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21"/>
  </p:notesMasterIdLst>
  <p:sldIdLst>
    <p:sldId id="256" r:id="rId2"/>
    <p:sldId id="516" r:id="rId3"/>
    <p:sldId id="464" r:id="rId4"/>
    <p:sldId id="517" r:id="rId5"/>
    <p:sldId id="518" r:id="rId6"/>
    <p:sldId id="519" r:id="rId7"/>
    <p:sldId id="520" r:id="rId8"/>
    <p:sldId id="521" r:id="rId9"/>
    <p:sldId id="522" r:id="rId10"/>
    <p:sldId id="523" r:id="rId11"/>
    <p:sldId id="524" r:id="rId12"/>
    <p:sldId id="525" r:id="rId13"/>
    <p:sldId id="526" r:id="rId14"/>
    <p:sldId id="527" r:id="rId15"/>
    <p:sldId id="528" r:id="rId16"/>
    <p:sldId id="529" r:id="rId17"/>
    <p:sldId id="530" r:id="rId18"/>
    <p:sldId id="483" r:id="rId19"/>
    <p:sldId id="531" r:id="rId20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393D"/>
    <a:srgbClr val="E5A5A6"/>
    <a:srgbClr val="F4B4A0"/>
    <a:srgbClr val="40BAD2"/>
    <a:srgbClr val="FAA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50" autoAdjust="0"/>
    <p:restoredTop sz="94821"/>
  </p:normalViewPr>
  <p:slideViewPr>
    <p:cSldViewPr snapToGrid="0">
      <p:cViewPr>
        <p:scale>
          <a:sx n="94" d="100"/>
          <a:sy n="94" d="100"/>
        </p:scale>
        <p:origin x="68" y="4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9C9AF171-AEBC-451C-B3EE-EE99DA3C625D}" type="datetimeFigureOut">
              <a:rPr lang="en-US" smtClean="0"/>
              <a:t>2026-08-23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0C676B8A-42D8-4EF9-9F17-9B929F409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109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76B8A-42D8-4EF9-9F17-9B929F409C6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2568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7EAC8-4E72-73B4-E3A3-325C0CCA5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51A990-BF92-8C4C-F3FC-4C21D039D5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D0E32B-2C06-1630-9134-0B499EA94D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E6F974-9945-FE40-D42E-6E2A56FFE6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76B8A-42D8-4EF9-9F17-9B929F409C6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884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2026-08-23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2026-08-23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2026-08-23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2026-08-23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2026-08-23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2026-08-23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2026-08-23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2026-08-23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2026-08-23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2026-08-23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2026-08-23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2026-08-23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5FF95-900D-9834-176D-82EFE8BBD1D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Rethinking the verification pipeline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08F123-63E8-4935-28E0-DEFEE1D34C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K. Rustan M. Leino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9344E3-1C2D-512C-B572-72F4E6D66DDB}"/>
              </a:ext>
            </a:extLst>
          </p:cNvPr>
          <p:cNvSpPr txBox="1"/>
          <p:nvPr/>
        </p:nvSpPr>
        <p:spPr>
          <a:xfrm>
            <a:off x="6474373" y="5401098"/>
            <a:ext cx="258041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10 September 2026</a:t>
            </a:r>
            <a:br>
              <a:rPr lang="en-US" sz="1100" dirty="0">
                <a:solidFill>
                  <a:schemeClr val="bg1"/>
                </a:solidFill>
              </a:rPr>
            </a:br>
            <a:r>
              <a:rPr lang="en-US" sz="1100" dirty="0">
                <a:solidFill>
                  <a:schemeClr val="bg1"/>
                </a:solidFill>
              </a:rPr>
              <a:t>IFIP WG 2.3 meeting #70</a:t>
            </a:r>
            <a:br>
              <a:rPr lang="en-US" sz="1100" dirty="0">
                <a:solidFill>
                  <a:schemeClr val="bg1"/>
                </a:solidFill>
              </a:rPr>
            </a:br>
            <a:r>
              <a:rPr lang="en-US" sz="1100" dirty="0">
                <a:solidFill>
                  <a:schemeClr val="bg1"/>
                </a:solidFill>
              </a:rPr>
              <a:t>Southampton, UK</a:t>
            </a:r>
          </a:p>
        </p:txBody>
      </p:sp>
    </p:spTree>
    <p:extLst>
      <p:ext uri="{BB962C8B-B14F-4D97-AF65-F5344CB8AC3E}">
        <p14:creationId xmlns:p14="http://schemas.microsoft.com/office/powerpoint/2010/main" val="2974625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272E3-B655-AD0B-B3B4-99232FFB8F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D408F-67BF-BE40-8753-FC7861B92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Verifier architecture</a:t>
            </a:r>
          </a:p>
        </p:txBody>
      </p:sp>
      <p:sp>
        <p:nvSpPr>
          <p:cNvPr id="20" name="Label Source program">
            <a:extLst>
              <a:ext uri="{FF2B5EF4-FFF2-40B4-BE49-F238E27FC236}">
                <a16:creationId xmlns:a16="http://schemas.microsoft.com/office/drawing/2014/main" id="{30036FD2-BC9F-6B13-ACB0-B5A1F1487E4D}"/>
              </a:ext>
            </a:extLst>
          </p:cNvPr>
          <p:cNvSpPr txBox="1"/>
          <p:nvPr/>
        </p:nvSpPr>
        <p:spPr>
          <a:xfrm>
            <a:off x="5594617" y="456818"/>
            <a:ext cx="3200400" cy="457200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ctr">
            <a:noAutofit/>
          </a:bodyPr>
          <a:lstStyle/>
          <a:p>
            <a:pPr algn="ctr"/>
            <a:r>
              <a:rPr lang="en-US" sz="3200" dirty="0">
                <a:solidFill>
                  <a:srgbClr val="000000"/>
                </a:solidFill>
              </a:rPr>
              <a:t>Source program</a:t>
            </a:r>
          </a:p>
        </p:txBody>
      </p:sp>
      <p:sp>
        <p:nvSpPr>
          <p:cNvPr id="21" name="Box Translator">
            <a:extLst>
              <a:ext uri="{FF2B5EF4-FFF2-40B4-BE49-F238E27FC236}">
                <a16:creationId xmlns:a16="http://schemas.microsoft.com/office/drawing/2014/main" id="{548C3061-34EC-7A22-4D03-837CED55CE98}"/>
              </a:ext>
            </a:extLst>
          </p:cNvPr>
          <p:cNvSpPr/>
          <p:nvPr/>
        </p:nvSpPr>
        <p:spPr>
          <a:xfrm>
            <a:off x="5594617" y="1115186"/>
            <a:ext cx="3200400" cy="640080"/>
          </a:xfrm>
          <a:prstGeom prst="roundRect">
            <a:avLst>
              <a:gd name="adj" fmla="val 16667"/>
            </a:avLst>
          </a:prstGeom>
          <a:solidFill>
            <a:srgbClr val="5AA469"/>
          </a:solidFill>
          <a:ln w="12700">
            <a:solidFill>
              <a:srgbClr val="3E7A4C"/>
            </a:solidFill>
          </a:ln>
        </p:spPr>
        <p:txBody>
          <a:bodyPr wrap="square" lIns="45720" tIns="27432" rIns="45720" bIns="27432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FFFFFF"/>
                </a:solidFill>
              </a:rPr>
              <a:t>Translator</a:t>
            </a:r>
          </a:p>
        </p:txBody>
      </p:sp>
      <p:sp>
        <p:nvSpPr>
          <p:cNvPr id="22" name="Label IVL program">
            <a:extLst>
              <a:ext uri="{FF2B5EF4-FFF2-40B4-BE49-F238E27FC236}">
                <a16:creationId xmlns:a16="http://schemas.microsoft.com/office/drawing/2014/main" id="{2C3A5420-F178-6E76-A078-2B17D9E1D379}"/>
              </a:ext>
            </a:extLst>
          </p:cNvPr>
          <p:cNvSpPr txBox="1"/>
          <p:nvPr/>
        </p:nvSpPr>
        <p:spPr>
          <a:xfrm>
            <a:off x="4372535" y="1956434"/>
            <a:ext cx="5644564" cy="457200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ctr">
            <a:noAutofit/>
          </a:bodyPr>
          <a:lstStyle/>
          <a:p>
            <a:pPr algn="ctr"/>
            <a:r>
              <a:rPr lang="en-US" sz="3200" dirty="0">
                <a:solidFill>
                  <a:srgbClr val="000000"/>
                </a:solidFill>
              </a:rPr>
              <a:t>Semantic description</a:t>
            </a:r>
          </a:p>
        </p:txBody>
      </p:sp>
      <p:sp>
        <p:nvSpPr>
          <p:cNvPr id="23" name="Box VC generator">
            <a:extLst>
              <a:ext uri="{FF2B5EF4-FFF2-40B4-BE49-F238E27FC236}">
                <a16:creationId xmlns:a16="http://schemas.microsoft.com/office/drawing/2014/main" id="{43038B60-9C5F-BAD7-4889-7CFAFD9D1967}"/>
              </a:ext>
            </a:extLst>
          </p:cNvPr>
          <p:cNvSpPr/>
          <p:nvPr/>
        </p:nvSpPr>
        <p:spPr>
          <a:xfrm>
            <a:off x="5594617" y="2614802"/>
            <a:ext cx="3200400" cy="640080"/>
          </a:xfrm>
          <a:prstGeom prst="roundRect">
            <a:avLst>
              <a:gd name="adj" fmla="val 16667"/>
            </a:avLst>
          </a:prstGeom>
          <a:solidFill>
            <a:srgbClr val="5AA469"/>
          </a:solidFill>
          <a:ln w="12700">
            <a:solidFill>
              <a:srgbClr val="3E7A4C"/>
            </a:solidFill>
          </a:ln>
        </p:spPr>
        <p:txBody>
          <a:bodyPr wrap="square" lIns="45720" tIns="27432" rIns="45720" bIns="27432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FFFFFF"/>
                </a:solidFill>
              </a:rPr>
              <a:t>VC generator</a:t>
            </a:r>
          </a:p>
        </p:txBody>
      </p:sp>
      <p:sp>
        <p:nvSpPr>
          <p:cNvPr id="24" name="Label VCs">
            <a:extLst>
              <a:ext uri="{FF2B5EF4-FFF2-40B4-BE49-F238E27FC236}">
                <a16:creationId xmlns:a16="http://schemas.microsoft.com/office/drawing/2014/main" id="{180EA17D-EA55-2981-49D8-2665A63F7D6B}"/>
              </a:ext>
            </a:extLst>
          </p:cNvPr>
          <p:cNvSpPr txBox="1"/>
          <p:nvPr/>
        </p:nvSpPr>
        <p:spPr>
          <a:xfrm>
            <a:off x="5594617" y="3456050"/>
            <a:ext cx="3200400" cy="457200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ctr">
            <a:noAutofit/>
          </a:bodyPr>
          <a:lstStyle/>
          <a:p>
            <a:pPr algn="ctr"/>
            <a:r>
              <a:rPr lang="en-US" sz="3200" dirty="0">
                <a:solidFill>
                  <a:srgbClr val="000000"/>
                </a:solidFill>
              </a:rPr>
              <a:t>VCs</a:t>
            </a:r>
          </a:p>
        </p:txBody>
      </p:sp>
      <p:sp>
        <p:nvSpPr>
          <p:cNvPr id="25" name="Box Logic Engine">
            <a:extLst>
              <a:ext uri="{FF2B5EF4-FFF2-40B4-BE49-F238E27FC236}">
                <a16:creationId xmlns:a16="http://schemas.microsoft.com/office/drawing/2014/main" id="{9F60C433-0702-BD2F-27ED-DF1F80301CFA}"/>
              </a:ext>
            </a:extLst>
          </p:cNvPr>
          <p:cNvSpPr/>
          <p:nvPr/>
        </p:nvSpPr>
        <p:spPr>
          <a:xfrm>
            <a:off x="5594617" y="4114418"/>
            <a:ext cx="3200400" cy="640080"/>
          </a:xfrm>
          <a:prstGeom prst="roundRect">
            <a:avLst>
              <a:gd name="adj" fmla="val 16667"/>
            </a:avLst>
          </a:prstGeom>
          <a:solidFill>
            <a:srgbClr val="5AA469"/>
          </a:solidFill>
          <a:ln w="12700">
            <a:solidFill>
              <a:srgbClr val="3E7A4C"/>
            </a:solidFill>
          </a:ln>
        </p:spPr>
        <p:txBody>
          <a:bodyPr wrap="square" lIns="45720" tIns="27432" rIns="45720" bIns="27432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FFFFFF"/>
                </a:solidFill>
              </a:rPr>
              <a:t>Logic engine</a:t>
            </a:r>
          </a:p>
        </p:txBody>
      </p:sp>
      <p:sp>
        <p:nvSpPr>
          <p:cNvPr id="26" name="Label yes or no">
            <a:extLst>
              <a:ext uri="{FF2B5EF4-FFF2-40B4-BE49-F238E27FC236}">
                <a16:creationId xmlns:a16="http://schemas.microsoft.com/office/drawing/2014/main" id="{D7A54816-79BC-A6B6-9282-6EACA6182CC7}"/>
              </a:ext>
            </a:extLst>
          </p:cNvPr>
          <p:cNvSpPr txBox="1"/>
          <p:nvPr/>
        </p:nvSpPr>
        <p:spPr>
          <a:xfrm>
            <a:off x="4554071" y="4955665"/>
            <a:ext cx="5281492" cy="807361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ctr">
            <a:norm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</a:rPr>
              <a:t>Yes (and optionally a proof) or</a:t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400" dirty="0">
                <a:solidFill>
                  <a:srgbClr val="000000"/>
                </a:solidFill>
              </a:rPr>
              <a:t>No (and optionally a counterexample)</a:t>
            </a:r>
          </a:p>
        </p:txBody>
      </p:sp>
      <p:cxnSp>
        <p:nvCxnSpPr>
          <p:cNvPr id="30" name="Arrow 1">
            <a:extLst>
              <a:ext uri="{FF2B5EF4-FFF2-40B4-BE49-F238E27FC236}">
                <a16:creationId xmlns:a16="http://schemas.microsoft.com/office/drawing/2014/main" id="{A674906B-BA00-C915-9DA6-545302A70E66}"/>
              </a:ext>
            </a:extLst>
          </p:cNvPr>
          <p:cNvCxnSpPr/>
          <p:nvPr/>
        </p:nvCxnSpPr>
        <p:spPr>
          <a:xfrm>
            <a:off x="7194817" y="914018"/>
            <a:ext cx="0" cy="201168"/>
          </a:xfrm>
          <a:prstGeom prst="straightConnector1">
            <a:avLst/>
          </a:prstGeom>
          <a:ln w="28575">
            <a:solidFill>
              <a:srgbClr val="54545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cxnSp>
      <p:cxnSp>
        <p:nvCxnSpPr>
          <p:cNvPr id="31" name="Arrow 2">
            <a:extLst>
              <a:ext uri="{FF2B5EF4-FFF2-40B4-BE49-F238E27FC236}">
                <a16:creationId xmlns:a16="http://schemas.microsoft.com/office/drawing/2014/main" id="{65AD7708-5E61-A464-74A0-4131BF6ADEFF}"/>
              </a:ext>
            </a:extLst>
          </p:cNvPr>
          <p:cNvCxnSpPr/>
          <p:nvPr/>
        </p:nvCxnSpPr>
        <p:spPr>
          <a:xfrm>
            <a:off x="7194817" y="1755266"/>
            <a:ext cx="0" cy="201168"/>
          </a:xfrm>
          <a:prstGeom prst="straightConnector1">
            <a:avLst/>
          </a:prstGeom>
          <a:ln w="28575">
            <a:solidFill>
              <a:srgbClr val="54545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cxnSp>
      <p:cxnSp>
        <p:nvCxnSpPr>
          <p:cNvPr id="32" name="Arrow 3">
            <a:extLst>
              <a:ext uri="{FF2B5EF4-FFF2-40B4-BE49-F238E27FC236}">
                <a16:creationId xmlns:a16="http://schemas.microsoft.com/office/drawing/2014/main" id="{4B172739-B583-D090-CD79-2CCD5DDA6784}"/>
              </a:ext>
            </a:extLst>
          </p:cNvPr>
          <p:cNvCxnSpPr/>
          <p:nvPr/>
        </p:nvCxnSpPr>
        <p:spPr>
          <a:xfrm>
            <a:off x="7194817" y="2413634"/>
            <a:ext cx="0" cy="201168"/>
          </a:xfrm>
          <a:prstGeom prst="straightConnector1">
            <a:avLst/>
          </a:prstGeom>
          <a:ln w="28575">
            <a:solidFill>
              <a:srgbClr val="54545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cxnSp>
      <p:cxnSp>
        <p:nvCxnSpPr>
          <p:cNvPr id="33" name="Arrow 4">
            <a:extLst>
              <a:ext uri="{FF2B5EF4-FFF2-40B4-BE49-F238E27FC236}">
                <a16:creationId xmlns:a16="http://schemas.microsoft.com/office/drawing/2014/main" id="{E0099CB4-FE4C-6F3D-4324-04E3C186332B}"/>
              </a:ext>
            </a:extLst>
          </p:cNvPr>
          <p:cNvCxnSpPr/>
          <p:nvPr/>
        </p:nvCxnSpPr>
        <p:spPr>
          <a:xfrm>
            <a:off x="7194817" y="3254882"/>
            <a:ext cx="0" cy="201168"/>
          </a:xfrm>
          <a:prstGeom prst="straightConnector1">
            <a:avLst/>
          </a:prstGeom>
          <a:ln w="28575">
            <a:solidFill>
              <a:srgbClr val="54545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cxnSp>
      <p:cxnSp>
        <p:nvCxnSpPr>
          <p:cNvPr id="34" name="Arrow 5">
            <a:extLst>
              <a:ext uri="{FF2B5EF4-FFF2-40B4-BE49-F238E27FC236}">
                <a16:creationId xmlns:a16="http://schemas.microsoft.com/office/drawing/2014/main" id="{C5A79CF4-4720-0DD2-D614-8C07BCBB1C55}"/>
              </a:ext>
            </a:extLst>
          </p:cNvPr>
          <p:cNvCxnSpPr/>
          <p:nvPr/>
        </p:nvCxnSpPr>
        <p:spPr>
          <a:xfrm>
            <a:off x="7194817" y="3913250"/>
            <a:ext cx="0" cy="201168"/>
          </a:xfrm>
          <a:prstGeom prst="straightConnector1">
            <a:avLst/>
          </a:prstGeom>
          <a:ln w="28575">
            <a:solidFill>
              <a:srgbClr val="54545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cxnSp>
      <p:cxnSp>
        <p:nvCxnSpPr>
          <p:cNvPr id="35" name="Arrow 6">
            <a:extLst>
              <a:ext uri="{FF2B5EF4-FFF2-40B4-BE49-F238E27FC236}">
                <a16:creationId xmlns:a16="http://schemas.microsoft.com/office/drawing/2014/main" id="{D950D724-0804-1792-BBA7-EBB178A0BFD2}"/>
              </a:ext>
            </a:extLst>
          </p:cNvPr>
          <p:cNvCxnSpPr>
            <a:cxnSpLocks/>
          </p:cNvCxnSpPr>
          <p:nvPr/>
        </p:nvCxnSpPr>
        <p:spPr>
          <a:xfrm>
            <a:off x="7194817" y="4754498"/>
            <a:ext cx="0" cy="201168"/>
          </a:xfrm>
          <a:prstGeom prst="straightConnector1">
            <a:avLst/>
          </a:prstGeom>
          <a:ln w="28575">
            <a:solidFill>
              <a:srgbClr val="54545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8E4E3EF7-44C7-7FDE-3A9D-CF8D8672939C}"/>
              </a:ext>
            </a:extLst>
          </p:cNvPr>
          <p:cNvSpPr txBox="1"/>
          <p:nvPr/>
        </p:nvSpPr>
        <p:spPr>
          <a:xfrm>
            <a:off x="8052868" y="5837148"/>
            <a:ext cx="41391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r>
              <a:rPr lang="en-US" dirty="0"/>
              <a:t>VC = Verification Condition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408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760B0-861E-B4F6-58C8-FB518AA6E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Verifier architecture</a:t>
            </a:r>
          </a:p>
        </p:txBody>
      </p:sp>
      <p:sp>
        <p:nvSpPr>
          <p:cNvPr id="20" name="Label Source program"/>
          <p:cNvSpPr txBox="1"/>
          <p:nvPr/>
        </p:nvSpPr>
        <p:spPr>
          <a:xfrm>
            <a:off x="5594617" y="456818"/>
            <a:ext cx="3200400" cy="457200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ctr">
            <a:noAutofit/>
          </a:bodyPr>
          <a:lstStyle/>
          <a:p>
            <a:pPr algn="ctr"/>
            <a:r>
              <a:rPr lang="en-US" sz="3200" dirty="0">
                <a:solidFill>
                  <a:srgbClr val="000000"/>
                </a:solidFill>
              </a:rPr>
              <a:t>Source program</a:t>
            </a:r>
          </a:p>
        </p:txBody>
      </p:sp>
      <p:sp>
        <p:nvSpPr>
          <p:cNvPr id="21" name="Box Translator"/>
          <p:cNvSpPr/>
          <p:nvPr/>
        </p:nvSpPr>
        <p:spPr>
          <a:xfrm>
            <a:off x="5594617" y="1115186"/>
            <a:ext cx="3200400" cy="640080"/>
          </a:xfrm>
          <a:prstGeom prst="roundRect">
            <a:avLst>
              <a:gd name="adj" fmla="val 16667"/>
            </a:avLst>
          </a:prstGeom>
          <a:solidFill>
            <a:srgbClr val="5AA469"/>
          </a:solidFill>
          <a:ln w="12700">
            <a:solidFill>
              <a:srgbClr val="3E7A4C"/>
            </a:solidFill>
          </a:ln>
        </p:spPr>
        <p:txBody>
          <a:bodyPr wrap="square" lIns="45720" tIns="27432" rIns="45720" bIns="27432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FFFFFF"/>
                </a:solidFill>
              </a:rPr>
              <a:t>Translator</a:t>
            </a:r>
          </a:p>
        </p:txBody>
      </p:sp>
      <p:sp>
        <p:nvSpPr>
          <p:cNvPr id="22" name="Label IVL program"/>
          <p:cNvSpPr txBox="1"/>
          <p:nvPr/>
        </p:nvSpPr>
        <p:spPr>
          <a:xfrm>
            <a:off x="5594617" y="1956434"/>
            <a:ext cx="3200400" cy="457200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ctr">
            <a:noAutofit/>
          </a:bodyPr>
          <a:lstStyle/>
          <a:p>
            <a:pPr algn="ctr"/>
            <a:r>
              <a:rPr lang="en-US" sz="3200" dirty="0">
                <a:solidFill>
                  <a:srgbClr val="000000"/>
                </a:solidFill>
              </a:rPr>
              <a:t>IVL program</a:t>
            </a:r>
          </a:p>
        </p:txBody>
      </p:sp>
      <p:sp>
        <p:nvSpPr>
          <p:cNvPr id="23" name="Box VC generator"/>
          <p:cNvSpPr/>
          <p:nvPr/>
        </p:nvSpPr>
        <p:spPr>
          <a:xfrm>
            <a:off x="5594617" y="2614802"/>
            <a:ext cx="3200400" cy="640080"/>
          </a:xfrm>
          <a:prstGeom prst="roundRect">
            <a:avLst>
              <a:gd name="adj" fmla="val 16667"/>
            </a:avLst>
          </a:prstGeom>
          <a:solidFill>
            <a:srgbClr val="5AA469"/>
          </a:solidFill>
          <a:ln w="12700">
            <a:solidFill>
              <a:srgbClr val="3E7A4C"/>
            </a:solidFill>
          </a:ln>
        </p:spPr>
        <p:txBody>
          <a:bodyPr wrap="square" lIns="45720" tIns="27432" rIns="45720" bIns="27432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FFFFFF"/>
                </a:solidFill>
              </a:rPr>
              <a:t>VC generator</a:t>
            </a:r>
          </a:p>
        </p:txBody>
      </p:sp>
      <p:sp>
        <p:nvSpPr>
          <p:cNvPr id="24" name="Label VCs"/>
          <p:cNvSpPr txBox="1"/>
          <p:nvPr/>
        </p:nvSpPr>
        <p:spPr>
          <a:xfrm>
            <a:off x="5594617" y="3456050"/>
            <a:ext cx="3200400" cy="457200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ctr">
            <a:noAutofit/>
          </a:bodyPr>
          <a:lstStyle/>
          <a:p>
            <a:pPr algn="ctr"/>
            <a:r>
              <a:rPr lang="en-US" sz="3200" dirty="0">
                <a:solidFill>
                  <a:srgbClr val="000000"/>
                </a:solidFill>
              </a:rPr>
              <a:t>VCs</a:t>
            </a:r>
          </a:p>
        </p:txBody>
      </p:sp>
      <p:sp>
        <p:nvSpPr>
          <p:cNvPr id="25" name="Box Logic Engine"/>
          <p:cNvSpPr/>
          <p:nvPr/>
        </p:nvSpPr>
        <p:spPr>
          <a:xfrm>
            <a:off x="5594617" y="4114418"/>
            <a:ext cx="3200400" cy="640080"/>
          </a:xfrm>
          <a:prstGeom prst="roundRect">
            <a:avLst>
              <a:gd name="adj" fmla="val 16667"/>
            </a:avLst>
          </a:prstGeom>
          <a:solidFill>
            <a:srgbClr val="5AA469"/>
          </a:solidFill>
          <a:ln w="12700">
            <a:solidFill>
              <a:srgbClr val="3E7A4C"/>
            </a:solidFill>
          </a:ln>
        </p:spPr>
        <p:txBody>
          <a:bodyPr wrap="square" lIns="45720" tIns="27432" rIns="45720" bIns="27432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FFFFFF"/>
                </a:solidFill>
              </a:rPr>
              <a:t>Logic engine</a:t>
            </a:r>
          </a:p>
        </p:txBody>
      </p:sp>
      <p:sp>
        <p:nvSpPr>
          <p:cNvPr id="26" name="Label yes or no"/>
          <p:cNvSpPr txBox="1"/>
          <p:nvPr/>
        </p:nvSpPr>
        <p:spPr>
          <a:xfrm>
            <a:off x="4554071" y="4955665"/>
            <a:ext cx="5281492" cy="807361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ctr">
            <a:norm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</a:rPr>
              <a:t>Yes (and optionally a proof) or</a:t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400" dirty="0">
                <a:solidFill>
                  <a:srgbClr val="000000"/>
                </a:solidFill>
              </a:rPr>
              <a:t>No (and optionally a counterexample)</a:t>
            </a:r>
          </a:p>
        </p:txBody>
      </p:sp>
      <p:cxnSp>
        <p:nvCxnSpPr>
          <p:cNvPr id="30" name="Arrow 1"/>
          <p:cNvCxnSpPr/>
          <p:nvPr/>
        </p:nvCxnSpPr>
        <p:spPr>
          <a:xfrm>
            <a:off x="7194817" y="914018"/>
            <a:ext cx="0" cy="201168"/>
          </a:xfrm>
          <a:prstGeom prst="straightConnector1">
            <a:avLst/>
          </a:prstGeom>
          <a:ln w="28575">
            <a:solidFill>
              <a:srgbClr val="54545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cxnSp>
      <p:cxnSp>
        <p:nvCxnSpPr>
          <p:cNvPr id="31" name="Arrow 2"/>
          <p:cNvCxnSpPr/>
          <p:nvPr/>
        </p:nvCxnSpPr>
        <p:spPr>
          <a:xfrm>
            <a:off x="7194817" y="1755266"/>
            <a:ext cx="0" cy="201168"/>
          </a:xfrm>
          <a:prstGeom prst="straightConnector1">
            <a:avLst/>
          </a:prstGeom>
          <a:ln w="28575">
            <a:solidFill>
              <a:srgbClr val="54545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cxnSp>
      <p:cxnSp>
        <p:nvCxnSpPr>
          <p:cNvPr id="32" name="Arrow 3"/>
          <p:cNvCxnSpPr/>
          <p:nvPr/>
        </p:nvCxnSpPr>
        <p:spPr>
          <a:xfrm>
            <a:off x="7194817" y="2413634"/>
            <a:ext cx="0" cy="201168"/>
          </a:xfrm>
          <a:prstGeom prst="straightConnector1">
            <a:avLst/>
          </a:prstGeom>
          <a:ln w="28575">
            <a:solidFill>
              <a:srgbClr val="54545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cxnSp>
      <p:cxnSp>
        <p:nvCxnSpPr>
          <p:cNvPr id="33" name="Arrow 4"/>
          <p:cNvCxnSpPr/>
          <p:nvPr/>
        </p:nvCxnSpPr>
        <p:spPr>
          <a:xfrm>
            <a:off x="7194817" y="3254882"/>
            <a:ext cx="0" cy="201168"/>
          </a:xfrm>
          <a:prstGeom prst="straightConnector1">
            <a:avLst/>
          </a:prstGeom>
          <a:ln w="28575">
            <a:solidFill>
              <a:srgbClr val="54545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cxnSp>
      <p:cxnSp>
        <p:nvCxnSpPr>
          <p:cNvPr id="34" name="Arrow 5"/>
          <p:cNvCxnSpPr/>
          <p:nvPr/>
        </p:nvCxnSpPr>
        <p:spPr>
          <a:xfrm>
            <a:off x="7194817" y="3913250"/>
            <a:ext cx="0" cy="201168"/>
          </a:xfrm>
          <a:prstGeom prst="straightConnector1">
            <a:avLst/>
          </a:prstGeom>
          <a:ln w="28575">
            <a:solidFill>
              <a:srgbClr val="54545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cxnSp>
      <p:cxnSp>
        <p:nvCxnSpPr>
          <p:cNvPr id="35" name="Arrow 6"/>
          <p:cNvCxnSpPr>
            <a:cxnSpLocks/>
          </p:cNvCxnSpPr>
          <p:nvPr/>
        </p:nvCxnSpPr>
        <p:spPr>
          <a:xfrm>
            <a:off x="7194817" y="4754498"/>
            <a:ext cx="0" cy="201168"/>
          </a:xfrm>
          <a:prstGeom prst="straightConnector1">
            <a:avLst/>
          </a:prstGeom>
          <a:ln w="28575">
            <a:solidFill>
              <a:srgbClr val="54545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495D9D6B-083C-0DD5-E379-34BC83FA4AF0}"/>
              </a:ext>
            </a:extLst>
          </p:cNvPr>
          <p:cNvSpPr txBox="1"/>
          <p:nvPr/>
        </p:nvSpPr>
        <p:spPr>
          <a:xfrm>
            <a:off x="8052868" y="5837148"/>
            <a:ext cx="41391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IVL = Intermediate Verification Language</a:t>
            </a:r>
          </a:p>
          <a:p>
            <a:r>
              <a:rPr lang="en-US" dirty="0"/>
              <a:t>VC = Verification Condition</a:t>
            </a:r>
          </a:p>
          <a:p>
            <a:endParaRPr lang="en-US" dirty="0"/>
          </a:p>
        </p:txBody>
      </p:sp>
      <p:sp>
        <p:nvSpPr>
          <p:cNvPr id="3" name="Arrow: Left 2">
            <a:extLst>
              <a:ext uri="{FF2B5EF4-FFF2-40B4-BE49-F238E27FC236}">
                <a16:creationId xmlns:a16="http://schemas.microsoft.com/office/drawing/2014/main" id="{4DF0B7DB-3BD3-2C63-2222-C4ECE2839D87}"/>
              </a:ext>
            </a:extLst>
          </p:cNvPr>
          <p:cNvSpPr/>
          <p:nvPr/>
        </p:nvSpPr>
        <p:spPr>
          <a:xfrm>
            <a:off x="9309182" y="1893016"/>
            <a:ext cx="1716712" cy="584036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C803161-5A6E-2128-C034-4AE447DFEF4D}"/>
              </a:ext>
            </a:extLst>
          </p:cNvPr>
          <p:cNvSpPr/>
          <p:nvPr/>
        </p:nvSpPr>
        <p:spPr>
          <a:xfrm>
            <a:off x="9990663" y="1720433"/>
            <a:ext cx="1767836" cy="245199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Boogie,</a:t>
            </a:r>
            <a:br>
              <a:rPr lang="en-US" sz="2400" dirty="0"/>
            </a:br>
            <a:r>
              <a:rPr lang="en-US" sz="2400" dirty="0"/>
              <a:t>Why3,</a:t>
            </a:r>
            <a:br>
              <a:rPr lang="en-US" sz="2400" dirty="0"/>
            </a:br>
            <a:r>
              <a:rPr lang="en-US" sz="2400" dirty="0"/>
              <a:t>Viper,</a:t>
            </a:r>
            <a:br>
              <a:rPr lang="en-US" sz="2400" dirty="0"/>
            </a:br>
            <a:r>
              <a:rPr lang="en-US" sz="2400" dirty="0"/>
              <a:t>Coma,</a:t>
            </a:r>
            <a:br>
              <a:rPr lang="en-US" sz="2400" dirty="0"/>
            </a:br>
            <a:r>
              <a:rPr lang="en-US" sz="2400" dirty="0"/>
              <a:t>B3,</a:t>
            </a:r>
            <a:br>
              <a:rPr lang="en-US" sz="2400" dirty="0"/>
            </a:br>
            <a:r>
              <a:rPr lang="en-US" sz="24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7953768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05F0B-6493-B3B7-1A8F-F8577BC36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DCCE0-F536-7193-78E6-286751ACC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Verifier architecture</a:t>
            </a:r>
          </a:p>
        </p:txBody>
      </p:sp>
      <p:sp>
        <p:nvSpPr>
          <p:cNvPr id="20" name="Label Source program">
            <a:extLst>
              <a:ext uri="{FF2B5EF4-FFF2-40B4-BE49-F238E27FC236}">
                <a16:creationId xmlns:a16="http://schemas.microsoft.com/office/drawing/2014/main" id="{3EEDB9C4-4F1B-6B39-D71D-E69E71F48A31}"/>
              </a:ext>
            </a:extLst>
          </p:cNvPr>
          <p:cNvSpPr txBox="1"/>
          <p:nvPr/>
        </p:nvSpPr>
        <p:spPr>
          <a:xfrm>
            <a:off x="5594617" y="456818"/>
            <a:ext cx="3200400" cy="457200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ctr">
            <a:noAutofit/>
          </a:bodyPr>
          <a:lstStyle/>
          <a:p>
            <a:pPr algn="ctr"/>
            <a:r>
              <a:rPr lang="en-US" sz="3200" dirty="0">
                <a:solidFill>
                  <a:srgbClr val="000000"/>
                </a:solidFill>
              </a:rPr>
              <a:t>Source program</a:t>
            </a:r>
          </a:p>
        </p:txBody>
      </p:sp>
      <p:sp>
        <p:nvSpPr>
          <p:cNvPr id="21" name="Box Translator">
            <a:extLst>
              <a:ext uri="{FF2B5EF4-FFF2-40B4-BE49-F238E27FC236}">
                <a16:creationId xmlns:a16="http://schemas.microsoft.com/office/drawing/2014/main" id="{6956CA48-6432-52E1-B04A-A89395FA7A60}"/>
              </a:ext>
            </a:extLst>
          </p:cNvPr>
          <p:cNvSpPr/>
          <p:nvPr/>
        </p:nvSpPr>
        <p:spPr>
          <a:xfrm>
            <a:off x="5594617" y="1115186"/>
            <a:ext cx="3200400" cy="640080"/>
          </a:xfrm>
          <a:prstGeom prst="roundRect">
            <a:avLst>
              <a:gd name="adj" fmla="val 16667"/>
            </a:avLst>
          </a:prstGeom>
          <a:solidFill>
            <a:srgbClr val="5AA469"/>
          </a:solidFill>
          <a:ln w="12700">
            <a:solidFill>
              <a:srgbClr val="3E7A4C"/>
            </a:solidFill>
          </a:ln>
        </p:spPr>
        <p:txBody>
          <a:bodyPr wrap="square" lIns="45720" tIns="27432" rIns="45720" bIns="27432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FFFFFF"/>
                </a:solidFill>
              </a:rPr>
              <a:t>Translator</a:t>
            </a:r>
          </a:p>
        </p:txBody>
      </p:sp>
      <p:sp>
        <p:nvSpPr>
          <p:cNvPr id="22" name="Label IVL program">
            <a:extLst>
              <a:ext uri="{FF2B5EF4-FFF2-40B4-BE49-F238E27FC236}">
                <a16:creationId xmlns:a16="http://schemas.microsoft.com/office/drawing/2014/main" id="{39F22486-B298-56B6-FF66-9B2D9F26C073}"/>
              </a:ext>
            </a:extLst>
          </p:cNvPr>
          <p:cNvSpPr txBox="1"/>
          <p:nvPr/>
        </p:nvSpPr>
        <p:spPr>
          <a:xfrm>
            <a:off x="5594617" y="1956434"/>
            <a:ext cx="3200400" cy="457200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ctr">
            <a:noAutofit/>
          </a:bodyPr>
          <a:lstStyle/>
          <a:p>
            <a:pPr algn="ctr"/>
            <a:r>
              <a:rPr lang="en-US" sz="3200" dirty="0">
                <a:solidFill>
                  <a:srgbClr val="000000"/>
                </a:solidFill>
              </a:rPr>
              <a:t>IVL program</a:t>
            </a:r>
          </a:p>
        </p:txBody>
      </p:sp>
      <p:sp>
        <p:nvSpPr>
          <p:cNvPr id="23" name="Box VC generator">
            <a:extLst>
              <a:ext uri="{FF2B5EF4-FFF2-40B4-BE49-F238E27FC236}">
                <a16:creationId xmlns:a16="http://schemas.microsoft.com/office/drawing/2014/main" id="{8F72B2BD-18F2-AEDE-71C4-CA3749B59543}"/>
              </a:ext>
            </a:extLst>
          </p:cNvPr>
          <p:cNvSpPr/>
          <p:nvPr/>
        </p:nvSpPr>
        <p:spPr>
          <a:xfrm>
            <a:off x="5594617" y="2614802"/>
            <a:ext cx="3200400" cy="640080"/>
          </a:xfrm>
          <a:prstGeom prst="roundRect">
            <a:avLst>
              <a:gd name="adj" fmla="val 16667"/>
            </a:avLst>
          </a:prstGeom>
          <a:solidFill>
            <a:srgbClr val="5AA469"/>
          </a:solidFill>
          <a:ln w="12700">
            <a:solidFill>
              <a:srgbClr val="3E7A4C"/>
            </a:solidFill>
          </a:ln>
        </p:spPr>
        <p:txBody>
          <a:bodyPr wrap="square" lIns="45720" tIns="27432" rIns="45720" bIns="27432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FFFFFF"/>
                </a:solidFill>
              </a:rPr>
              <a:t>VC generator</a:t>
            </a:r>
          </a:p>
        </p:txBody>
      </p:sp>
      <p:sp>
        <p:nvSpPr>
          <p:cNvPr id="24" name="Label VCs">
            <a:extLst>
              <a:ext uri="{FF2B5EF4-FFF2-40B4-BE49-F238E27FC236}">
                <a16:creationId xmlns:a16="http://schemas.microsoft.com/office/drawing/2014/main" id="{4A96F535-68D1-DC77-43C9-1F5C78A8F87A}"/>
              </a:ext>
            </a:extLst>
          </p:cNvPr>
          <p:cNvSpPr txBox="1"/>
          <p:nvPr/>
        </p:nvSpPr>
        <p:spPr>
          <a:xfrm>
            <a:off x="5594617" y="3456050"/>
            <a:ext cx="3200400" cy="457200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ctr">
            <a:noAutofit/>
          </a:bodyPr>
          <a:lstStyle/>
          <a:p>
            <a:pPr algn="ctr"/>
            <a:r>
              <a:rPr lang="en-US" sz="3200" dirty="0">
                <a:solidFill>
                  <a:srgbClr val="000000"/>
                </a:solidFill>
              </a:rPr>
              <a:t>VCs</a:t>
            </a:r>
          </a:p>
        </p:txBody>
      </p:sp>
      <p:sp>
        <p:nvSpPr>
          <p:cNvPr id="25" name="Box Logic Engine">
            <a:extLst>
              <a:ext uri="{FF2B5EF4-FFF2-40B4-BE49-F238E27FC236}">
                <a16:creationId xmlns:a16="http://schemas.microsoft.com/office/drawing/2014/main" id="{93EC7953-F068-BFE9-938F-8AB293FD1AF9}"/>
              </a:ext>
            </a:extLst>
          </p:cNvPr>
          <p:cNvSpPr/>
          <p:nvPr/>
        </p:nvSpPr>
        <p:spPr>
          <a:xfrm>
            <a:off x="5594617" y="4114418"/>
            <a:ext cx="3200400" cy="640080"/>
          </a:xfrm>
          <a:prstGeom prst="roundRect">
            <a:avLst>
              <a:gd name="adj" fmla="val 16667"/>
            </a:avLst>
          </a:prstGeom>
          <a:solidFill>
            <a:srgbClr val="5AA469"/>
          </a:solidFill>
          <a:ln w="12700">
            <a:solidFill>
              <a:srgbClr val="3E7A4C"/>
            </a:solidFill>
          </a:ln>
        </p:spPr>
        <p:txBody>
          <a:bodyPr wrap="square" lIns="45720" tIns="27432" rIns="45720" bIns="27432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FFFFFF"/>
                </a:solidFill>
              </a:rPr>
              <a:t>SMT solver</a:t>
            </a:r>
          </a:p>
        </p:txBody>
      </p:sp>
      <p:sp>
        <p:nvSpPr>
          <p:cNvPr id="26" name="Label yes or no">
            <a:extLst>
              <a:ext uri="{FF2B5EF4-FFF2-40B4-BE49-F238E27FC236}">
                <a16:creationId xmlns:a16="http://schemas.microsoft.com/office/drawing/2014/main" id="{E97A42EA-1F75-907C-0606-5A662E1145E7}"/>
              </a:ext>
            </a:extLst>
          </p:cNvPr>
          <p:cNvSpPr txBox="1"/>
          <p:nvPr/>
        </p:nvSpPr>
        <p:spPr>
          <a:xfrm>
            <a:off x="4554071" y="4955665"/>
            <a:ext cx="5281492" cy="807361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ctr">
            <a:norm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</a:rPr>
              <a:t>Yes (and optionally a proof) or</a:t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400" dirty="0">
                <a:solidFill>
                  <a:srgbClr val="000000"/>
                </a:solidFill>
              </a:rPr>
              <a:t>No (and optionally a counterexample)</a:t>
            </a:r>
          </a:p>
        </p:txBody>
      </p:sp>
      <p:cxnSp>
        <p:nvCxnSpPr>
          <p:cNvPr id="30" name="Arrow 1">
            <a:extLst>
              <a:ext uri="{FF2B5EF4-FFF2-40B4-BE49-F238E27FC236}">
                <a16:creationId xmlns:a16="http://schemas.microsoft.com/office/drawing/2014/main" id="{3FAB71DA-6C1F-90F5-B515-309C74E3D55A}"/>
              </a:ext>
            </a:extLst>
          </p:cNvPr>
          <p:cNvCxnSpPr/>
          <p:nvPr/>
        </p:nvCxnSpPr>
        <p:spPr>
          <a:xfrm>
            <a:off x="7194817" y="914018"/>
            <a:ext cx="0" cy="201168"/>
          </a:xfrm>
          <a:prstGeom prst="straightConnector1">
            <a:avLst/>
          </a:prstGeom>
          <a:ln w="28575">
            <a:solidFill>
              <a:srgbClr val="54545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cxnSp>
      <p:cxnSp>
        <p:nvCxnSpPr>
          <p:cNvPr id="31" name="Arrow 2">
            <a:extLst>
              <a:ext uri="{FF2B5EF4-FFF2-40B4-BE49-F238E27FC236}">
                <a16:creationId xmlns:a16="http://schemas.microsoft.com/office/drawing/2014/main" id="{65F5D10F-36AB-74EF-43F7-E55786D4578D}"/>
              </a:ext>
            </a:extLst>
          </p:cNvPr>
          <p:cNvCxnSpPr/>
          <p:nvPr/>
        </p:nvCxnSpPr>
        <p:spPr>
          <a:xfrm>
            <a:off x="7194817" y="1755266"/>
            <a:ext cx="0" cy="201168"/>
          </a:xfrm>
          <a:prstGeom prst="straightConnector1">
            <a:avLst/>
          </a:prstGeom>
          <a:ln w="28575">
            <a:solidFill>
              <a:srgbClr val="54545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cxnSp>
      <p:cxnSp>
        <p:nvCxnSpPr>
          <p:cNvPr id="32" name="Arrow 3">
            <a:extLst>
              <a:ext uri="{FF2B5EF4-FFF2-40B4-BE49-F238E27FC236}">
                <a16:creationId xmlns:a16="http://schemas.microsoft.com/office/drawing/2014/main" id="{FB93D8D8-CF21-84B7-8C31-F4BD43450872}"/>
              </a:ext>
            </a:extLst>
          </p:cNvPr>
          <p:cNvCxnSpPr/>
          <p:nvPr/>
        </p:nvCxnSpPr>
        <p:spPr>
          <a:xfrm>
            <a:off x="7194817" y="2413634"/>
            <a:ext cx="0" cy="201168"/>
          </a:xfrm>
          <a:prstGeom prst="straightConnector1">
            <a:avLst/>
          </a:prstGeom>
          <a:ln w="28575">
            <a:solidFill>
              <a:srgbClr val="54545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cxnSp>
      <p:cxnSp>
        <p:nvCxnSpPr>
          <p:cNvPr id="33" name="Arrow 4">
            <a:extLst>
              <a:ext uri="{FF2B5EF4-FFF2-40B4-BE49-F238E27FC236}">
                <a16:creationId xmlns:a16="http://schemas.microsoft.com/office/drawing/2014/main" id="{D2DF0667-1B38-CC56-B2CC-0D75CCE438AE}"/>
              </a:ext>
            </a:extLst>
          </p:cNvPr>
          <p:cNvCxnSpPr/>
          <p:nvPr/>
        </p:nvCxnSpPr>
        <p:spPr>
          <a:xfrm>
            <a:off x="7194817" y="3254882"/>
            <a:ext cx="0" cy="201168"/>
          </a:xfrm>
          <a:prstGeom prst="straightConnector1">
            <a:avLst/>
          </a:prstGeom>
          <a:ln w="28575">
            <a:solidFill>
              <a:srgbClr val="54545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cxnSp>
      <p:cxnSp>
        <p:nvCxnSpPr>
          <p:cNvPr id="34" name="Arrow 5">
            <a:extLst>
              <a:ext uri="{FF2B5EF4-FFF2-40B4-BE49-F238E27FC236}">
                <a16:creationId xmlns:a16="http://schemas.microsoft.com/office/drawing/2014/main" id="{16C2E819-1D59-982B-11E2-5332EE859C31}"/>
              </a:ext>
            </a:extLst>
          </p:cNvPr>
          <p:cNvCxnSpPr/>
          <p:nvPr/>
        </p:nvCxnSpPr>
        <p:spPr>
          <a:xfrm>
            <a:off x="7194817" y="3913250"/>
            <a:ext cx="0" cy="201168"/>
          </a:xfrm>
          <a:prstGeom prst="straightConnector1">
            <a:avLst/>
          </a:prstGeom>
          <a:ln w="28575">
            <a:solidFill>
              <a:srgbClr val="54545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cxnSp>
      <p:cxnSp>
        <p:nvCxnSpPr>
          <p:cNvPr id="35" name="Arrow 6">
            <a:extLst>
              <a:ext uri="{FF2B5EF4-FFF2-40B4-BE49-F238E27FC236}">
                <a16:creationId xmlns:a16="http://schemas.microsoft.com/office/drawing/2014/main" id="{26D75CFB-AB3A-14C1-F0A4-9E82619B4590}"/>
              </a:ext>
            </a:extLst>
          </p:cNvPr>
          <p:cNvCxnSpPr>
            <a:cxnSpLocks/>
          </p:cNvCxnSpPr>
          <p:nvPr/>
        </p:nvCxnSpPr>
        <p:spPr>
          <a:xfrm>
            <a:off x="7194817" y="4754498"/>
            <a:ext cx="0" cy="201168"/>
          </a:xfrm>
          <a:prstGeom prst="straightConnector1">
            <a:avLst/>
          </a:prstGeom>
          <a:ln w="28575">
            <a:solidFill>
              <a:srgbClr val="54545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8D0B45EE-2ED4-A04F-9FD3-64A08A782A84}"/>
              </a:ext>
            </a:extLst>
          </p:cNvPr>
          <p:cNvSpPr txBox="1"/>
          <p:nvPr/>
        </p:nvSpPr>
        <p:spPr>
          <a:xfrm>
            <a:off x="8052868" y="5837148"/>
            <a:ext cx="41391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IVL = Intermediate Verification Language</a:t>
            </a:r>
          </a:p>
          <a:p>
            <a:r>
              <a:rPr lang="en-US" dirty="0"/>
              <a:t>VC = Verification Condition</a:t>
            </a:r>
          </a:p>
          <a:p>
            <a:r>
              <a:rPr lang="en-US" dirty="0"/>
              <a:t>SMT = Satisfiability Modulo Theories</a:t>
            </a:r>
          </a:p>
        </p:txBody>
      </p:sp>
      <p:sp>
        <p:nvSpPr>
          <p:cNvPr id="5" name="Arrow: Left 4">
            <a:extLst>
              <a:ext uri="{FF2B5EF4-FFF2-40B4-BE49-F238E27FC236}">
                <a16:creationId xmlns:a16="http://schemas.microsoft.com/office/drawing/2014/main" id="{C247AE0E-EC58-4EC3-2BBF-320B2D2927C7}"/>
              </a:ext>
            </a:extLst>
          </p:cNvPr>
          <p:cNvSpPr/>
          <p:nvPr/>
        </p:nvSpPr>
        <p:spPr>
          <a:xfrm>
            <a:off x="9309182" y="4142440"/>
            <a:ext cx="1716712" cy="584036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745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7FD785-75AD-3EE9-C802-FC0D1D1B1F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AECD2-B8AA-E9A8-B1F3-0F0314D3F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Verifier architecture</a:t>
            </a:r>
          </a:p>
        </p:txBody>
      </p:sp>
      <p:sp>
        <p:nvSpPr>
          <p:cNvPr id="20" name="Label Source program">
            <a:extLst>
              <a:ext uri="{FF2B5EF4-FFF2-40B4-BE49-F238E27FC236}">
                <a16:creationId xmlns:a16="http://schemas.microsoft.com/office/drawing/2014/main" id="{68DD769A-3F2D-E113-1F4B-E0C620F3F5F7}"/>
              </a:ext>
            </a:extLst>
          </p:cNvPr>
          <p:cNvSpPr txBox="1"/>
          <p:nvPr/>
        </p:nvSpPr>
        <p:spPr>
          <a:xfrm>
            <a:off x="5594617" y="456818"/>
            <a:ext cx="3200400" cy="457200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ctr">
            <a:noAutofit/>
          </a:bodyPr>
          <a:lstStyle/>
          <a:p>
            <a:pPr algn="ctr"/>
            <a:r>
              <a:rPr lang="en-US" sz="3200" dirty="0">
                <a:solidFill>
                  <a:srgbClr val="000000"/>
                </a:solidFill>
              </a:rPr>
              <a:t>Source program</a:t>
            </a:r>
          </a:p>
        </p:txBody>
      </p:sp>
      <p:sp>
        <p:nvSpPr>
          <p:cNvPr id="21" name="Box Translator">
            <a:extLst>
              <a:ext uri="{FF2B5EF4-FFF2-40B4-BE49-F238E27FC236}">
                <a16:creationId xmlns:a16="http://schemas.microsoft.com/office/drawing/2014/main" id="{AA4E7360-4AA5-E6EA-3E78-DA8A6E98E691}"/>
              </a:ext>
            </a:extLst>
          </p:cNvPr>
          <p:cNvSpPr/>
          <p:nvPr/>
        </p:nvSpPr>
        <p:spPr>
          <a:xfrm>
            <a:off x="5594617" y="1115186"/>
            <a:ext cx="3200400" cy="640080"/>
          </a:xfrm>
          <a:prstGeom prst="roundRect">
            <a:avLst>
              <a:gd name="adj" fmla="val 16667"/>
            </a:avLst>
          </a:prstGeom>
          <a:solidFill>
            <a:srgbClr val="5AA469"/>
          </a:solidFill>
          <a:ln w="12700">
            <a:solidFill>
              <a:srgbClr val="3E7A4C"/>
            </a:solidFill>
          </a:ln>
        </p:spPr>
        <p:txBody>
          <a:bodyPr wrap="square" lIns="45720" tIns="27432" rIns="45720" bIns="27432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FFFFFF"/>
                </a:solidFill>
              </a:rPr>
              <a:t>Translator</a:t>
            </a:r>
          </a:p>
        </p:txBody>
      </p:sp>
      <p:sp>
        <p:nvSpPr>
          <p:cNvPr id="22" name="Label IVL program">
            <a:extLst>
              <a:ext uri="{FF2B5EF4-FFF2-40B4-BE49-F238E27FC236}">
                <a16:creationId xmlns:a16="http://schemas.microsoft.com/office/drawing/2014/main" id="{C8B340E1-534F-CA04-0B2D-270FF4C4EB1B}"/>
              </a:ext>
            </a:extLst>
          </p:cNvPr>
          <p:cNvSpPr txBox="1"/>
          <p:nvPr/>
        </p:nvSpPr>
        <p:spPr>
          <a:xfrm>
            <a:off x="5594617" y="1956434"/>
            <a:ext cx="3200400" cy="457200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ctr">
            <a:noAutofit/>
          </a:bodyPr>
          <a:lstStyle/>
          <a:p>
            <a:pPr algn="ctr"/>
            <a:r>
              <a:rPr lang="en-US" sz="3200" dirty="0">
                <a:solidFill>
                  <a:srgbClr val="000000"/>
                </a:solidFill>
              </a:rPr>
              <a:t>IVL program</a:t>
            </a:r>
          </a:p>
        </p:txBody>
      </p:sp>
      <p:sp>
        <p:nvSpPr>
          <p:cNvPr id="23" name="Box VC generator">
            <a:extLst>
              <a:ext uri="{FF2B5EF4-FFF2-40B4-BE49-F238E27FC236}">
                <a16:creationId xmlns:a16="http://schemas.microsoft.com/office/drawing/2014/main" id="{A438B7F5-68B6-E6E5-6871-D99478081199}"/>
              </a:ext>
            </a:extLst>
          </p:cNvPr>
          <p:cNvSpPr/>
          <p:nvPr/>
        </p:nvSpPr>
        <p:spPr>
          <a:xfrm>
            <a:off x="5594617" y="2614802"/>
            <a:ext cx="3200400" cy="640080"/>
          </a:xfrm>
          <a:prstGeom prst="roundRect">
            <a:avLst>
              <a:gd name="adj" fmla="val 16667"/>
            </a:avLst>
          </a:prstGeom>
          <a:solidFill>
            <a:srgbClr val="5AA469"/>
          </a:solidFill>
          <a:ln w="12700">
            <a:solidFill>
              <a:srgbClr val="3E7A4C"/>
            </a:solidFill>
          </a:ln>
        </p:spPr>
        <p:txBody>
          <a:bodyPr wrap="square" lIns="45720" tIns="27432" rIns="45720" bIns="27432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FFFFFF"/>
                </a:solidFill>
              </a:rPr>
              <a:t>VC generator</a:t>
            </a:r>
          </a:p>
        </p:txBody>
      </p:sp>
      <p:sp>
        <p:nvSpPr>
          <p:cNvPr id="24" name="Label VCs">
            <a:extLst>
              <a:ext uri="{FF2B5EF4-FFF2-40B4-BE49-F238E27FC236}">
                <a16:creationId xmlns:a16="http://schemas.microsoft.com/office/drawing/2014/main" id="{11182C09-B4DD-9F7F-4077-6E4161363EEA}"/>
              </a:ext>
            </a:extLst>
          </p:cNvPr>
          <p:cNvSpPr txBox="1"/>
          <p:nvPr/>
        </p:nvSpPr>
        <p:spPr>
          <a:xfrm>
            <a:off x="5594617" y="3456050"/>
            <a:ext cx="3200400" cy="457200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ctr">
            <a:noAutofit/>
          </a:bodyPr>
          <a:lstStyle/>
          <a:p>
            <a:pPr algn="ctr"/>
            <a:r>
              <a:rPr lang="en-US" sz="3200" dirty="0">
                <a:solidFill>
                  <a:srgbClr val="000000"/>
                </a:solidFill>
              </a:rPr>
              <a:t>First-order VCs</a:t>
            </a:r>
          </a:p>
        </p:txBody>
      </p:sp>
      <p:sp>
        <p:nvSpPr>
          <p:cNvPr id="25" name="Box Logic Engine">
            <a:extLst>
              <a:ext uri="{FF2B5EF4-FFF2-40B4-BE49-F238E27FC236}">
                <a16:creationId xmlns:a16="http://schemas.microsoft.com/office/drawing/2014/main" id="{3893A290-689C-A200-3930-84668FB8A6B4}"/>
              </a:ext>
            </a:extLst>
          </p:cNvPr>
          <p:cNvSpPr/>
          <p:nvPr/>
        </p:nvSpPr>
        <p:spPr>
          <a:xfrm>
            <a:off x="5594617" y="4114418"/>
            <a:ext cx="3200400" cy="640080"/>
          </a:xfrm>
          <a:prstGeom prst="roundRect">
            <a:avLst>
              <a:gd name="adj" fmla="val 16667"/>
            </a:avLst>
          </a:prstGeom>
          <a:solidFill>
            <a:srgbClr val="5AA469"/>
          </a:solidFill>
          <a:ln w="12700">
            <a:solidFill>
              <a:srgbClr val="3E7A4C"/>
            </a:solidFill>
          </a:ln>
        </p:spPr>
        <p:txBody>
          <a:bodyPr wrap="square" lIns="45720" tIns="27432" rIns="45720" bIns="27432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FFFFFF"/>
                </a:solidFill>
              </a:rPr>
              <a:t>SMT solver</a:t>
            </a:r>
          </a:p>
        </p:txBody>
      </p:sp>
      <p:sp>
        <p:nvSpPr>
          <p:cNvPr id="26" name="Label yes or no">
            <a:extLst>
              <a:ext uri="{FF2B5EF4-FFF2-40B4-BE49-F238E27FC236}">
                <a16:creationId xmlns:a16="http://schemas.microsoft.com/office/drawing/2014/main" id="{1810CCA9-154A-2432-032B-5D29B0EF6510}"/>
              </a:ext>
            </a:extLst>
          </p:cNvPr>
          <p:cNvSpPr txBox="1"/>
          <p:nvPr/>
        </p:nvSpPr>
        <p:spPr>
          <a:xfrm>
            <a:off x="4554071" y="4955665"/>
            <a:ext cx="5281492" cy="807361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ctr">
            <a:norm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</a:rPr>
              <a:t>Yes (and optionally a proof) or</a:t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400" dirty="0">
                <a:solidFill>
                  <a:srgbClr val="000000"/>
                </a:solidFill>
              </a:rPr>
              <a:t>No (and optionally a counterexample)</a:t>
            </a:r>
          </a:p>
        </p:txBody>
      </p:sp>
      <p:cxnSp>
        <p:nvCxnSpPr>
          <p:cNvPr id="30" name="Arrow 1">
            <a:extLst>
              <a:ext uri="{FF2B5EF4-FFF2-40B4-BE49-F238E27FC236}">
                <a16:creationId xmlns:a16="http://schemas.microsoft.com/office/drawing/2014/main" id="{4AF3CE60-5B8E-01AE-FCF1-8232C08E8049}"/>
              </a:ext>
            </a:extLst>
          </p:cNvPr>
          <p:cNvCxnSpPr/>
          <p:nvPr/>
        </p:nvCxnSpPr>
        <p:spPr>
          <a:xfrm>
            <a:off x="7194817" y="914018"/>
            <a:ext cx="0" cy="201168"/>
          </a:xfrm>
          <a:prstGeom prst="straightConnector1">
            <a:avLst/>
          </a:prstGeom>
          <a:ln w="28575">
            <a:solidFill>
              <a:srgbClr val="54545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cxnSp>
      <p:cxnSp>
        <p:nvCxnSpPr>
          <p:cNvPr id="31" name="Arrow 2">
            <a:extLst>
              <a:ext uri="{FF2B5EF4-FFF2-40B4-BE49-F238E27FC236}">
                <a16:creationId xmlns:a16="http://schemas.microsoft.com/office/drawing/2014/main" id="{9E3409F4-D021-8925-0276-58943A03CFD7}"/>
              </a:ext>
            </a:extLst>
          </p:cNvPr>
          <p:cNvCxnSpPr/>
          <p:nvPr/>
        </p:nvCxnSpPr>
        <p:spPr>
          <a:xfrm>
            <a:off x="7194817" y="1755266"/>
            <a:ext cx="0" cy="201168"/>
          </a:xfrm>
          <a:prstGeom prst="straightConnector1">
            <a:avLst/>
          </a:prstGeom>
          <a:ln w="28575">
            <a:solidFill>
              <a:srgbClr val="54545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cxnSp>
      <p:cxnSp>
        <p:nvCxnSpPr>
          <p:cNvPr id="32" name="Arrow 3">
            <a:extLst>
              <a:ext uri="{FF2B5EF4-FFF2-40B4-BE49-F238E27FC236}">
                <a16:creationId xmlns:a16="http://schemas.microsoft.com/office/drawing/2014/main" id="{84376DB1-A578-1098-9908-09E90351D26B}"/>
              </a:ext>
            </a:extLst>
          </p:cNvPr>
          <p:cNvCxnSpPr/>
          <p:nvPr/>
        </p:nvCxnSpPr>
        <p:spPr>
          <a:xfrm>
            <a:off x="7194817" y="2413634"/>
            <a:ext cx="0" cy="201168"/>
          </a:xfrm>
          <a:prstGeom prst="straightConnector1">
            <a:avLst/>
          </a:prstGeom>
          <a:ln w="28575">
            <a:solidFill>
              <a:srgbClr val="54545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cxnSp>
      <p:cxnSp>
        <p:nvCxnSpPr>
          <p:cNvPr id="33" name="Arrow 4">
            <a:extLst>
              <a:ext uri="{FF2B5EF4-FFF2-40B4-BE49-F238E27FC236}">
                <a16:creationId xmlns:a16="http://schemas.microsoft.com/office/drawing/2014/main" id="{1EAC1C06-4965-6FAE-5006-7271DE69A1B9}"/>
              </a:ext>
            </a:extLst>
          </p:cNvPr>
          <p:cNvCxnSpPr/>
          <p:nvPr/>
        </p:nvCxnSpPr>
        <p:spPr>
          <a:xfrm>
            <a:off x="7194817" y="3254882"/>
            <a:ext cx="0" cy="201168"/>
          </a:xfrm>
          <a:prstGeom prst="straightConnector1">
            <a:avLst/>
          </a:prstGeom>
          <a:ln w="28575">
            <a:solidFill>
              <a:srgbClr val="54545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cxnSp>
      <p:cxnSp>
        <p:nvCxnSpPr>
          <p:cNvPr id="34" name="Arrow 5">
            <a:extLst>
              <a:ext uri="{FF2B5EF4-FFF2-40B4-BE49-F238E27FC236}">
                <a16:creationId xmlns:a16="http://schemas.microsoft.com/office/drawing/2014/main" id="{1DC5182C-B50C-3461-B2E4-9D28D7EFD0F2}"/>
              </a:ext>
            </a:extLst>
          </p:cNvPr>
          <p:cNvCxnSpPr/>
          <p:nvPr/>
        </p:nvCxnSpPr>
        <p:spPr>
          <a:xfrm>
            <a:off x="7194817" y="3913250"/>
            <a:ext cx="0" cy="201168"/>
          </a:xfrm>
          <a:prstGeom prst="straightConnector1">
            <a:avLst/>
          </a:prstGeom>
          <a:ln w="28575">
            <a:solidFill>
              <a:srgbClr val="54545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cxnSp>
      <p:cxnSp>
        <p:nvCxnSpPr>
          <p:cNvPr id="35" name="Arrow 6">
            <a:extLst>
              <a:ext uri="{FF2B5EF4-FFF2-40B4-BE49-F238E27FC236}">
                <a16:creationId xmlns:a16="http://schemas.microsoft.com/office/drawing/2014/main" id="{1B4A799A-7B75-C88E-F15B-BEAD02BEFC40}"/>
              </a:ext>
            </a:extLst>
          </p:cNvPr>
          <p:cNvCxnSpPr>
            <a:cxnSpLocks/>
          </p:cNvCxnSpPr>
          <p:nvPr/>
        </p:nvCxnSpPr>
        <p:spPr>
          <a:xfrm>
            <a:off x="7194817" y="4754498"/>
            <a:ext cx="0" cy="201168"/>
          </a:xfrm>
          <a:prstGeom prst="straightConnector1">
            <a:avLst/>
          </a:prstGeom>
          <a:ln w="28575">
            <a:solidFill>
              <a:srgbClr val="54545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D91FB91D-1526-7F36-2B75-7DB6AF81B425}"/>
              </a:ext>
            </a:extLst>
          </p:cNvPr>
          <p:cNvSpPr txBox="1"/>
          <p:nvPr/>
        </p:nvSpPr>
        <p:spPr>
          <a:xfrm>
            <a:off x="8052868" y="5837148"/>
            <a:ext cx="41391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IVL = Intermediate Verification Language</a:t>
            </a:r>
          </a:p>
          <a:p>
            <a:r>
              <a:rPr lang="en-US" dirty="0"/>
              <a:t>VC = Verification Condition</a:t>
            </a:r>
          </a:p>
          <a:p>
            <a:r>
              <a:rPr lang="en-US" dirty="0"/>
              <a:t>SMT = Satisfiability Modulo Theories</a:t>
            </a:r>
          </a:p>
        </p:txBody>
      </p:sp>
      <p:sp>
        <p:nvSpPr>
          <p:cNvPr id="5" name="Arrow: Left 4">
            <a:extLst>
              <a:ext uri="{FF2B5EF4-FFF2-40B4-BE49-F238E27FC236}">
                <a16:creationId xmlns:a16="http://schemas.microsoft.com/office/drawing/2014/main" id="{E45664E5-D31A-101D-22F7-BF961C682EDB}"/>
              </a:ext>
            </a:extLst>
          </p:cNvPr>
          <p:cNvSpPr/>
          <p:nvPr/>
        </p:nvSpPr>
        <p:spPr>
          <a:xfrm>
            <a:off x="9309182" y="4142440"/>
            <a:ext cx="1716712" cy="584036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rrow: Left 2">
            <a:extLst>
              <a:ext uri="{FF2B5EF4-FFF2-40B4-BE49-F238E27FC236}">
                <a16:creationId xmlns:a16="http://schemas.microsoft.com/office/drawing/2014/main" id="{4F1F8774-3AB7-248C-5190-597E9D2BE4AF}"/>
              </a:ext>
            </a:extLst>
          </p:cNvPr>
          <p:cNvSpPr/>
          <p:nvPr/>
        </p:nvSpPr>
        <p:spPr>
          <a:xfrm>
            <a:off x="9309182" y="3392632"/>
            <a:ext cx="1716712" cy="584036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527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DBACC-C2AA-2EE2-BBDD-991792971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Things we treasure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D22B5F-0B6A-6922-BB0B-C0785BEC5C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176981"/>
            <a:ext cx="7315200" cy="6424397"/>
          </a:xfrm>
        </p:spPr>
        <p:txBody>
          <a:bodyPr>
            <a:normAutofit/>
          </a:bodyPr>
          <a:lstStyle/>
          <a:p>
            <a:r>
              <a:rPr lang="en-US" sz="2400" dirty="0"/>
              <a:t>Effective programming language</a:t>
            </a:r>
          </a:p>
          <a:p>
            <a:pPr lvl="1"/>
            <a:r>
              <a:rPr lang="en-US" sz="2000" dirty="0"/>
              <a:t>Presents good concepts, methodology</a:t>
            </a:r>
          </a:p>
          <a:p>
            <a:pPr lvl="1"/>
            <a:r>
              <a:rPr lang="en-US" sz="2000" dirty="0"/>
              <a:t>Syntactic consistency</a:t>
            </a:r>
          </a:p>
          <a:p>
            <a:pPr lvl="1"/>
            <a:r>
              <a:rPr lang="en-US" sz="2000" dirty="0"/>
              <a:t>Familiar syntax</a:t>
            </a:r>
          </a:p>
          <a:p>
            <a:r>
              <a:rPr lang="en-US" sz="2400" dirty="0"/>
              <a:t>Readable specifications</a:t>
            </a:r>
          </a:p>
          <a:p>
            <a:pPr lvl="1"/>
            <a:r>
              <a:rPr lang="en-US" sz="2000" dirty="0"/>
              <a:t>Abstraction, information hiding</a:t>
            </a:r>
          </a:p>
          <a:p>
            <a:r>
              <a:rPr lang="en-US" sz="2400" dirty="0"/>
              <a:t>Modular verification</a:t>
            </a:r>
          </a:p>
          <a:p>
            <a:r>
              <a:rPr lang="en-US" sz="2400" dirty="0"/>
              <a:t>IVL descriptions</a:t>
            </a:r>
          </a:p>
          <a:p>
            <a:pPr lvl="1"/>
            <a:r>
              <a:rPr lang="en-US" sz="2000" dirty="0"/>
              <a:t>Stateful		(</a:t>
            </a:r>
            <a:r>
              <a:rPr lang="en-US" dirty="0">
                <a:latin typeface="Consolas" panose="020B0609020204030204" pitchFamily="49" charset="0"/>
              </a:rPr>
              <a:t>x := e</a:t>
            </a:r>
            <a:r>
              <a:rPr lang="en-US" sz="2000" dirty="0"/>
              <a:t>)</a:t>
            </a:r>
          </a:p>
          <a:p>
            <a:pPr lvl="1"/>
            <a:r>
              <a:rPr lang="en-US" sz="2000" dirty="0"/>
              <a:t>Partial operations	(</a:t>
            </a:r>
            <a:r>
              <a:rPr lang="en-US" dirty="0">
                <a:latin typeface="Consolas" panose="020B0609020204030204" pitchFamily="49" charset="0"/>
              </a:rPr>
              <a:t>assert</a:t>
            </a:r>
            <a:r>
              <a:rPr lang="en-US" sz="2000" dirty="0"/>
              <a:t>)</a:t>
            </a:r>
          </a:p>
          <a:p>
            <a:pPr lvl="1"/>
            <a:r>
              <a:rPr lang="en-US" sz="2000" dirty="0"/>
              <a:t>Nondeterminism	(</a:t>
            </a:r>
            <a:r>
              <a:rPr lang="en-US" dirty="0">
                <a:latin typeface="Consolas" panose="020B0609020204030204" pitchFamily="49" charset="0"/>
              </a:rPr>
              <a:t>x := *</a:t>
            </a:r>
            <a:r>
              <a:rPr lang="en-US" sz="2000" dirty="0"/>
              <a:t>)</a:t>
            </a:r>
          </a:p>
          <a:p>
            <a:pPr lvl="1"/>
            <a:r>
              <a:rPr lang="en-US" sz="2000" dirty="0"/>
              <a:t>Partial statements 	(</a:t>
            </a:r>
            <a:r>
              <a:rPr lang="en-US" dirty="0">
                <a:latin typeface="Consolas" panose="020B0609020204030204" pitchFamily="49" charset="0"/>
              </a:rPr>
              <a:t>assume</a:t>
            </a:r>
            <a:r>
              <a:rPr lang="en-US" sz="2000" dirty="0"/>
              <a:t>)</a:t>
            </a:r>
          </a:p>
          <a:p>
            <a:r>
              <a:rPr lang="en-US" sz="2400" dirty="0"/>
              <a:t>Verifier interaction at source level</a:t>
            </a:r>
          </a:p>
          <a:p>
            <a:r>
              <a:rPr lang="en-US" sz="2400" dirty="0"/>
              <a:t>Quick verifier turnaround</a:t>
            </a:r>
          </a:p>
          <a:p>
            <a:pPr lvl="1"/>
            <a:r>
              <a:rPr lang="en-US" sz="2000" dirty="0"/>
              <a:t>First-order</a:t>
            </a:r>
          </a:p>
          <a:p>
            <a:pPr lvl="1"/>
            <a:r>
              <a:rPr lang="en-US" sz="2000" dirty="0"/>
              <a:t>One-shot proofs</a:t>
            </a:r>
          </a:p>
        </p:txBody>
      </p:sp>
    </p:spTree>
    <p:extLst>
      <p:ext uri="{BB962C8B-B14F-4D97-AF65-F5344CB8AC3E}">
        <p14:creationId xmlns:p14="http://schemas.microsoft.com/office/powerpoint/2010/main" val="3064626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B5F52-0F18-82B7-C35A-82F6F138F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5553E-E50E-08A3-253E-D3AF9FD3E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 do we?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AE4AD3-C301-81E8-F4E5-87CCE5680E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176981"/>
            <a:ext cx="7315200" cy="6424397"/>
          </a:xfrm>
        </p:spPr>
        <p:txBody>
          <a:bodyPr>
            <a:normAutofit/>
          </a:bodyPr>
          <a:lstStyle/>
          <a:p>
            <a:r>
              <a:rPr lang="en-US" sz="2400" dirty="0"/>
              <a:t>Effective programming language</a:t>
            </a:r>
          </a:p>
          <a:p>
            <a:pPr lvl="1"/>
            <a:r>
              <a:rPr lang="en-US" sz="2000" dirty="0"/>
              <a:t>Presents good concepts, methodology</a:t>
            </a:r>
          </a:p>
          <a:p>
            <a:pPr lvl="1"/>
            <a:r>
              <a:rPr lang="en-US" sz="2000" dirty="0"/>
              <a:t>Syntactic consistency</a:t>
            </a:r>
          </a:p>
          <a:p>
            <a:pPr lvl="1"/>
            <a:r>
              <a:rPr lang="en-US" sz="2000" dirty="0"/>
              <a:t>Familiar syntax</a:t>
            </a:r>
          </a:p>
          <a:p>
            <a:r>
              <a:rPr lang="en-US" sz="2400" dirty="0"/>
              <a:t>Readable specifications</a:t>
            </a:r>
          </a:p>
          <a:p>
            <a:pPr lvl="1"/>
            <a:r>
              <a:rPr lang="en-US" sz="2000" dirty="0"/>
              <a:t>Abstraction, information hiding</a:t>
            </a:r>
          </a:p>
          <a:p>
            <a:r>
              <a:rPr lang="en-US" sz="2400" dirty="0"/>
              <a:t>Modular verification</a:t>
            </a:r>
          </a:p>
          <a:p>
            <a:r>
              <a:rPr lang="en-US" sz="2400" dirty="0"/>
              <a:t>IVL descriptions</a:t>
            </a:r>
          </a:p>
          <a:p>
            <a:pPr lvl="1"/>
            <a:r>
              <a:rPr lang="en-US" sz="2000" dirty="0"/>
              <a:t>Stateful		(</a:t>
            </a:r>
            <a:r>
              <a:rPr lang="en-US" dirty="0">
                <a:latin typeface="Consolas" panose="020B0609020204030204" pitchFamily="49" charset="0"/>
              </a:rPr>
              <a:t>x := e</a:t>
            </a:r>
            <a:r>
              <a:rPr lang="en-US" sz="2000" dirty="0"/>
              <a:t>)</a:t>
            </a:r>
          </a:p>
          <a:p>
            <a:pPr lvl="1"/>
            <a:r>
              <a:rPr lang="en-US" sz="2000" dirty="0"/>
              <a:t>Partial operations	(</a:t>
            </a:r>
            <a:r>
              <a:rPr lang="en-US" dirty="0">
                <a:latin typeface="Consolas" panose="020B0609020204030204" pitchFamily="49" charset="0"/>
              </a:rPr>
              <a:t>assert</a:t>
            </a:r>
            <a:r>
              <a:rPr lang="en-US" sz="2000" dirty="0"/>
              <a:t>)</a:t>
            </a:r>
          </a:p>
          <a:p>
            <a:pPr lvl="1"/>
            <a:r>
              <a:rPr lang="en-US" sz="2000" dirty="0"/>
              <a:t>Nondeterminism	(</a:t>
            </a:r>
            <a:r>
              <a:rPr lang="en-US" dirty="0">
                <a:latin typeface="Consolas" panose="020B0609020204030204" pitchFamily="49" charset="0"/>
              </a:rPr>
              <a:t>x := *</a:t>
            </a:r>
            <a:r>
              <a:rPr lang="en-US" sz="2000" dirty="0"/>
              <a:t>)</a:t>
            </a:r>
          </a:p>
          <a:p>
            <a:pPr lvl="1"/>
            <a:r>
              <a:rPr lang="en-US" sz="2000" dirty="0"/>
              <a:t>Partial statements 	(</a:t>
            </a:r>
            <a:r>
              <a:rPr lang="en-US" dirty="0">
                <a:latin typeface="Consolas" panose="020B0609020204030204" pitchFamily="49" charset="0"/>
              </a:rPr>
              <a:t>assume</a:t>
            </a:r>
            <a:r>
              <a:rPr lang="en-US" sz="2000" dirty="0"/>
              <a:t>)</a:t>
            </a:r>
          </a:p>
          <a:p>
            <a:r>
              <a:rPr lang="en-US" sz="2400" dirty="0"/>
              <a:t>Verifier interaction at source level</a:t>
            </a:r>
          </a:p>
          <a:p>
            <a:r>
              <a:rPr lang="en-US" sz="2400" dirty="0"/>
              <a:t>Quick verifier turnaround</a:t>
            </a:r>
          </a:p>
          <a:p>
            <a:pPr lvl="1"/>
            <a:r>
              <a:rPr lang="en-US" sz="2000" dirty="0"/>
              <a:t>First-order</a:t>
            </a:r>
          </a:p>
          <a:p>
            <a:pPr lvl="1"/>
            <a:r>
              <a:rPr lang="en-US" sz="2000" dirty="0"/>
              <a:t>One-shot proofs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41ACA0-B3E1-F578-9C02-1978BC7F736E}"/>
              </a:ext>
            </a:extLst>
          </p:cNvPr>
          <p:cNvSpPr txBox="1"/>
          <p:nvPr/>
        </p:nvSpPr>
        <p:spPr>
          <a:xfrm>
            <a:off x="9387843" y="1476587"/>
            <a:ext cx="10227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00B050"/>
                </a:solidFill>
                <a:latin typeface="Wingdings" panose="05000000000000000000" pitchFamily="2" charset="2"/>
                <a:sym typeface="Wingdings" panose="05000000000000000000" pitchFamily="2" charset="2"/>
              </a:rPr>
              <a:t></a:t>
            </a:r>
            <a:endParaRPr lang="en-US" sz="4400" dirty="0">
              <a:solidFill>
                <a:srgbClr val="00B050"/>
              </a:solidFill>
              <a:latin typeface="Wingdings" panose="05000000000000000000" pitchFamily="2" charset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2ADDEA-62B6-7D11-476E-CA2D4A6AE105}"/>
              </a:ext>
            </a:extLst>
          </p:cNvPr>
          <p:cNvSpPr txBox="1"/>
          <p:nvPr/>
        </p:nvSpPr>
        <p:spPr>
          <a:xfrm>
            <a:off x="9394615" y="2532536"/>
            <a:ext cx="10227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C00000"/>
                </a:solidFill>
                <a:latin typeface="Wingdings" panose="05000000000000000000" pitchFamily="2" charset="2"/>
                <a:sym typeface="Wingdings" panose="05000000000000000000" pitchFamily="2" charset="2"/>
              </a:rPr>
              <a:t></a:t>
            </a:r>
            <a:endParaRPr lang="en-US" sz="4000" dirty="0">
              <a:solidFill>
                <a:srgbClr val="C00000"/>
              </a:solidFill>
              <a:latin typeface="Wingdings" panose="05000000000000000000" pitchFamily="2" charset="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0A6DEC-311E-8AA8-B14D-34B081EEA5EA}"/>
              </a:ext>
            </a:extLst>
          </p:cNvPr>
          <p:cNvSpPr txBox="1"/>
          <p:nvPr/>
        </p:nvSpPr>
        <p:spPr>
          <a:xfrm>
            <a:off x="9442026" y="74933"/>
            <a:ext cx="10227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C000"/>
                </a:solidFill>
                <a:latin typeface="Berlin Sans FB Demi" panose="020E0802020502020306" pitchFamily="34" charset="0"/>
                <a:sym typeface="Wingdings" panose="05000000000000000000" pitchFamily="2" charset="2"/>
              </a:rPr>
              <a:t>?</a:t>
            </a:r>
            <a:endParaRPr lang="en-US" sz="4000" dirty="0">
              <a:solidFill>
                <a:srgbClr val="FFC00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8147E2-C8F0-6E5F-02EB-3E5CD5C53F3C}"/>
              </a:ext>
            </a:extLst>
          </p:cNvPr>
          <p:cNvSpPr txBox="1"/>
          <p:nvPr/>
        </p:nvSpPr>
        <p:spPr>
          <a:xfrm>
            <a:off x="9442026" y="1869862"/>
            <a:ext cx="10227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C000"/>
                </a:solidFill>
                <a:latin typeface="Berlin Sans FB Demi" panose="020E0802020502020306" pitchFamily="34" charset="0"/>
                <a:sym typeface="Wingdings" panose="05000000000000000000" pitchFamily="2" charset="2"/>
              </a:rPr>
              <a:t>?</a:t>
            </a:r>
            <a:endParaRPr lang="en-US" sz="4000" dirty="0">
              <a:solidFill>
                <a:srgbClr val="FFC00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C8C0286-220A-63DE-D325-1685E561ECBD}"/>
              </a:ext>
            </a:extLst>
          </p:cNvPr>
          <p:cNvSpPr txBox="1"/>
          <p:nvPr/>
        </p:nvSpPr>
        <p:spPr>
          <a:xfrm>
            <a:off x="9394615" y="5688951"/>
            <a:ext cx="10227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C00000"/>
                </a:solidFill>
                <a:latin typeface="Wingdings" panose="05000000000000000000" pitchFamily="2" charset="2"/>
                <a:sym typeface="Wingdings" panose="05000000000000000000" pitchFamily="2" charset="2"/>
              </a:rPr>
              <a:t></a:t>
            </a:r>
            <a:endParaRPr lang="en-US" sz="4000" dirty="0">
              <a:solidFill>
                <a:srgbClr val="C00000"/>
              </a:solidFill>
              <a:latin typeface="Wingdings" panose="05000000000000000000" pitchFamily="2" charset="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50C952-AA4E-E6E5-ADC5-0AE4C458FFCB}"/>
              </a:ext>
            </a:extLst>
          </p:cNvPr>
          <p:cNvSpPr txBox="1"/>
          <p:nvPr/>
        </p:nvSpPr>
        <p:spPr>
          <a:xfrm>
            <a:off x="9442025" y="4725884"/>
            <a:ext cx="10227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C000"/>
                </a:solidFill>
                <a:latin typeface="Berlin Sans FB Demi" panose="020E0802020502020306" pitchFamily="34" charset="0"/>
                <a:sym typeface="Wingdings" panose="05000000000000000000" pitchFamily="2" charset="2"/>
              </a:rPr>
              <a:t>?</a:t>
            </a:r>
            <a:endParaRPr lang="en-US" sz="4000" dirty="0">
              <a:solidFill>
                <a:srgbClr val="FFC00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217849B-9657-6B42-D57B-A51C9286D4D4}"/>
              </a:ext>
            </a:extLst>
          </p:cNvPr>
          <p:cNvSpPr txBox="1"/>
          <p:nvPr/>
        </p:nvSpPr>
        <p:spPr>
          <a:xfrm>
            <a:off x="9442025" y="5322560"/>
            <a:ext cx="10227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C000"/>
                </a:solidFill>
                <a:latin typeface="Berlin Sans FB Demi" panose="020E0802020502020306" pitchFamily="34" charset="0"/>
                <a:sym typeface="Wingdings" panose="05000000000000000000" pitchFamily="2" charset="2"/>
              </a:rPr>
              <a:t>?</a:t>
            </a:r>
            <a:endParaRPr lang="en-US" sz="4000" dirty="0">
              <a:solidFill>
                <a:srgbClr val="FFC00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84102D-ABD4-C71B-3DF9-A2BAF7204080}"/>
              </a:ext>
            </a:extLst>
          </p:cNvPr>
          <p:cNvSpPr txBox="1"/>
          <p:nvPr/>
        </p:nvSpPr>
        <p:spPr>
          <a:xfrm>
            <a:off x="9394615" y="6012099"/>
            <a:ext cx="10227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C00000"/>
                </a:solidFill>
                <a:latin typeface="Wingdings" panose="05000000000000000000" pitchFamily="2" charset="2"/>
                <a:sym typeface="Wingdings" panose="05000000000000000000" pitchFamily="2" charset="2"/>
              </a:rPr>
              <a:t></a:t>
            </a:r>
            <a:endParaRPr lang="en-US" sz="4000" dirty="0">
              <a:solidFill>
                <a:srgbClr val="C00000"/>
              </a:solidFill>
              <a:latin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188859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9" grpId="0"/>
      <p:bldP spid="10" grpId="0"/>
      <p:bldP spid="11" grpId="0"/>
      <p:bldP spid="12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4824C-6157-F224-7E89-8A74A75CD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Intermediate Verification Language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15DFCE-CA08-3588-5838-FA9962C691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Thinking tool</a:t>
            </a:r>
          </a:p>
          <a:p>
            <a:pPr lvl="1"/>
            <a:r>
              <a:rPr lang="en-US" sz="2800" dirty="0"/>
              <a:t>Helps you correctly define source-language semantics</a:t>
            </a:r>
          </a:p>
          <a:p>
            <a:r>
              <a:rPr lang="en-US" sz="3200" dirty="0"/>
              <a:t>Separates front-end (semantics) and back-end (logic engine)</a:t>
            </a:r>
          </a:p>
          <a:p>
            <a:endParaRPr lang="en-US" sz="3200" dirty="0"/>
          </a:p>
          <a:p>
            <a:pPr marL="0" indent="0">
              <a:buNone/>
            </a:pPr>
            <a:r>
              <a:rPr lang="en-US" sz="3200" dirty="0"/>
              <a:t>💡Use functional language as IVL</a:t>
            </a:r>
          </a:p>
          <a:p>
            <a:pPr lvl="1"/>
            <a:r>
              <a:rPr lang="en-US" sz="3000" dirty="0"/>
              <a:t>Executable semantics?</a:t>
            </a:r>
          </a:p>
          <a:p>
            <a:pPr lvl="1"/>
            <a:r>
              <a:rPr lang="en-US" sz="3000" dirty="0"/>
              <a:t>Same/similar terms as in logic engine</a:t>
            </a:r>
          </a:p>
        </p:txBody>
      </p:sp>
    </p:spTree>
    <p:extLst>
      <p:ext uri="{BB962C8B-B14F-4D97-AF65-F5344CB8AC3E}">
        <p14:creationId xmlns:p14="http://schemas.microsoft.com/office/powerpoint/2010/main" val="2564214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E8BF7-80D2-D685-4FCE-D15B56FF9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changes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D1E229-BCD1-9227-363B-D0F1B0B723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60FB87-8AF6-E678-0FCF-DC5AFAB3B59A}"/>
              </a:ext>
            </a:extLst>
          </p:cNvPr>
          <p:cNvSpPr/>
          <p:nvPr/>
        </p:nvSpPr>
        <p:spPr>
          <a:xfrm>
            <a:off x="3841644" y="4023355"/>
            <a:ext cx="7015522" cy="249814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rgbClr val="7030A0"/>
                </a:solidFill>
                <a:latin typeface="Consolas" panose="020B0609020204030204" pitchFamily="49" charset="0"/>
              </a:rPr>
              <a:t>let </a:t>
            </a:r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</a:rPr>
              <a:t>z :=</a:t>
            </a:r>
            <a:endParaRPr lang="en-US" sz="2800" dirty="0">
              <a:solidFill>
                <a:srgbClr val="7030A0"/>
              </a:solidFill>
              <a:latin typeface="Consolas" panose="020B0609020204030204" pitchFamily="49" charset="0"/>
            </a:endParaRPr>
          </a:p>
          <a:p>
            <a:r>
              <a:rPr lang="en-US" sz="2800" dirty="0">
                <a:solidFill>
                  <a:srgbClr val="7030A0"/>
                </a:solidFill>
                <a:latin typeface="Consolas" panose="020B0609020204030204" pitchFamily="49" charset="0"/>
              </a:rPr>
              <a:t>  let</a:t>
            </a:r>
            <a:r>
              <a:rPr lang="en-US" sz="2800" dirty="0">
                <a:latin typeface="Consolas" panose="020B0609020204030204" pitchFamily="49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</a:rPr>
              <a:t>(x, y) :=</a:t>
            </a:r>
          </a:p>
          <a:p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</a:rPr>
              <a:t>    </a:t>
            </a:r>
            <a:r>
              <a:rPr lang="en-US" sz="2800" dirty="0">
                <a:solidFill>
                  <a:srgbClr val="7030A0"/>
                </a:solidFill>
                <a:latin typeface="Consolas" panose="020B0609020204030204" pitchFamily="49" charset="0"/>
              </a:rPr>
              <a:t>if</a:t>
            </a:r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</a:rPr>
              <a:t> e </a:t>
            </a:r>
            <a:r>
              <a:rPr lang="en-US" sz="2800" dirty="0">
                <a:solidFill>
                  <a:srgbClr val="7030A0"/>
                </a:solidFill>
                <a:latin typeface="Consolas" panose="020B0609020204030204" pitchFamily="49" charset="0"/>
              </a:rPr>
              <a:t>then</a:t>
            </a:r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</a:rPr>
              <a:t> (5, y) </a:t>
            </a:r>
            <a:r>
              <a:rPr lang="en-US" sz="2800" dirty="0">
                <a:solidFill>
                  <a:srgbClr val="7030A0"/>
                </a:solidFill>
                <a:latin typeface="Consolas" panose="020B0609020204030204" pitchFamily="49" charset="0"/>
              </a:rPr>
              <a:t>else</a:t>
            </a:r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</a:rPr>
              <a:t> (x, 7)</a:t>
            </a:r>
          </a:p>
          <a:p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</a:rPr>
              <a:t>  </a:t>
            </a:r>
            <a:r>
              <a:rPr lang="en-US" sz="2800" dirty="0">
                <a:solidFill>
                  <a:srgbClr val="7030A0"/>
                </a:solidFill>
                <a:latin typeface="Consolas" panose="020B0609020204030204" pitchFamily="49" charset="0"/>
              </a:rPr>
              <a:t>in</a:t>
            </a:r>
          </a:p>
          <a:p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</a:rPr>
              <a:t>    x + 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8B95D7-63A5-1DD2-BF69-3094F53BCCCC}"/>
              </a:ext>
            </a:extLst>
          </p:cNvPr>
          <p:cNvSpPr/>
          <p:nvPr/>
        </p:nvSpPr>
        <p:spPr>
          <a:xfrm>
            <a:off x="3834871" y="541867"/>
            <a:ext cx="7015522" cy="299628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rgbClr val="7030A0"/>
                </a:solidFill>
                <a:latin typeface="Consolas" panose="020B0609020204030204" pitchFamily="49" charset="0"/>
              </a:rPr>
              <a:t>if </a:t>
            </a:r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</a:rPr>
              <a:t>e {</a:t>
            </a:r>
          </a:p>
          <a:p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</a:rPr>
              <a:t>  x := 5</a:t>
            </a:r>
          </a:p>
          <a:p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</a:rPr>
              <a:t>} </a:t>
            </a:r>
            <a:r>
              <a:rPr lang="en-US" sz="2800" dirty="0">
                <a:solidFill>
                  <a:srgbClr val="7030A0"/>
                </a:solidFill>
                <a:latin typeface="Consolas" panose="020B0609020204030204" pitchFamily="49" charset="0"/>
              </a:rPr>
              <a:t>else</a:t>
            </a:r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</a:rPr>
              <a:t> {</a:t>
            </a:r>
          </a:p>
          <a:p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</a:rPr>
              <a:t>  y := 7</a:t>
            </a:r>
          </a:p>
          <a:p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</a:rPr>
              <a:t>}</a:t>
            </a:r>
          </a:p>
          <a:p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</a:rPr>
              <a:t>z := x + y</a:t>
            </a:r>
          </a:p>
        </p:txBody>
      </p:sp>
    </p:spTree>
    <p:extLst>
      <p:ext uri="{BB962C8B-B14F-4D97-AF65-F5344CB8AC3E}">
        <p14:creationId xmlns:p14="http://schemas.microsoft.com/office/powerpoint/2010/main" val="1699241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0FA2F-ED44-8CA3-1D17-CF5A46A03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Proof obligations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902C27-FC1E-2657-71C6-880B17A121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A5950438-4C60-FC87-7B48-9B6D19C5100A}"/>
                  </a:ext>
                </a:extLst>
              </p:cNvPr>
              <p:cNvSpPr/>
              <p:nvPr/>
            </p:nvSpPr>
            <p:spPr>
              <a:xfrm>
                <a:off x="3841644" y="1273388"/>
                <a:ext cx="7015522" cy="5408506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2800" dirty="0">
                    <a:solidFill>
                      <a:srgbClr val="7030A0"/>
                    </a:solidFill>
                    <a:latin typeface="Consolas" panose="020B0609020204030204" pitchFamily="49" charset="0"/>
                  </a:rPr>
                  <a:t>datatype</a:t>
                </a:r>
                <a:r>
                  <a:rPr lang="en-US" sz="28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 Outcome&lt;T&gt; =</a:t>
                </a:r>
                <a:br>
                  <a:rPr lang="en-US" sz="28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</a:br>
                <a:r>
                  <a:rPr lang="en-US" sz="28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  | Normal(value: T)</a:t>
                </a:r>
                <a:br>
                  <a:rPr lang="en-US" sz="28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</a:br>
                <a:r>
                  <a:rPr lang="en-US" sz="28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  | Wrong</a:t>
                </a:r>
              </a:p>
              <a:p>
                <a:endParaRPr lang="en-US" sz="2800" dirty="0">
                  <a:solidFill>
                    <a:srgbClr val="7030A0"/>
                  </a:solidFill>
                  <a:latin typeface="Consolas" panose="020B0609020204030204" pitchFamily="49" charset="0"/>
                </a:endParaRPr>
              </a:p>
              <a:p>
                <a:r>
                  <a:rPr lang="en-US" sz="28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eval(e + f) :=</a:t>
                </a:r>
              </a:p>
              <a:p>
                <a:r>
                  <a:rPr lang="en-US" sz="28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  </a:t>
                </a:r>
                <a:r>
                  <a:rPr lang="en-US" sz="2800" dirty="0">
                    <a:solidFill>
                      <a:srgbClr val="7030A0"/>
                    </a:solidFill>
                    <a:latin typeface="Consolas" panose="020B0609020204030204" pitchFamily="49" charset="0"/>
                  </a:rPr>
                  <a:t>match</a:t>
                </a:r>
                <a:r>
                  <a:rPr lang="en-US" sz="28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 eval(e)</a:t>
                </a:r>
              </a:p>
              <a:p>
                <a:r>
                  <a:rPr lang="en-US" sz="28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  </a:t>
                </a:r>
                <a:r>
                  <a:rPr lang="en-US" sz="2800" dirty="0">
                    <a:solidFill>
                      <a:srgbClr val="7030A0"/>
                    </a:solidFill>
                    <a:latin typeface="Consolas" panose="020B0609020204030204" pitchFamily="49" charset="0"/>
                  </a:rPr>
                  <a:t>case</a:t>
                </a:r>
                <a:r>
                  <a:rPr lang="en-US" sz="28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 Wrong 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 Wrong</a:t>
                </a:r>
              </a:p>
              <a:p>
                <a:r>
                  <a:rPr lang="en-US" sz="28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  </a:t>
                </a:r>
                <a:r>
                  <a:rPr lang="en-US" sz="2800" dirty="0">
                    <a:solidFill>
                      <a:srgbClr val="7030A0"/>
                    </a:solidFill>
                    <a:latin typeface="Consolas" panose="020B0609020204030204" pitchFamily="49" charset="0"/>
                  </a:rPr>
                  <a:t>case</a:t>
                </a:r>
                <a:r>
                  <a:rPr lang="en-US" sz="28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 Normal(x)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</m:oMath>
                </a14:m>
                <a:endParaRPr lang="en-US" sz="2800" dirty="0">
                  <a:solidFill>
                    <a:schemeClr val="tx1"/>
                  </a:solidFill>
                  <a:latin typeface="Consolas" panose="020B0609020204030204" pitchFamily="49" charset="0"/>
                </a:endParaRPr>
              </a:p>
              <a:p>
                <a:r>
                  <a:rPr lang="en-US" sz="28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    </a:t>
                </a:r>
                <a:r>
                  <a:rPr lang="en-US" sz="2800" dirty="0">
                    <a:solidFill>
                      <a:srgbClr val="7030A0"/>
                    </a:solidFill>
                    <a:latin typeface="Consolas" panose="020B0609020204030204" pitchFamily="49" charset="0"/>
                  </a:rPr>
                  <a:t>match</a:t>
                </a:r>
                <a:r>
                  <a:rPr lang="en-US" sz="28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 eval(f)</a:t>
                </a:r>
              </a:p>
              <a:p>
                <a:r>
                  <a:rPr lang="en-US" sz="28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    </a:t>
                </a:r>
                <a:r>
                  <a:rPr lang="en-US" sz="2800" dirty="0">
                    <a:solidFill>
                      <a:srgbClr val="7030A0"/>
                    </a:solidFill>
                    <a:latin typeface="Consolas" panose="020B0609020204030204" pitchFamily="49" charset="0"/>
                  </a:rPr>
                  <a:t>case</a:t>
                </a:r>
                <a:r>
                  <a:rPr lang="en-US" sz="28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 Wrong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 Wrong</a:t>
                </a:r>
              </a:p>
              <a:p>
                <a:r>
                  <a:rPr lang="en-US" sz="28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    </a:t>
                </a:r>
                <a:r>
                  <a:rPr lang="en-US" sz="2800" dirty="0">
                    <a:solidFill>
                      <a:srgbClr val="7030A0"/>
                    </a:solidFill>
                    <a:latin typeface="Consolas" panose="020B0609020204030204" pitchFamily="49" charset="0"/>
                  </a:rPr>
                  <a:t>case</a:t>
                </a:r>
                <a:r>
                  <a:rPr lang="en-US" sz="28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 Normal(y)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</m:oMath>
                </a14:m>
                <a:endParaRPr lang="en-US" sz="2800" dirty="0">
                  <a:solidFill>
                    <a:schemeClr val="tx1"/>
                  </a:solidFill>
                  <a:latin typeface="Consolas" panose="020B0609020204030204" pitchFamily="49" charset="0"/>
                </a:endParaRPr>
              </a:p>
              <a:p>
                <a:r>
                  <a:rPr lang="en-US" sz="28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      Normal(x + y)</a:t>
                </a:r>
                <a:endParaRPr lang="en-US" sz="2800" dirty="0">
                  <a:solidFill>
                    <a:srgbClr val="7030A0"/>
                  </a:solidFill>
                  <a:latin typeface="Consolas" panose="020B0609020204030204" pitchFamily="49" charset="0"/>
                </a:endParaRPr>
              </a:p>
            </p:txBody>
          </p:sp>
        </mc:Choice>
        <mc:Fallback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A5950438-4C60-FC87-7B48-9B6D19C510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1644" y="1273388"/>
                <a:ext cx="7015522" cy="5408506"/>
              </a:xfrm>
              <a:prstGeom prst="rect">
                <a:avLst/>
              </a:prstGeom>
              <a:blipFill>
                <a:blip r:embed="rId2"/>
                <a:stretch>
                  <a:fillRect l="-1738" b="-135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9F825F88-62E7-DCE4-BD8E-B99FD3728DFB}"/>
              </a:ext>
            </a:extLst>
          </p:cNvPr>
          <p:cNvSpPr/>
          <p:nvPr/>
        </p:nvSpPr>
        <p:spPr>
          <a:xfrm>
            <a:off x="3834871" y="162561"/>
            <a:ext cx="7015522" cy="96127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rgbClr val="7030A0"/>
                </a:solidFill>
                <a:latin typeface="Consolas" panose="020B0609020204030204" pitchFamily="49" charset="0"/>
              </a:rPr>
              <a:t>assert </a:t>
            </a:r>
            <a:r>
              <a:rPr lang="en-US" sz="2800" dirty="0" err="1">
                <a:solidFill>
                  <a:schemeClr val="tx1"/>
                </a:solidFill>
                <a:latin typeface="Consolas" panose="020B0609020204030204" pitchFamily="49" charset="0"/>
              </a:rPr>
              <a:t>wf</a:t>
            </a:r>
            <a:r>
              <a:rPr lang="en-US" sz="2800" dirty="0" err="1">
                <a:solidFill>
                  <a:schemeClr val="tx1"/>
                </a:solidFill>
                <a:latin typeface="Lucida Sans Typewriter" panose="020B0509030504030204" pitchFamily="49" charset="77"/>
              </a:rPr>
              <a:t>⟦</a:t>
            </a:r>
            <a:r>
              <a:rPr lang="en-US" sz="2800" dirty="0" err="1">
                <a:solidFill>
                  <a:schemeClr val="tx1"/>
                </a:solidFill>
                <a:latin typeface="Consolas" panose="020B0609020204030204" pitchFamily="49" charset="0"/>
              </a:rPr>
              <a:t>e</a:t>
            </a:r>
            <a:r>
              <a:rPr lang="en-US" sz="2800" dirty="0">
                <a:solidFill>
                  <a:schemeClr val="tx1"/>
                </a:solidFill>
                <a:latin typeface="Lucida Sans Typewriter" panose="020B0509030504030204" pitchFamily="49" charset="77"/>
              </a:rPr>
              <a:t>⟧</a:t>
            </a:r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Lucida Sans Typewriter" panose="020B0509030504030204" pitchFamily="49" charset="77"/>
              </a:rPr>
              <a:t>∧ </a:t>
            </a:r>
            <a:r>
              <a:rPr lang="en-US" sz="2800" dirty="0" err="1">
                <a:solidFill>
                  <a:schemeClr val="tx1"/>
                </a:solidFill>
                <a:latin typeface="Consolas" panose="020B0609020204030204" pitchFamily="49" charset="0"/>
              </a:rPr>
              <a:t>wf</a:t>
            </a:r>
            <a:r>
              <a:rPr lang="en-US" sz="2800" dirty="0" err="1">
                <a:solidFill>
                  <a:schemeClr val="tx1"/>
                </a:solidFill>
                <a:latin typeface="Lucida Sans Typewriter" panose="020B0509030504030204" pitchFamily="49" charset="77"/>
              </a:rPr>
              <a:t>⟦</a:t>
            </a:r>
            <a:r>
              <a:rPr lang="en-US" sz="2800" dirty="0" err="1">
                <a:solidFill>
                  <a:schemeClr val="tx1"/>
                </a:solidFill>
                <a:latin typeface="Consolas" panose="020B0609020204030204" pitchFamily="49" charset="0"/>
              </a:rPr>
              <a:t>f</a:t>
            </a:r>
            <a:r>
              <a:rPr lang="en-US" sz="2800" dirty="0">
                <a:solidFill>
                  <a:schemeClr val="tx1"/>
                </a:solidFill>
                <a:latin typeface="Lucida Sans Typewriter" panose="020B0509030504030204" pitchFamily="49" charset="77"/>
              </a:rPr>
              <a:t>⟧</a:t>
            </a:r>
            <a:endParaRPr lang="en-US" sz="28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</a:rPr>
              <a:t>r := e + f</a:t>
            </a:r>
          </a:p>
        </p:txBody>
      </p:sp>
    </p:spTree>
    <p:extLst>
      <p:ext uri="{BB962C8B-B14F-4D97-AF65-F5344CB8AC3E}">
        <p14:creationId xmlns:p14="http://schemas.microsoft.com/office/powerpoint/2010/main" val="1408398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8E56B-BA34-D0B2-FC93-47AB9F4D4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79" y="1123837"/>
            <a:ext cx="3616349" cy="4601183"/>
          </a:xfrm>
        </p:spPr>
        <p:txBody>
          <a:bodyPr/>
          <a:lstStyle/>
          <a:p>
            <a:r>
              <a:rPr lang="en-US" dirty="0"/>
              <a:t>Nondeterminism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F41606-6A89-571F-78A3-895AC81EA1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0611889-4A50-152E-D3F3-182236D3EDEC}"/>
              </a:ext>
            </a:extLst>
          </p:cNvPr>
          <p:cNvSpPr/>
          <p:nvPr/>
        </p:nvSpPr>
        <p:spPr>
          <a:xfrm>
            <a:off x="3841644" y="1977810"/>
            <a:ext cx="7015522" cy="247226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>
                <a:solidFill>
                  <a:schemeClr val="tx1"/>
                </a:solidFill>
                <a:latin typeface="Consolas" panose="020B0609020204030204" pitchFamily="49" charset="0"/>
              </a:rPr>
              <a:t>x := pick()</a:t>
            </a:r>
            <a:endParaRPr lang="en-US" sz="3600" dirty="0">
              <a:solidFill>
                <a:srgbClr val="7030A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11096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E4093E-DCDE-342F-404A-C86C5E7EB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54285-2011-F0F1-A7F8-9EE55781B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79" y="1123837"/>
            <a:ext cx="3616349" cy="4601183"/>
          </a:xfrm>
        </p:spPr>
        <p:txBody>
          <a:bodyPr/>
          <a:lstStyle/>
          <a:p>
            <a:r>
              <a:rPr lang="en-US" dirty="0"/>
              <a:t>Nondeterminism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F9433A-3A94-39B0-07F0-B3D155BAD8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D129ABA-1007-FD2D-0848-AA1E5EF5CB49}"/>
              </a:ext>
            </a:extLst>
          </p:cNvPr>
          <p:cNvSpPr/>
          <p:nvPr/>
        </p:nvSpPr>
        <p:spPr>
          <a:xfrm>
            <a:off x="3841644" y="1977810"/>
            <a:ext cx="7015522" cy="247226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>
                <a:solidFill>
                  <a:schemeClr val="tx1"/>
                </a:solidFill>
                <a:latin typeface="Consolas" panose="020B0609020204030204" pitchFamily="49" charset="0"/>
              </a:rPr>
              <a:t>(x, st) := pick(st)</a:t>
            </a:r>
            <a:endParaRPr lang="en-US" sz="3600" dirty="0">
              <a:solidFill>
                <a:srgbClr val="7030A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97051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3F74F-0318-61EB-9DF7-545B09150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allocation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8CDC83-8A16-F7EE-DE13-9C99B1B47F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FB2177E-DE54-BA96-BDBD-8623B290E119}"/>
              </a:ext>
            </a:extLst>
          </p:cNvPr>
          <p:cNvSpPr/>
          <p:nvPr/>
        </p:nvSpPr>
        <p:spPr>
          <a:xfrm>
            <a:off x="3841644" y="1977810"/>
            <a:ext cx="7015522" cy="247226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</a:rPr>
              <a:t>(p, </a:t>
            </a:r>
            <a:r>
              <a:rPr lang="en-US" sz="2800" dirty="0" err="1">
                <a:solidFill>
                  <a:schemeClr val="tx1"/>
                </a:solidFill>
                <a:latin typeface="Consolas" panose="020B0609020204030204" pitchFamily="49" charset="0"/>
              </a:rPr>
              <a:t>alloc</a:t>
            </a:r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</a:rPr>
              <a:t>) := (</a:t>
            </a:r>
            <a:r>
              <a:rPr lang="en-US" sz="2800" dirty="0" err="1">
                <a:solidFill>
                  <a:schemeClr val="tx1"/>
                </a:solidFill>
                <a:latin typeface="Consolas" panose="020B0609020204030204" pitchFamily="49" charset="0"/>
              </a:rPr>
              <a:t>alloc</a:t>
            </a:r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</a:rPr>
              <a:t>, </a:t>
            </a:r>
            <a:r>
              <a:rPr lang="en-US" sz="2800" dirty="0" err="1">
                <a:solidFill>
                  <a:schemeClr val="tx1"/>
                </a:solidFill>
                <a:latin typeface="Consolas" panose="020B0609020204030204" pitchFamily="49" charset="0"/>
              </a:rPr>
              <a:t>alloc</a:t>
            </a:r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</a:rPr>
              <a:t> + 1)</a:t>
            </a:r>
            <a:endParaRPr lang="en-US" sz="2800" dirty="0">
              <a:solidFill>
                <a:srgbClr val="7030A0"/>
              </a:solidFill>
              <a:latin typeface="Consolas" panose="020B06090202040302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DFE2B-5F99-52D2-0B3F-F787121B1133}"/>
              </a:ext>
            </a:extLst>
          </p:cNvPr>
          <p:cNvSpPr/>
          <p:nvPr/>
        </p:nvSpPr>
        <p:spPr>
          <a:xfrm>
            <a:off x="3834871" y="328812"/>
            <a:ext cx="7015522" cy="79502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300" dirty="0">
                <a:solidFill>
                  <a:schemeClr val="tx1"/>
                </a:solidFill>
                <a:latin typeface="Consolas" panose="020B0609020204030204" pitchFamily="49" charset="0"/>
              </a:rPr>
              <a:t>p := </a:t>
            </a:r>
            <a:r>
              <a:rPr lang="en-US" sz="2300" dirty="0">
                <a:solidFill>
                  <a:srgbClr val="7030A0"/>
                </a:solidFill>
                <a:latin typeface="Consolas" panose="020B0609020204030204" pitchFamily="49" charset="0"/>
              </a:rPr>
              <a:t>new</a:t>
            </a:r>
            <a:endParaRPr lang="en-US" sz="2300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145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B9387-A9AA-68E3-1D3D-EC2098EAAD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F52E6-CC30-4D43-CAA7-88BF2DD2E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allocation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5FDCB6-6FA2-A071-AA40-DA081A8657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8F6AB80A-8208-ADFA-856B-13C8CBE477C7}"/>
                  </a:ext>
                </a:extLst>
              </p:cNvPr>
              <p:cNvSpPr/>
              <p:nvPr/>
            </p:nvSpPr>
            <p:spPr>
              <a:xfrm>
                <a:off x="3841644" y="1977810"/>
                <a:ext cx="7015522" cy="2472266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2800" dirty="0">
                    <a:solidFill>
                      <a:srgbClr val="7030A0"/>
                    </a:solidFill>
                    <a:latin typeface="Consolas" panose="020B0609020204030204" pitchFamily="49" charset="0"/>
                  </a:rPr>
                  <a:t>if</a:t>
                </a:r>
                <a:r>
                  <a:rPr lang="en-US" sz="28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 avail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≠∅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 {</a:t>
                </a:r>
              </a:p>
              <a:p>
                <a:r>
                  <a:rPr lang="en-US" sz="28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  p :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800" dirty="0">
                    <a:solidFill>
                      <a:srgbClr val="7030A0"/>
                    </a:solidFill>
                    <a:latin typeface="Consolas" panose="020B0609020204030204" pitchFamily="49" charset="0"/>
                  </a:rPr>
                  <a:t> </a:t>
                </a:r>
                <a:r>
                  <a:rPr lang="en-US" sz="28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avail</a:t>
                </a:r>
              </a:p>
              <a:p>
                <a:r>
                  <a:rPr lang="en-US" sz="28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  avail := avail – {p}</a:t>
                </a:r>
              </a:p>
              <a:p>
                <a:r>
                  <a:rPr lang="en-US" sz="2800" dirty="0">
                    <a:solidFill>
                      <a:srgbClr val="7030A0"/>
                    </a:solidFill>
                    <a:latin typeface="Consolas" panose="020B0609020204030204" pitchFamily="49" charset="0"/>
                  </a:rPr>
                  <a:t>else</a:t>
                </a:r>
              </a:p>
              <a:p>
                <a:r>
                  <a:rPr lang="en-US" sz="28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  </a:t>
                </a:r>
                <a:r>
                  <a:rPr lang="en-US" sz="2800" dirty="0">
                    <a:solidFill>
                      <a:srgbClr val="7030A0"/>
                    </a:solidFill>
                    <a:latin typeface="Consolas" panose="020B0609020204030204" pitchFamily="49" charset="0"/>
                  </a:rPr>
                  <a:t>assert</a:t>
                </a:r>
                <a:r>
                  <a:rPr lang="en-US" sz="28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 false</a:t>
                </a:r>
              </a:p>
            </p:txBody>
          </p:sp>
        </mc:Choice>
        <mc:Fallback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8F6AB80A-8208-ADFA-856B-13C8CBE477C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1644" y="1977810"/>
                <a:ext cx="7015522" cy="2472266"/>
              </a:xfrm>
              <a:prstGeom prst="rect">
                <a:avLst/>
              </a:prstGeom>
              <a:blipFill>
                <a:blip r:embed="rId2"/>
                <a:stretch>
                  <a:fillRect l="-1738" b="-197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666E1550-4E9C-5C46-EE5A-65749B1B2035}"/>
              </a:ext>
            </a:extLst>
          </p:cNvPr>
          <p:cNvSpPr/>
          <p:nvPr/>
        </p:nvSpPr>
        <p:spPr>
          <a:xfrm>
            <a:off x="3834871" y="328812"/>
            <a:ext cx="7015522" cy="79502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300" dirty="0">
                <a:solidFill>
                  <a:schemeClr val="tx1"/>
                </a:solidFill>
                <a:latin typeface="Consolas" panose="020B0609020204030204" pitchFamily="49" charset="0"/>
              </a:rPr>
              <a:t>p := </a:t>
            </a:r>
            <a:r>
              <a:rPr lang="en-US" sz="2300" dirty="0">
                <a:solidFill>
                  <a:srgbClr val="7030A0"/>
                </a:solidFill>
                <a:latin typeface="Consolas" panose="020B0609020204030204" pitchFamily="49" charset="0"/>
              </a:rPr>
              <a:t>new</a:t>
            </a:r>
            <a:endParaRPr lang="en-US" sz="2300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8151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44A17B-DD20-D8B2-1DF6-05092F4A3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C8DA5-B8A6-496F-D41E-612C0ECE4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allocation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A5C06C-0DB2-A4EC-A197-5322B439B1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CEF8011E-0B18-ADA5-48FB-D9C0A017D7F0}"/>
                  </a:ext>
                </a:extLst>
              </p:cNvPr>
              <p:cNvSpPr/>
              <p:nvPr/>
            </p:nvSpPr>
            <p:spPr>
              <a:xfrm>
                <a:off x="3841644" y="1977810"/>
                <a:ext cx="7015522" cy="2472266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2800" dirty="0">
                    <a:solidFill>
                      <a:srgbClr val="7030A0"/>
                    </a:solidFill>
                    <a:latin typeface="Consolas" panose="020B0609020204030204" pitchFamily="49" charset="0"/>
                  </a:rPr>
                  <a:t>if</a:t>
                </a:r>
                <a:r>
                  <a:rPr lang="en-US" sz="28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 avail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≠∅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 {</a:t>
                </a:r>
              </a:p>
              <a:p>
                <a:r>
                  <a:rPr lang="en-US" sz="28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  p :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800" dirty="0">
                    <a:solidFill>
                      <a:srgbClr val="7030A0"/>
                    </a:solidFill>
                    <a:latin typeface="Consolas" panose="020B0609020204030204" pitchFamily="49" charset="0"/>
                  </a:rPr>
                  <a:t> </a:t>
                </a:r>
                <a:r>
                  <a:rPr lang="en-US" sz="28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avail</a:t>
                </a:r>
              </a:p>
              <a:p>
                <a:r>
                  <a:rPr lang="en-US" sz="28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  avail := avail – {p}</a:t>
                </a:r>
              </a:p>
              <a:p>
                <a:r>
                  <a:rPr lang="en-US" sz="2800" dirty="0">
                    <a:solidFill>
                      <a:srgbClr val="7030A0"/>
                    </a:solidFill>
                    <a:latin typeface="Consolas" panose="020B0609020204030204" pitchFamily="49" charset="0"/>
                  </a:rPr>
                  <a:t>else</a:t>
                </a:r>
              </a:p>
              <a:p>
                <a:r>
                  <a:rPr lang="en-US" sz="28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  </a:t>
                </a:r>
                <a:r>
                  <a:rPr lang="en-US" sz="2800" dirty="0">
                    <a:solidFill>
                      <a:srgbClr val="7030A0"/>
                    </a:solidFill>
                    <a:latin typeface="Consolas" panose="020B0609020204030204" pitchFamily="49" charset="0"/>
                  </a:rPr>
                  <a:t>return</a:t>
                </a:r>
                <a:r>
                  <a:rPr lang="en-US" sz="28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 </a:t>
                </a:r>
                <a:r>
                  <a:rPr lang="en-US" sz="2800" dirty="0" err="1">
                    <a:solidFill>
                      <a:schemeClr val="tx1"/>
                    </a:solidFill>
                    <a:latin typeface="Consolas" panose="020B0609020204030204" pitchFamily="49" charset="0"/>
                  </a:rPr>
                  <a:t>Outcome.OutOfMemory</a:t>
                </a:r>
                <a:endParaRPr lang="en-US" sz="2800" dirty="0">
                  <a:solidFill>
                    <a:schemeClr val="tx1"/>
                  </a:solidFill>
                  <a:latin typeface="Consolas" panose="020B0609020204030204" pitchFamily="49" charset="0"/>
                </a:endParaRPr>
              </a:p>
            </p:txBody>
          </p:sp>
        </mc:Choice>
        <mc:Fallback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CEF8011E-0B18-ADA5-48FB-D9C0A017D7F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1644" y="1977810"/>
                <a:ext cx="7015522" cy="2472266"/>
              </a:xfrm>
              <a:prstGeom prst="rect">
                <a:avLst/>
              </a:prstGeom>
              <a:blipFill>
                <a:blip r:embed="rId2"/>
                <a:stretch>
                  <a:fillRect l="-1738" b="-197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DC261A34-2BEC-26ED-4167-2AF2AEB6152F}"/>
              </a:ext>
            </a:extLst>
          </p:cNvPr>
          <p:cNvSpPr/>
          <p:nvPr/>
        </p:nvSpPr>
        <p:spPr>
          <a:xfrm>
            <a:off x="3834871" y="328812"/>
            <a:ext cx="7015522" cy="79502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300" dirty="0">
                <a:solidFill>
                  <a:schemeClr val="tx1"/>
                </a:solidFill>
                <a:latin typeface="Consolas" panose="020B0609020204030204" pitchFamily="49" charset="0"/>
              </a:rPr>
              <a:t>p := </a:t>
            </a:r>
            <a:r>
              <a:rPr lang="en-US" sz="2300" dirty="0">
                <a:solidFill>
                  <a:srgbClr val="7030A0"/>
                </a:solidFill>
                <a:latin typeface="Consolas" panose="020B0609020204030204" pitchFamily="49" charset="0"/>
              </a:rPr>
              <a:t>new</a:t>
            </a:r>
            <a:endParaRPr lang="en-US" sz="2300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6641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28A634-9AFE-DC5B-3A11-769294654C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73AF0-A748-EB41-7A30-383C1B3CA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allocation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428E71-C7CF-3F8E-68D0-506329A2FA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5894E651-2A38-DEFA-1D69-0E3839DB24E8}"/>
                  </a:ext>
                </a:extLst>
              </p:cNvPr>
              <p:cNvSpPr/>
              <p:nvPr/>
            </p:nvSpPr>
            <p:spPr>
              <a:xfrm>
                <a:off x="3841644" y="1977810"/>
                <a:ext cx="7015522" cy="2472266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2800" dirty="0">
                    <a:solidFill>
                      <a:srgbClr val="7030A0"/>
                    </a:solidFill>
                    <a:latin typeface="Consolas" panose="020B0609020204030204" pitchFamily="49" charset="0"/>
                  </a:rPr>
                  <a:t>if</a:t>
                </a:r>
                <a:r>
                  <a:rPr lang="en-US" sz="28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 avail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≠∅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 {</a:t>
                </a:r>
              </a:p>
              <a:p>
                <a:r>
                  <a:rPr lang="en-US" sz="28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  p :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800" dirty="0">
                    <a:solidFill>
                      <a:srgbClr val="7030A0"/>
                    </a:solidFill>
                    <a:latin typeface="Consolas" panose="020B0609020204030204" pitchFamily="49" charset="0"/>
                  </a:rPr>
                  <a:t> </a:t>
                </a:r>
                <a:r>
                  <a:rPr lang="en-US" sz="28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avail</a:t>
                </a:r>
              </a:p>
              <a:p>
                <a:r>
                  <a:rPr lang="en-US" sz="28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  avail := avail – {p}</a:t>
                </a:r>
              </a:p>
              <a:p>
                <a:r>
                  <a:rPr lang="en-US" sz="2800" dirty="0">
                    <a:solidFill>
                      <a:srgbClr val="7030A0"/>
                    </a:solidFill>
                    <a:latin typeface="Consolas" panose="020B0609020204030204" pitchFamily="49" charset="0"/>
                  </a:rPr>
                  <a:t>else</a:t>
                </a:r>
              </a:p>
              <a:p>
                <a:r>
                  <a:rPr lang="en-US" sz="28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  </a:t>
                </a:r>
                <a:r>
                  <a:rPr lang="en-US" sz="2800" dirty="0">
                    <a:solidFill>
                      <a:srgbClr val="7030A0"/>
                    </a:solidFill>
                    <a:latin typeface="Consolas" panose="020B0609020204030204" pitchFamily="49" charset="0"/>
                  </a:rPr>
                  <a:t>assume</a:t>
                </a:r>
                <a:r>
                  <a:rPr lang="en-US" sz="28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 false</a:t>
                </a:r>
              </a:p>
            </p:txBody>
          </p:sp>
        </mc:Choice>
        <mc:Fallback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5894E651-2A38-DEFA-1D69-0E3839DB24E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1644" y="1977810"/>
                <a:ext cx="7015522" cy="2472266"/>
              </a:xfrm>
              <a:prstGeom prst="rect">
                <a:avLst/>
              </a:prstGeom>
              <a:blipFill>
                <a:blip r:embed="rId2"/>
                <a:stretch>
                  <a:fillRect l="-1738" b="-197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C99A35D6-176A-4417-71E7-469D079E3521}"/>
              </a:ext>
            </a:extLst>
          </p:cNvPr>
          <p:cNvSpPr/>
          <p:nvPr/>
        </p:nvSpPr>
        <p:spPr>
          <a:xfrm>
            <a:off x="3834871" y="328812"/>
            <a:ext cx="7015522" cy="79502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300" dirty="0">
                <a:solidFill>
                  <a:schemeClr val="tx1"/>
                </a:solidFill>
                <a:latin typeface="Consolas" panose="020B0609020204030204" pitchFamily="49" charset="0"/>
              </a:rPr>
              <a:t>p := </a:t>
            </a:r>
            <a:r>
              <a:rPr lang="en-US" sz="2300" dirty="0">
                <a:solidFill>
                  <a:srgbClr val="7030A0"/>
                </a:solidFill>
                <a:latin typeface="Consolas" panose="020B0609020204030204" pitchFamily="49" charset="0"/>
              </a:rPr>
              <a:t>new</a:t>
            </a:r>
            <a:endParaRPr lang="en-US" sz="2300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26314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E730B-C8B9-E66B-BAA5-F9CD2E8F92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A45F3-9302-476A-E2DB-B8C957D49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Translating </a:t>
            </a:r>
            <a:r>
              <a:rPr lang="en-US" dirty="0">
                <a:solidFill>
                  <a:srgbClr val="7030A0"/>
                </a:solidFill>
                <a:latin typeface="Consolas" panose="020B0609020204030204" pitchFamily="49" charset="0"/>
                <a:ea typeface="+mn-ea"/>
                <a:cs typeface="+mn-cs"/>
              </a:rPr>
              <a:t>calc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4B40BFD-7DAC-6C21-34E2-EB27AF47A9F9}"/>
              </a:ext>
            </a:extLst>
          </p:cNvPr>
          <p:cNvSpPr/>
          <p:nvPr/>
        </p:nvSpPr>
        <p:spPr>
          <a:xfrm>
            <a:off x="3834871" y="2928765"/>
            <a:ext cx="7015522" cy="362195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300" dirty="0">
                <a:solidFill>
                  <a:schemeClr val="tx1"/>
                </a:solidFill>
                <a:latin typeface="Consolas" panose="020B0609020204030204" pitchFamily="49" charset="0"/>
              </a:rPr>
              <a:t>  Hint0</a:t>
            </a:r>
          </a:p>
          <a:p>
            <a:r>
              <a:rPr lang="en-US" sz="2300" dirty="0">
                <a:solidFill>
                  <a:schemeClr val="tx1"/>
                </a:solidFill>
                <a:latin typeface="Consolas" panose="020B0609020204030204" pitchFamily="49" charset="0"/>
              </a:rPr>
              <a:t>  </a:t>
            </a:r>
            <a:r>
              <a:rPr lang="en-US" sz="2300" dirty="0">
                <a:solidFill>
                  <a:srgbClr val="7030A0"/>
                </a:solidFill>
                <a:latin typeface="Consolas" panose="020B0609020204030204" pitchFamily="49" charset="0"/>
              </a:rPr>
              <a:t>assert</a:t>
            </a:r>
            <a:r>
              <a:rPr lang="en-US" sz="2300" dirty="0">
                <a:solidFill>
                  <a:schemeClr val="tx1"/>
                </a:solidFill>
                <a:latin typeface="Consolas" panose="020B0609020204030204" pitchFamily="49" charset="0"/>
              </a:rPr>
              <a:t> E0 == E1</a:t>
            </a:r>
          </a:p>
          <a:p>
            <a:r>
              <a:rPr lang="en-US" sz="2300" dirty="0">
                <a:solidFill>
                  <a:schemeClr val="tx1"/>
                </a:solidFill>
                <a:latin typeface="Consolas" panose="020B0609020204030204" pitchFamily="49" charset="0"/>
              </a:rPr>
              <a:t>  </a:t>
            </a:r>
            <a:r>
              <a:rPr lang="en-US" sz="2300" dirty="0">
                <a:solidFill>
                  <a:srgbClr val="7030A0"/>
                </a:solidFill>
                <a:latin typeface="Consolas" panose="020B0609020204030204" pitchFamily="49" charset="0"/>
              </a:rPr>
              <a:t>assume</a:t>
            </a:r>
            <a:r>
              <a:rPr lang="en-US" sz="23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z="2300" dirty="0">
                <a:solidFill>
                  <a:srgbClr val="7030A0"/>
                </a:solidFill>
                <a:latin typeface="Consolas" panose="020B0609020204030204" pitchFamily="49" charset="0"/>
              </a:rPr>
              <a:t>false</a:t>
            </a:r>
          </a:p>
          <a:p>
            <a:r>
              <a:rPr lang="en-US" sz="2300" spc="-900" dirty="0">
                <a:solidFill>
                  <a:schemeClr val="tx1"/>
                </a:solidFill>
                <a:latin typeface="Lucida Sans Typewriter" panose="020B0509030504030204" pitchFamily="49" charset="77"/>
              </a:rPr>
              <a:t>[]</a:t>
            </a:r>
            <a:endParaRPr lang="en-US" sz="23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r>
              <a:rPr lang="en-US" sz="2300" dirty="0">
                <a:solidFill>
                  <a:schemeClr val="tx1"/>
                </a:solidFill>
                <a:latin typeface="Consolas" panose="020B0609020204030204" pitchFamily="49" charset="0"/>
              </a:rPr>
              <a:t>  Hint1</a:t>
            </a:r>
          </a:p>
          <a:p>
            <a:r>
              <a:rPr lang="en-US" sz="2300" dirty="0">
                <a:solidFill>
                  <a:schemeClr val="tx1"/>
                </a:solidFill>
                <a:latin typeface="Consolas" panose="020B0609020204030204" pitchFamily="49" charset="0"/>
              </a:rPr>
              <a:t>  </a:t>
            </a:r>
            <a:r>
              <a:rPr lang="en-US" sz="2300" dirty="0">
                <a:solidFill>
                  <a:srgbClr val="7030A0"/>
                </a:solidFill>
                <a:latin typeface="Consolas" panose="020B0609020204030204" pitchFamily="49" charset="0"/>
              </a:rPr>
              <a:t>assert</a:t>
            </a:r>
            <a:r>
              <a:rPr lang="en-US" sz="2300" dirty="0">
                <a:solidFill>
                  <a:schemeClr val="tx1"/>
                </a:solidFill>
                <a:latin typeface="Consolas" panose="020B0609020204030204" pitchFamily="49" charset="0"/>
              </a:rPr>
              <a:t> E1 &lt; E2</a:t>
            </a:r>
          </a:p>
          <a:p>
            <a:r>
              <a:rPr lang="en-US" sz="2300" dirty="0">
                <a:solidFill>
                  <a:schemeClr val="tx1"/>
                </a:solidFill>
                <a:latin typeface="Consolas" panose="020B0609020204030204" pitchFamily="49" charset="0"/>
              </a:rPr>
              <a:t>  </a:t>
            </a:r>
            <a:r>
              <a:rPr lang="en-US" sz="2300" dirty="0">
                <a:solidFill>
                  <a:srgbClr val="7030A0"/>
                </a:solidFill>
                <a:latin typeface="Consolas" panose="020B0609020204030204" pitchFamily="49" charset="0"/>
              </a:rPr>
              <a:t>assume</a:t>
            </a:r>
            <a:r>
              <a:rPr lang="en-US" sz="23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z="2300" dirty="0">
                <a:solidFill>
                  <a:srgbClr val="7030A0"/>
                </a:solidFill>
                <a:latin typeface="Consolas" panose="020B0609020204030204" pitchFamily="49" charset="0"/>
              </a:rPr>
              <a:t>false</a:t>
            </a:r>
          </a:p>
          <a:p>
            <a:r>
              <a:rPr lang="en-US" sz="2300" spc="-900" dirty="0">
                <a:solidFill>
                  <a:schemeClr val="tx1"/>
                </a:solidFill>
                <a:latin typeface="Lucida Sans Typewriter" panose="020B0509030504030204" pitchFamily="49" charset="77"/>
              </a:rPr>
              <a:t>[]</a:t>
            </a:r>
            <a:endParaRPr lang="en-US" sz="23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r>
              <a:rPr lang="en-US" sz="2300" dirty="0">
                <a:solidFill>
                  <a:srgbClr val="7030A0"/>
                </a:solidFill>
                <a:latin typeface="Consolas" panose="020B0609020204030204" pitchFamily="49" charset="0"/>
              </a:rPr>
              <a:t>  assume</a:t>
            </a:r>
            <a:r>
              <a:rPr lang="en-US" sz="2300" dirty="0">
                <a:solidFill>
                  <a:schemeClr val="tx1"/>
                </a:solidFill>
                <a:latin typeface="Consolas" panose="020B0609020204030204" pitchFamily="49" charset="0"/>
              </a:rPr>
              <a:t> E0 &lt; E2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8F4CC40-2FDD-6A9F-A6EC-B6F626F43942}"/>
              </a:ext>
            </a:extLst>
          </p:cNvPr>
          <p:cNvSpPr/>
          <p:nvPr/>
        </p:nvSpPr>
        <p:spPr>
          <a:xfrm>
            <a:off x="3834871" y="69237"/>
            <a:ext cx="7015522" cy="27568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300" dirty="0">
                <a:solidFill>
                  <a:srgbClr val="7030A0"/>
                </a:solidFill>
                <a:latin typeface="Consolas" panose="020B0609020204030204" pitchFamily="49" charset="0"/>
              </a:rPr>
              <a:t>calc </a:t>
            </a:r>
            <a:r>
              <a:rPr lang="en-US" sz="2300" dirty="0">
                <a:solidFill>
                  <a:schemeClr val="tx1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en-US" sz="2300" dirty="0">
                <a:solidFill>
                  <a:schemeClr val="tx1"/>
                </a:solidFill>
                <a:latin typeface="Consolas" panose="020B0609020204030204" pitchFamily="49" charset="0"/>
              </a:rPr>
              <a:t>  E0;</a:t>
            </a:r>
          </a:p>
          <a:p>
            <a:r>
              <a:rPr lang="en-US" sz="2300" dirty="0">
                <a:solidFill>
                  <a:schemeClr val="tx1"/>
                </a:solidFill>
                <a:latin typeface="Consolas" panose="020B0609020204030204" pitchFamily="49" charset="0"/>
              </a:rPr>
              <a:t>==  { Hint0 }</a:t>
            </a:r>
          </a:p>
          <a:p>
            <a:r>
              <a:rPr lang="en-US" sz="2300" dirty="0">
                <a:solidFill>
                  <a:schemeClr val="tx1"/>
                </a:solidFill>
                <a:latin typeface="Consolas" panose="020B0609020204030204" pitchFamily="49" charset="0"/>
              </a:rPr>
              <a:t>  E1;</a:t>
            </a:r>
          </a:p>
          <a:p>
            <a:r>
              <a:rPr lang="en-US" sz="2300" dirty="0">
                <a:solidFill>
                  <a:schemeClr val="tx1"/>
                </a:solidFill>
                <a:latin typeface="Consolas" panose="020B0609020204030204" pitchFamily="49" charset="0"/>
              </a:rPr>
              <a:t>&lt;   { Hint1 }</a:t>
            </a:r>
          </a:p>
          <a:p>
            <a:r>
              <a:rPr lang="en-US" sz="2300" dirty="0">
                <a:solidFill>
                  <a:schemeClr val="tx1"/>
                </a:solidFill>
                <a:latin typeface="Consolas" panose="020B0609020204030204" pitchFamily="49" charset="0"/>
              </a:rPr>
              <a:t>  E2;</a:t>
            </a:r>
          </a:p>
          <a:p>
            <a:r>
              <a:rPr lang="en-US" sz="2300" dirty="0">
                <a:solidFill>
                  <a:schemeClr val="tx1"/>
                </a:solidFill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516980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F0D073-8BC0-596D-2C1A-25A451DAC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B4A2B-8226-A27A-A04C-C3141EB99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Loops without explicit fixpoint</a:t>
            </a:r>
            <a:endParaRPr lang="en-US" sz="2300" dirty="0">
              <a:solidFill>
                <a:srgbClr val="7030A0"/>
              </a:solidFill>
              <a:latin typeface="Consolas" panose="020B0609020204030204" pitchFamily="49" charset="0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98C7431-85D3-EC5F-7145-EF04E82602B9}"/>
              </a:ext>
            </a:extLst>
          </p:cNvPr>
          <p:cNvSpPr/>
          <p:nvPr/>
        </p:nvSpPr>
        <p:spPr>
          <a:xfrm>
            <a:off x="3834871" y="88052"/>
            <a:ext cx="7015522" cy="214435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rgbClr val="7030A0"/>
                </a:solidFill>
                <a:latin typeface="Consolas" panose="020B0609020204030204" pitchFamily="49" charset="0"/>
              </a:rPr>
              <a:t>loop</a:t>
            </a:r>
            <a:endParaRPr lang="en-US" sz="28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</a:rPr>
              <a:t>  </a:t>
            </a:r>
            <a:r>
              <a:rPr lang="en-US" sz="2800" dirty="0">
                <a:solidFill>
                  <a:srgbClr val="7030A0"/>
                </a:solidFill>
                <a:latin typeface="Consolas" panose="020B0609020204030204" pitchFamily="49" charset="0"/>
              </a:rPr>
              <a:t>invariant</a:t>
            </a:r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</a:rPr>
              <a:t> J</a:t>
            </a:r>
          </a:p>
          <a:p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</a:rPr>
              <a:t>  Body</a:t>
            </a:r>
          </a:p>
          <a:p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E712D52-ABA8-934C-27FE-B8D2EB0B0BA6}"/>
              </a:ext>
            </a:extLst>
          </p:cNvPr>
          <p:cNvSpPr/>
          <p:nvPr/>
        </p:nvSpPr>
        <p:spPr>
          <a:xfrm>
            <a:off x="3834871" y="2498665"/>
            <a:ext cx="7015522" cy="410228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dirty="0">
              <a:solidFill>
                <a:srgbClr val="7030A0"/>
              </a:solidFill>
              <a:latin typeface="Consolas" panose="020B0609020204030204" pitchFamily="49" charset="0"/>
            </a:endParaRPr>
          </a:p>
          <a:p>
            <a:r>
              <a:rPr lang="en-US" sz="2800" dirty="0">
                <a:solidFill>
                  <a:srgbClr val="7030A0"/>
                </a:solidFill>
                <a:latin typeface="Consolas" panose="020B0609020204030204" pitchFamily="49" charset="0"/>
              </a:rPr>
              <a:t>assert</a:t>
            </a:r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</a:rPr>
              <a:t> J</a:t>
            </a:r>
          </a:p>
          <a:p>
            <a:endParaRPr lang="en-US" sz="28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</a:rPr>
              <a:t>x := *</a:t>
            </a:r>
          </a:p>
          <a:p>
            <a:r>
              <a:rPr lang="en-US" sz="2800" dirty="0">
                <a:solidFill>
                  <a:srgbClr val="7030A0"/>
                </a:solidFill>
                <a:latin typeface="Consolas" panose="020B0609020204030204" pitchFamily="49" charset="0"/>
              </a:rPr>
              <a:t>assume</a:t>
            </a:r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</a:rPr>
              <a:t> J</a:t>
            </a:r>
          </a:p>
          <a:p>
            <a:endParaRPr lang="en-US" sz="28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</a:rPr>
              <a:t>Body</a:t>
            </a:r>
          </a:p>
          <a:p>
            <a:r>
              <a:rPr lang="en-US" sz="2800" dirty="0">
                <a:solidFill>
                  <a:srgbClr val="7030A0"/>
                </a:solidFill>
                <a:latin typeface="Consolas" panose="020B0609020204030204" pitchFamily="49" charset="0"/>
              </a:rPr>
              <a:t>assert</a:t>
            </a:r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</a:rPr>
              <a:t> J</a:t>
            </a:r>
          </a:p>
          <a:p>
            <a:r>
              <a:rPr lang="en-US" sz="2800" dirty="0">
                <a:solidFill>
                  <a:srgbClr val="7030A0"/>
                </a:solidFill>
                <a:latin typeface="Consolas" panose="020B0609020204030204" pitchFamily="49" charset="0"/>
              </a:rPr>
              <a:t>assume</a:t>
            </a:r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z="2800" dirty="0">
                <a:solidFill>
                  <a:srgbClr val="7030A0"/>
                </a:solidFill>
                <a:latin typeface="Consolas" panose="020B0609020204030204" pitchFamily="49" charset="0"/>
              </a:rPr>
              <a:t>false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F4F917-49A6-C268-2217-A7728A93E7B5}"/>
              </a:ext>
            </a:extLst>
          </p:cNvPr>
          <p:cNvSpPr txBox="1"/>
          <p:nvPr/>
        </p:nvSpPr>
        <p:spPr>
          <a:xfrm>
            <a:off x="6393825" y="1302710"/>
            <a:ext cx="47464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let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 denote the variables</a:t>
            </a:r>
            <a:br>
              <a:rPr lang="en-US" sz="24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assigned  to by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</a:rPr>
              <a:t>Body</a:t>
            </a: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6B2374-7CA5-2D36-0941-9C4562A8B49B}"/>
              </a:ext>
            </a:extLst>
          </p:cNvPr>
          <p:cNvSpPr txBox="1"/>
          <p:nvPr/>
        </p:nvSpPr>
        <p:spPr>
          <a:xfrm>
            <a:off x="6393825" y="5197043"/>
            <a:ext cx="4205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Start in on the next iteration</a:t>
            </a:r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0BD59DCB-5351-CA58-66C3-871B988C5572}"/>
              </a:ext>
            </a:extLst>
          </p:cNvPr>
          <p:cNvSpPr/>
          <p:nvPr/>
        </p:nvSpPr>
        <p:spPr>
          <a:xfrm>
            <a:off x="6037833" y="4037319"/>
            <a:ext cx="279206" cy="628213"/>
          </a:xfrm>
          <a:prstGeom prst="righ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3B8A15-B498-9C11-4DB8-A212937F5B01}"/>
              </a:ext>
            </a:extLst>
          </p:cNvPr>
          <p:cNvSpPr txBox="1"/>
          <p:nvPr/>
        </p:nvSpPr>
        <p:spPr>
          <a:xfrm>
            <a:off x="6393825" y="3053715"/>
            <a:ext cx="4205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Check the invariant on entry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016AB9-0219-9D66-851A-5991266AB1EC}"/>
              </a:ext>
            </a:extLst>
          </p:cNvPr>
          <p:cNvSpPr txBox="1"/>
          <p:nvPr/>
        </p:nvSpPr>
        <p:spPr>
          <a:xfrm>
            <a:off x="6393825" y="3923878"/>
            <a:ext cx="4205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Fast forward to an arbitrary loop iteration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DF199D6-1BAF-9CAB-32D4-6A320AA5A0A7}"/>
              </a:ext>
            </a:extLst>
          </p:cNvPr>
          <p:cNvSpPr txBox="1"/>
          <p:nvPr/>
        </p:nvSpPr>
        <p:spPr>
          <a:xfrm>
            <a:off x="6393825" y="5623655"/>
            <a:ext cx="4205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Check invariant is maintained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960064-88A1-D177-0714-5648DFF0E904}"/>
              </a:ext>
            </a:extLst>
          </p:cNvPr>
          <p:cNvSpPr txBox="1"/>
          <p:nvPr/>
        </p:nvSpPr>
        <p:spPr>
          <a:xfrm>
            <a:off x="6393825" y="6025536"/>
            <a:ext cx="4205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Stop checking</a:t>
            </a:r>
          </a:p>
        </p:txBody>
      </p:sp>
    </p:spTree>
    <p:extLst>
      <p:ext uri="{BB962C8B-B14F-4D97-AF65-F5344CB8AC3E}">
        <p14:creationId xmlns:p14="http://schemas.microsoft.com/office/powerpoint/2010/main" val="1079242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 animBg="1"/>
      <p:bldP spid="3" grpId="0"/>
      <p:bldP spid="4" grpId="0"/>
      <p:bldP spid="6" grpId="0" animBg="1"/>
      <p:bldP spid="7" grpId="0"/>
      <p:bldP spid="9" grpId="0"/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63F9F-79AC-ADBA-4B5D-340A4C10A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Logic engine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9D70FD7-1C0C-912B-0915-5D0C8B15925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800" dirty="0"/>
                  <a:t>Can we design a logic engine for a stateful IVL?</a:t>
                </a:r>
              </a:p>
              <a:p>
                <a:pPr lvl="1"/>
                <a:r>
                  <a:rPr lang="en-US" sz="2400" dirty="0"/>
                  <a:t>After all, a program can be (clumsily) encoded as terms in the logic</a:t>
                </a:r>
              </a:p>
              <a:p>
                <a:r>
                  <a:rPr lang="en-US" sz="2800" dirty="0"/>
                  <a:t>What gives a foundational proof assistant its power?</a:t>
                </a:r>
              </a:p>
              <a:p>
                <a:r>
                  <a:rPr lang="en-US" sz="2800" dirty="0"/>
                  <a:t>SMT is almost there, but doesn’t have general binders (other than 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2800" dirty="0"/>
                  <a:t> and 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800" dirty="0"/>
                  <a:t>)</a:t>
                </a:r>
              </a:p>
              <a:p>
                <a:pPr lvl="1"/>
                <a:r>
                  <a:rPr lang="en-US" sz="2400" dirty="0"/>
                  <a:t>Has anyone added binders to e-graphs? It seems a natural extension.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9D70FD7-1C0C-912B-0915-5D0C8B15925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8228736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Frame</Template>
  <TotalTime>64455</TotalTime>
  <Words>797</Words>
  <Application>Microsoft Office PowerPoint</Application>
  <PresentationFormat>Widescreen</PresentationFormat>
  <Paragraphs>195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Aptos</vt:lpstr>
      <vt:lpstr>Berlin Sans FB Demi</vt:lpstr>
      <vt:lpstr>Cambria Math</vt:lpstr>
      <vt:lpstr>Consolas</vt:lpstr>
      <vt:lpstr>Corbel</vt:lpstr>
      <vt:lpstr>Lucida Sans Typewriter</vt:lpstr>
      <vt:lpstr>Wingdings</vt:lpstr>
      <vt:lpstr>Wingdings 2</vt:lpstr>
      <vt:lpstr>Frame</vt:lpstr>
      <vt:lpstr>Rethinking the verification pipeline</vt:lpstr>
      <vt:lpstr>Verifier architecture</vt:lpstr>
      <vt:lpstr>Verifier architecture</vt:lpstr>
      <vt:lpstr>Verifier architecture</vt:lpstr>
      <vt:lpstr>Verifier architecture</vt:lpstr>
      <vt:lpstr>Things we treasure</vt:lpstr>
      <vt:lpstr>Or do we?</vt:lpstr>
      <vt:lpstr>Intermediate Verification Language</vt:lpstr>
      <vt:lpstr>State changes</vt:lpstr>
      <vt:lpstr>Proof obligations</vt:lpstr>
      <vt:lpstr>Nondeterminism</vt:lpstr>
      <vt:lpstr>Nondeterminism</vt:lpstr>
      <vt:lpstr>Memory allocation</vt:lpstr>
      <vt:lpstr>Memory allocation</vt:lpstr>
      <vt:lpstr>Memory allocation</vt:lpstr>
      <vt:lpstr>Memory allocation</vt:lpstr>
      <vt:lpstr>Translating calc</vt:lpstr>
      <vt:lpstr>Loops without explicit fixpoint</vt:lpstr>
      <vt:lpstr>Logic engine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Partial functions by total functions</dc:title>
  <dc:creator>Leino, Rustan</dc:creator>
  <cp:lastModifiedBy>Rustan Leino</cp:lastModifiedBy>
  <cp:revision>163</cp:revision>
  <cp:lastPrinted>2026-07-02T20:35:29Z</cp:lastPrinted>
  <dcterms:created xsi:type="dcterms:W3CDTF">2024-05-08T20:26:49Z</dcterms:created>
  <dcterms:modified xsi:type="dcterms:W3CDTF">2026-09-10T16:34:24Z</dcterms:modified>
</cp:coreProperties>
</file>