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40"/>
  </p:notesMasterIdLst>
  <p:sldIdLst>
    <p:sldId id="256" r:id="rId2"/>
    <p:sldId id="327" r:id="rId3"/>
    <p:sldId id="258" r:id="rId4"/>
    <p:sldId id="329" r:id="rId5"/>
    <p:sldId id="328" r:id="rId6"/>
    <p:sldId id="259" r:id="rId7"/>
    <p:sldId id="285" r:id="rId8"/>
    <p:sldId id="275" r:id="rId9"/>
    <p:sldId id="297" r:id="rId10"/>
    <p:sldId id="318" r:id="rId11"/>
    <p:sldId id="279" r:id="rId12"/>
    <p:sldId id="280" r:id="rId13"/>
    <p:sldId id="326" r:id="rId14"/>
    <p:sldId id="269" r:id="rId15"/>
    <p:sldId id="316" r:id="rId16"/>
    <p:sldId id="281" r:id="rId17"/>
    <p:sldId id="320" r:id="rId18"/>
    <p:sldId id="305" r:id="rId19"/>
    <p:sldId id="325" r:id="rId20"/>
    <p:sldId id="295" r:id="rId21"/>
    <p:sldId id="296" r:id="rId22"/>
    <p:sldId id="298" r:id="rId23"/>
    <p:sldId id="306" r:id="rId24"/>
    <p:sldId id="303" r:id="rId25"/>
    <p:sldId id="272" r:id="rId26"/>
    <p:sldId id="274" r:id="rId27"/>
    <p:sldId id="273" r:id="rId28"/>
    <p:sldId id="289" r:id="rId29"/>
    <p:sldId id="324" r:id="rId30"/>
    <p:sldId id="309" r:id="rId31"/>
    <p:sldId id="307" r:id="rId32"/>
    <p:sldId id="310" r:id="rId33"/>
    <p:sldId id="260" r:id="rId34"/>
    <p:sldId id="313" r:id="rId35"/>
    <p:sldId id="322" r:id="rId36"/>
    <p:sldId id="321" r:id="rId37"/>
    <p:sldId id="291" r:id="rId38"/>
    <p:sldId id="293" r:id="rId3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336600"/>
    <a:srgbClr val="0000FF"/>
    <a:srgbClr val="6600CC"/>
    <a:srgbClr val="7F007F"/>
    <a:srgbClr val="C00000"/>
    <a:srgbClr val="FF9900"/>
    <a:srgbClr val="DA8200"/>
    <a:srgbClr val="663300"/>
    <a:srgbClr val="C4AA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80819" autoAdjust="0"/>
  </p:normalViewPr>
  <p:slideViewPr>
    <p:cSldViewPr snapToObjects="1">
      <p:cViewPr varScale="1">
        <p:scale>
          <a:sx n="83" d="100"/>
          <a:sy n="83" d="100"/>
        </p:scale>
        <p:origin x="1551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CACFBB8-1F80-4FAA-9B4B-DB21FAEA1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23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EEE282-DE53-4649-AEA9-618F115B3269}" type="slidenum">
              <a:rPr lang="en-US"/>
              <a:pPr/>
              <a:t>1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This work is supported by the US National Science Foundation, under grant CCF 14598.</a:t>
            </a:r>
            <a:endParaRPr lang="en-US" sz="1200" b="0" i="0" u="none" strike="noStrike" kern="1200" baseline="0" dirty="0">
              <a:solidFill>
                <a:schemeClr val="tx1"/>
              </a:solidFill>
              <a:latin typeface="Comic Sans MS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042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Leino’s</a:t>
            </a:r>
            <a:r>
              <a:rPr lang="en-US" dirty="0"/>
              <a:t> 1998 </a:t>
            </a:r>
            <a:r>
              <a:rPr lang="en-US" i="1" dirty="0"/>
              <a:t>OOPSLA</a:t>
            </a:r>
            <a:r>
              <a:rPr lang="en-US" dirty="0"/>
              <a:t> paper described the problem and a solution (data groups, which have been used in JML).</a:t>
            </a:r>
          </a:p>
          <a:p>
            <a:endParaRPr lang="en-US" dirty="0"/>
          </a:p>
          <a:p>
            <a:r>
              <a:rPr lang="en-US" dirty="0"/>
              <a:t>Our approach is to use fine-grained encapsulation to solve the extended state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ACFBB8-1F80-4FAA-9B4B-DB21FAEA19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42461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for a method declared in the supertype (T). With supertype abstraction, we prove that the write effects of the supertype’s method are disjoint from the region that frames an assertion R we want to preserve.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ACFBB8-1F80-4FAA-9B4B-DB21FAEA19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002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for an overriding </a:t>
            </a:r>
            <a:r>
              <a:rPr lang="en-US"/>
              <a:t>method in </a:t>
            </a:r>
            <a:r>
              <a:rPr lang="en-US" dirty="0"/>
              <a:t>the subtype. The idea is that the extended state, </a:t>
            </a:r>
            <a:r>
              <a:rPr lang="el-GR" sz="1200" i="1" dirty="0">
                <a:solidFill>
                  <a:srgbClr val="6600CC"/>
                </a:solidFill>
              </a:rPr>
              <a:t>ε</a:t>
            </a:r>
            <a:r>
              <a:rPr lang="en-US" sz="1200" i="1" baseline="-25000" dirty="0">
                <a:solidFill>
                  <a:srgbClr val="6600CC"/>
                </a:solidFill>
              </a:rPr>
              <a:t>XS</a:t>
            </a:r>
            <a:r>
              <a:rPr lang="en-US" dirty="0"/>
              <a:t>, is </a:t>
            </a:r>
            <a:r>
              <a:rPr lang="en-US" i="0" dirty="0"/>
              <a:t>encapsulated</a:t>
            </a:r>
            <a:r>
              <a:rPr lang="en-US" dirty="0"/>
              <a:t> in the subtype, so cannot be part of any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(or R), </a:t>
            </a:r>
            <a:r>
              <a:rPr lang="en-US" i="0" baseline="0" dirty="0"/>
              <a:t>which allows </a:t>
            </a:r>
            <a:r>
              <a:rPr lang="en-US" i="1" baseline="0" dirty="0"/>
              <a:t>R</a:t>
            </a:r>
            <a:r>
              <a:rPr lang="en-US" i="0" baseline="0" dirty="0"/>
              <a:t>’s value to be preserved by the changes in </a:t>
            </a:r>
            <a:r>
              <a:rPr lang="el-GR" i="1" dirty="0"/>
              <a:t>ε</a:t>
            </a:r>
            <a:r>
              <a:rPr lang="en-US" i="1" baseline="-25000" dirty="0"/>
              <a:t>T</a:t>
            </a:r>
            <a:r>
              <a:rPr lang="en-US" i="1" baseline="0" dirty="0"/>
              <a:t> and </a:t>
            </a:r>
            <a:r>
              <a:rPr lang="el-GR" sz="1200" i="1" baseline="0" dirty="0">
                <a:solidFill>
                  <a:srgbClr val="6600CC"/>
                </a:solidFill>
              </a:rPr>
              <a:t>ε</a:t>
            </a:r>
            <a:r>
              <a:rPr lang="en-US" sz="1200" i="1" baseline="-25000" dirty="0">
                <a:solidFill>
                  <a:srgbClr val="6600CC"/>
                </a:solidFill>
              </a:rPr>
              <a:t>XS</a:t>
            </a:r>
            <a:r>
              <a:rPr lang="en-US" sz="1200" i="1" baseline="0" dirty="0">
                <a:solidFill>
                  <a:srgbClr val="6600CC"/>
                </a:solidFill>
              </a:rPr>
              <a:t>.  </a:t>
            </a:r>
            <a:r>
              <a:rPr lang="en-US" sz="1200" i="0" baseline="0" dirty="0">
                <a:solidFill>
                  <a:srgbClr val="6600CC"/>
                </a:solidFill>
              </a:rPr>
              <a:t>This helps completeness.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baseline="0" dirty="0">
                <a:solidFill>
                  <a:srgbClr val="6600CC"/>
                </a:solidFill>
              </a:rPr>
              <a:t>There is a similar situation for read effects of the supertype’s method and the override in the subtype.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ACFBB8-1F80-4FAA-9B4B-DB21FAEA19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864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 could be predicates about inherited states or could be predicates about clients.</a:t>
            </a:r>
          </a:p>
          <a:p>
            <a:r>
              <a:rPr lang="en-US" dirty="0"/>
              <a:t>Subtype’s extended state locations can be shared, but those shared locations can not overlap locations modified in overridden methods.</a:t>
            </a:r>
            <a:r>
              <a:rPr lang="en-US" baseline="-25000" dirty="0"/>
              <a:t>.</a:t>
            </a:r>
          </a:p>
          <a:p>
            <a:r>
              <a:rPr lang="en-US" baseline="0" dirty="0"/>
              <a:t>The subtype can also have extended state that is not modified in the overridden method in question, this part of the extended state may be shared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ACFBB8-1F80-4FAA-9B4B-DB21FAEA19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6335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There are two levels of encapsulation: class and field.</a:t>
            </a:r>
          </a:p>
          <a:p>
            <a:r>
              <a:rPr lang="en-US" dirty="0"/>
              <a:t>Fields of primitive types are considered to be encapsulated. A field of a reference type is encapsulated if its type is an encapsulated type.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174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encapsulated by is the same as owned by in the sense of an ownership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particular, </a:t>
            </a:r>
            <a:r>
              <a:rPr lang="en-US" dirty="0">
                <a:ea typeface="Cambria Math" panose="02040503050406030204" pitchFamily="18" charset="0"/>
              </a:rPr>
              <a:t>so </a:t>
            </a:r>
            <a:r>
              <a:rPr lang="en-US" dirty="0"/>
              <a:t>no argument or representation exposure.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47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D is declared as encapsulated.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9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oval depicts the footprint of the linked list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78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Node be encapsulated?  (No, not if we want the picture we had before!)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224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value of </a:t>
            </a:r>
            <a:r>
              <a:rPr lang="en-US" b="1" dirty="0">
                <a:solidFill>
                  <a:srgbClr val="800080"/>
                </a:solidFill>
              </a:rPr>
              <a:t>fpt</a:t>
            </a:r>
            <a:r>
              <a:rPr lang="en-US" dirty="0"/>
              <a:t> depends on the class that implements the interface</a:t>
            </a:r>
          </a:p>
          <a:p>
            <a:r>
              <a:rPr lang="en-US" dirty="0" err="1"/>
              <a:t>listVal</a:t>
            </a:r>
            <a:r>
              <a:rPr lang="en-US" dirty="0"/>
              <a:t> stores the list’s abstract value</a:t>
            </a:r>
          </a:p>
          <a:p>
            <a:r>
              <a:rPr lang="en-US" b="1" dirty="0" err="1">
                <a:solidFill>
                  <a:srgbClr val="800080"/>
                </a:solidFill>
              </a:rPr>
              <a:t>this.fpt</a:t>
            </a:r>
            <a:r>
              <a:rPr lang="en-US" b="1" dirty="0">
                <a:solidFill>
                  <a:srgbClr val="800080"/>
                </a:solidFill>
              </a:rPr>
              <a:t> </a:t>
            </a:r>
            <a:r>
              <a:rPr lang="en-US" dirty="0">
                <a:solidFill>
                  <a:srgbClr val="800080"/>
                </a:solidFill>
              </a:rPr>
              <a:t>!! </a:t>
            </a:r>
            <a:r>
              <a:rPr lang="en-US" dirty="0" err="1">
                <a:solidFill>
                  <a:srgbClr val="800080"/>
                </a:solidFill>
              </a:rPr>
              <a:t>v.</a:t>
            </a:r>
            <a:r>
              <a:rPr lang="en-US" b="1" dirty="0" err="1">
                <a:solidFill>
                  <a:srgbClr val="800080"/>
                </a:solidFill>
              </a:rPr>
              <a:t>fpt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/>
              <a:t>means that v’s representation is not part of the list’s representation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82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Overall goal of this effort was to understand how to get the advantages of SL and RL into a specification language (and JML in particular).</a:t>
            </a:r>
          </a:p>
          <a:p>
            <a:r>
              <a:rPr lang="en-US" dirty="0"/>
              <a:t>The translation only works for a supported subset of separation logic. The paper is to appear.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14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Use ghost field to denote object’s state.</a:t>
            </a:r>
          </a:p>
          <a:p>
            <a:pPr marL="0" indent="0">
              <a:buNone/>
            </a:pPr>
            <a:r>
              <a:rPr lang="en-US" sz="1200" dirty="0"/>
              <a:t>Use assertions to define its meaning.</a:t>
            </a:r>
          </a:p>
          <a:p>
            <a:pPr marL="0" indent="0">
              <a:buNone/>
            </a:pPr>
            <a:r>
              <a:rPr lang="en-US" sz="1200" dirty="0"/>
              <a:t>The function </a:t>
            </a:r>
            <a:r>
              <a:rPr lang="en-US" sz="1200" b="1" dirty="0"/>
              <a:t>reads</a:t>
            </a:r>
            <a:r>
              <a:rPr lang="en-US" sz="1200" dirty="0"/>
              <a:t> is built-in, it returns the read effects of the assertion that is its argument.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439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 no need to specify the read effect (accessible clause), which can be syntactically computed, because the assertion is supported, so the read effect is inferred.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578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Explicit update the ghost field.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056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still work in progress, but the idea is that for descriptions of the implementation, these are not different logical cases, but just add to the description.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24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set of examples is based on Parkinson and Bierman’s work (POPL 2008).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/>
              <a:t>this</a:t>
            </a:r>
            <a:r>
              <a:rPr lang="en-US" dirty="0" err="1"/>
              <a:t>.val</a:t>
            </a:r>
            <a:r>
              <a:rPr lang="en-US" dirty="0"/>
              <a:t> is automatically encapsulated, due to its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618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methodology requires write effects of methods (like eff) to be a subset of </a:t>
            </a:r>
            <a:r>
              <a:rPr lang="en-US" b="1" dirty="0"/>
              <a:t>fpt</a:t>
            </a:r>
            <a:r>
              <a:rPr lang="en-US" dirty="0"/>
              <a:t>. </a:t>
            </a:r>
          </a:p>
          <a:p>
            <a:r>
              <a:rPr lang="en-US" dirty="0"/>
              <a:t>In this case, the set method in </a:t>
            </a:r>
            <a:r>
              <a:rPr lang="en-US" dirty="0" err="1"/>
              <a:t>ECell</a:t>
            </a:r>
            <a:r>
              <a:rPr lang="en-US" dirty="0"/>
              <a:t> does not encapsulate its extended state, thus it violates the framing requirements for the method set it overrides from Cell.</a:t>
            </a:r>
          </a:p>
          <a:p>
            <a:r>
              <a:rPr lang="en-US" dirty="0"/>
              <a:t>The postcondition of the constructor implies that the method set may change locations that are not encapsulated, which violates soundness.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50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Supertype abstraction (reasoning using static type information) says that the assertion should hold.</a:t>
            </a:r>
          </a:p>
          <a:p>
            <a:r>
              <a:rPr lang="en-US" baseline="0" dirty="0"/>
              <a:t>But it won’t be valid with the call from client().  So we need some notion of encapsulation.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88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invariant makes sure the region{c2.val} is encapsulated.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352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specifications are later.</a:t>
            </a:r>
          </a:p>
          <a:p>
            <a:r>
              <a:rPr lang="en-US" dirty="0"/>
              <a:t>Each observer has its own state that is not separate with its subject.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02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public invariant has to hold when sync is true, so sync is a </a:t>
            </a:r>
            <a:r>
              <a:rPr lang="en-US" dirty="0" err="1"/>
              <a:t>typestate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93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Separation logic is great for describing </a:t>
            </a:r>
            <a:r>
              <a:rPr lang="en-US" dirty="0" err="1"/>
              <a:t>disjointness</a:t>
            </a:r>
            <a:r>
              <a:rPr lang="en-US" dirty="0"/>
              <a:t>. We use intuitionistic SL since that is appropriate for languages with garbage collection, like Java. (Technically in </a:t>
            </a:r>
            <a:r>
              <a:rPr lang="en-US" dirty="0" err="1"/>
              <a:t>Intutionistic</a:t>
            </a:r>
            <a:r>
              <a:rPr lang="en-US" dirty="0"/>
              <a:t> SL, a points-to assertion doesn’t have to describe the entire heap.)</a:t>
            </a:r>
          </a:p>
          <a:p>
            <a:r>
              <a:rPr lang="en-US" dirty="0"/>
              <a:t>Region logic attempts to be a first-order logic that has the power of SL; it is very expressive when combined with dynamic frames.</a:t>
            </a:r>
          </a:p>
          <a:p>
            <a:r>
              <a:rPr lang="en-US" dirty="0"/>
              <a:t>Dynamic frames uses ghost variables that contain regions (sets of locations).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143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</a:t>
            </a:r>
            <a:r>
              <a:rPr lang="en-US" dirty="0" err="1"/>
              <a:t>unsync</a:t>
            </a:r>
            <a:r>
              <a:rPr lang="en-US" dirty="0"/>
              <a:t> is another type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695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set and notify methods</a:t>
            </a:r>
            <a:r>
              <a:rPr lang="en-US" baseline="0" dirty="0"/>
              <a:t> are protected, so the typestate </a:t>
            </a:r>
            <a:r>
              <a:rPr lang="en-US" baseline="0" dirty="0" err="1"/>
              <a:t>unsync</a:t>
            </a:r>
            <a:r>
              <a:rPr lang="en-US" baseline="0" dirty="0"/>
              <a:t> must be protected; it’s not in the public view.</a:t>
            </a:r>
          </a:p>
          <a:p>
            <a:r>
              <a:rPr lang="en-US" baseline="0" dirty="0"/>
              <a:t>Protected typestates cannot be used in the specifications of public methods.</a:t>
            </a:r>
          </a:p>
          <a:p>
            <a:endParaRPr lang="en-US" baseline="0" dirty="0"/>
          </a:p>
          <a:p>
            <a:r>
              <a:rPr lang="en-US" baseline="0" dirty="0"/>
              <a:t>Observer is simple, thus is omitted.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99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definition of sync has been shown in the previous slide, and is visible to public.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8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two model fields (data groups): one stores locations that are shared with subject, another stores locations that are separate with subject.</a:t>
            </a:r>
          </a:p>
          <a:p>
            <a:r>
              <a:rPr lang="en-US" dirty="0"/>
              <a:t>The method mutation changes locations in the model field mine. So that the subject-observer invariants won’t be violated.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697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assertion is true by using the frame rule.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61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last point lists features that makes JML unique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43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Mentioning owning object’s state (in order to call methods of</a:t>
            </a:r>
            <a:r>
              <a:rPr lang="en-US" baseline="0" dirty="0"/>
              <a:t> the owning object) </a:t>
            </a:r>
            <a:r>
              <a:rPr lang="en-US" dirty="0"/>
              <a:t>is not local reasoning.</a:t>
            </a:r>
          </a:p>
          <a:p>
            <a:r>
              <a:rPr lang="en-US" dirty="0"/>
              <a:t>There are many situations where an object depends on another object but cannot reasonably own it.</a:t>
            </a:r>
          </a:p>
          <a:p>
            <a:r>
              <a:rPr lang="en-US" dirty="0"/>
              <a:t>Future work to empirically compare flexibility vs. the Boogie method (Barnett et al. 2004).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22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still trying to figure out the details of encapsulation and the rules for overriding predicates and typestates.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99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Hoare triples, we use a fault-avoiding semantics, so if P is true, then C can’t have a runtime error, and if it terminates (normally), then Q must be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8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Java, all locations relevant to a specification are on the heap.</a:t>
            </a:r>
          </a:p>
          <a:p>
            <a:r>
              <a:rPr lang="en-US" dirty="0"/>
              <a:t>Class (static) fields are pairs of a class object and a field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50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ACFBB8-1F80-4FAA-9B4B-DB21FAEA19C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7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/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/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2400"/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97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222C68-3293-4D3A-957A-84764CC7E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23577-D06D-4D15-8DA2-D6EA2EBF6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133600" cy="6324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48400" cy="6324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0D394-14F2-402F-8661-CAC2C712B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08125"/>
            <a:ext cx="4191000" cy="496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08125"/>
            <a:ext cx="4191000" cy="496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59D92-ADD5-424A-B1E4-7DCCEECA9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77000"/>
            <a:ext cx="1981200" cy="2317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743B4-E512-4CE2-ACBC-EB8FCECDD6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8B963-4FCD-4493-AB75-E6B6ACB3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8125"/>
            <a:ext cx="41910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08125"/>
            <a:ext cx="41910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3D0B6-775A-411E-B211-AE8CBEC77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F0C6-B97D-4873-B876-52D2DA561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CB66F-3AE0-488E-8301-46B245613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2FD2D-0EDE-46DC-81A7-057B71500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F66E3-AEEE-4AAA-99D8-3C76B5DC8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A61C6-6200-4450-A15C-39CF83583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0"/>
            <a:ext cx="304800" cy="487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grpSp>
        <p:nvGrpSpPr>
          <p:cNvPr id="1027" name="Group 4"/>
          <p:cNvGrpSpPr>
            <a:grpSpLocks/>
          </p:cNvGrpSpPr>
          <p:nvPr/>
        </p:nvGrpSpPr>
        <p:grpSpPr bwMode="auto">
          <a:xfrm>
            <a:off x="152400" y="1295400"/>
            <a:ext cx="8839200" cy="212725"/>
            <a:chOff x="240" y="893"/>
            <a:chExt cx="5232" cy="115"/>
          </a:xfrm>
        </p:grpSpPr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4320" y="893"/>
              <a:ext cx="1152" cy="115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2400"/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240" y="941"/>
              <a:ext cx="5232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086" y="1419334"/>
            <a:ext cx="85344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9812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77000"/>
            <a:ext cx="2971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F3B4B347-978B-4832-8C2E-7D307D518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0" y="4876800"/>
            <a:ext cx="304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6324600"/>
            <a:ext cx="2057399" cy="499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f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833437"/>
            <a:ext cx="6781800" cy="2590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Better Framing in JML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Yuyan Bao and </a:t>
            </a:r>
            <a:r>
              <a:rPr lang="en-US" b="1" dirty="0"/>
              <a:t>Gary T. Leavens</a:t>
            </a:r>
            <a:br>
              <a:rPr lang="en-US" dirty="0"/>
            </a:br>
            <a:r>
              <a:rPr lang="en-US" dirty="0"/>
              <a:t>University of Central Florida</a:t>
            </a:r>
          </a:p>
          <a:p>
            <a:pPr eaLnBrk="1" hangingPunct="1"/>
            <a:r>
              <a:rPr lang="en-US" sz="1800" dirty="0"/>
              <a:t>IFIP WG 2.3, Brown University, USA</a:t>
            </a:r>
            <a:br>
              <a:rPr lang="en-US" sz="1800" dirty="0"/>
            </a:br>
            <a:r>
              <a:rPr lang="en-US" sz="1800" dirty="0"/>
              <a:t>May 8, 2018</a:t>
            </a:r>
            <a:endParaRPr lang="en-US" sz="1800" dirty="0">
              <a:solidFill>
                <a:srgbClr val="7F007F"/>
              </a:solidFill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595688" y="6100763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dirty="0">
                <a:hlinkClick r:id="rId3"/>
              </a:rPr>
              <a:t>www.cs.ucf.edu</a:t>
            </a:r>
            <a:r>
              <a:rPr lang="en-US" dirty="0"/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4" y="0"/>
            <a:ext cx="1011938" cy="136550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867D1-54E7-4A24-B5D1-B9BE96C35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Methodology: Footprints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96307-7A74-40B7-A63C-6E267162E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built-in model field, </a:t>
            </a:r>
            <a:r>
              <a:rPr lang="en-US" b="1" dirty="0">
                <a:solidFill>
                  <a:srgbClr val="6600CC"/>
                </a:solidFill>
              </a:rPr>
              <a:t>fpt</a:t>
            </a:r>
            <a:r>
              <a:rPr lang="en-US" dirty="0"/>
              <a:t>, that frames a class’s data representation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Object {</a:t>
            </a:r>
          </a:p>
          <a:p>
            <a:pPr marL="0" indent="0">
              <a:buNone/>
            </a:pPr>
            <a:r>
              <a:rPr lang="en-US" sz="2400" dirty="0"/>
              <a:t>  	  </a:t>
            </a:r>
            <a:r>
              <a:rPr lang="en-US" sz="2400" dirty="0">
                <a:solidFill>
                  <a:srgbClr val="6600CC"/>
                </a:solidFill>
              </a:rPr>
              <a:t>//@ </a:t>
            </a:r>
            <a:r>
              <a:rPr lang="en-US" sz="2400" b="1" dirty="0">
                <a:solidFill>
                  <a:srgbClr val="6600CC"/>
                </a:solidFill>
              </a:rPr>
              <a:t>public</a:t>
            </a:r>
            <a:r>
              <a:rPr lang="en-US" sz="2400" dirty="0">
                <a:solidFill>
                  <a:srgbClr val="6600CC"/>
                </a:solidFill>
              </a:rPr>
              <a:t> </a:t>
            </a:r>
            <a:r>
              <a:rPr lang="en-US" sz="2400" b="1" dirty="0">
                <a:solidFill>
                  <a:srgbClr val="6600CC"/>
                </a:solidFill>
              </a:rPr>
              <a:t>model</a:t>
            </a:r>
            <a:r>
              <a:rPr lang="en-US" sz="2400" dirty="0">
                <a:solidFill>
                  <a:srgbClr val="6600CC"/>
                </a:solidFill>
              </a:rPr>
              <a:t> </a:t>
            </a:r>
            <a:r>
              <a:rPr lang="en-US" sz="2400" b="1" dirty="0">
                <a:solidFill>
                  <a:srgbClr val="6600CC"/>
                </a:solidFill>
              </a:rPr>
              <a:t>region fpt</a:t>
            </a:r>
            <a:r>
              <a:rPr lang="en-US" sz="2400" dirty="0">
                <a:solidFill>
                  <a:srgbClr val="6600CC"/>
                </a:solidFill>
              </a:rPr>
              <a:t>;</a:t>
            </a:r>
            <a:br>
              <a:rPr lang="en-US" sz="2400" dirty="0">
                <a:solidFill>
                  <a:srgbClr val="6600CC"/>
                </a:solidFill>
              </a:rPr>
            </a:br>
            <a:r>
              <a:rPr lang="en-US" sz="2400" dirty="0"/>
              <a:t>         	  // …</a:t>
            </a:r>
          </a:p>
          <a:p>
            <a:pPr marL="0" indent="0">
              <a:buNone/>
            </a:pPr>
            <a:r>
              <a:rPr lang="en-US" sz="2400" dirty="0"/>
              <a:t>	}</a:t>
            </a:r>
          </a:p>
          <a:p>
            <a:r>
              <a:rPr lang="en-US" dirty="0"/>
              <a:t>An object’s </a:t>
            </a:r>
            <a:r>
              <a:rPr lang="en-US" i="1" dirty="0"/>
              <a:t>footprint</a:t>
            </a:r>
            <a:r>
              <a:rPr lang="en-US" dirty="0"/>
              <a:t> is declared by the </a:t>
            </a:r>
            <a:r>
              <a:rPr lang="en-US" b="1" dirty="0"/>
              <a:t>represents</a:t>
            </a:r>
            <a:r>
              <a:rPr lang="en-US" dirty="0"/>
              <a:t> clause of its </a:t>
            </a:r>
            <a:r>
              <a:rPr lang="en-US" b="1" dirty="0">
                <a:solidFill>
                  <a:srgbClr val="6600CC"/>
                </a:solidFill>
              </a:rPr>
              <a:t>fpt</a:t>
            </a:r>
            <a:r>
              <a:rPr lang="en-US" dirty="0"/>
              <a:t> field.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99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DAA5-2082-4179-87D4-E5DC19E0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Extended State Problem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(Leino ‘98)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DE78A-EE57-4726-B0CB-055071573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Subtypes may have more fields than supertypes</a:t>
            </a:r>
          </a:p>
          <a:p>
            <a:pPr lvl="1"/>
            <a:r>
              <a:rPr lang="en-US" dirty="0"/>
              <a:t>Subtype methods often change those fields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How to know the subtype’s fields are disjoint from those framing preserved assertions?</a:t>
            </a:r>
          </a:p>
        </p:txBody>
      </p:sp>
    </p:spTree>
    <p:extLst>
      <p:ext uri="{BB962C8B-B14F-4D97-AF65-F5344CB8AC3E}">
        <p14:creationId xmlns:p14="http://schemas.microsoft.com/office/powerpoint/2010/main" val="3853029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E4BE-86F5-483F-8CC4-B0B2526D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Using the Supertype’s Frame</a:t>
            </a:r>
            <a:br>
              <a:rPr lang="en-US" dirty="0">
                <a:solidFill>
                  <a:srgbClr val="336600"/>
                </a:solidFill>
              </a:rPr>
            </a:br>
            <a:r>
              <a:rPr lang="en-US" dirty="0">
                <a:solidFill>
                  <a:srgbClr val="336600"/>
                </a:solidFill>
              </a:rPr>
              <a:t>to Verify a Method call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204FCDF-48C5-4E2E-9927-CE8A899E766A}"/>
              </a:ext>
            </a:extLst>
          </p:cNvPr>
          <p:cNvSpPr/>
          <p:nvPr/>
        </p:nvSpPr>
        <p:spPr bwMode="auto">
          <a:xfrm>
            <a:off x="914400" y="2209800"/>
            <a:ext cx="5029200" cy="3048000"/>
          </a:xfrm>
          <a:prstGeom prst="roundRect">
            <a:avLst/>
          </a:prstGeom>
          <a:noFill/>
          <a:ln w="25400" cap="flat" cmpd="sng" algn="ctr">
            <a:solidFill>
              <a:srgbClr val="6600CC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BE59B5-5278-4C86-844F-5D51C5B27E5A}"/>
              </a:ext>
            </a:extLst>
          </p:cNvPr>
          <p:cNvSpPr txBox="1"/>
          <p:nvPr/>
        </p:nvSpPr>
        <p:spPr>
          <a:xfrm>
            <a:off x="5105400" y="2251023"/>
            <a:ext cx="572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ε</a:t>
            </a:r>
            <a:r>
              <a:rPr kumimoji="0" lang="en-US" sz="3200" b="0" i="1" u="none" strike="noStrike" kern="1200" cap="none" spc="0" normalizeH="0" baseline="-2500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8D4274-DB3A-4331-90C1-6D8E0C058669}"/>
              </a:ext>
            </a:extLst>
          </p:cNvPr>
          <p:cNvSpPr/>
          <p:nvPr/>
        </p:nvSpPr>
        <p:spPr bwMode="auto">
          <a:xfrm>
            <a:off x="6477000" y="2286000"/>
            <a:ext cx="2133600" cy="3276600"/>
          </a:xfrm>
          <a:prstGeom prst="ellipse">
            <a:avLst/>
          </a:prstGeom>
          <a:noFill/>
          <a:ln w="31750" cap="flat" cmpd="sng" algn="ctr">
            <a:solidFill>
              <a:srgbClr val="336600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DF8142A-00B5-4636-A54F-9BD0D7430574}"/>
              </a:ext>
            </a:extLst>
          </p:cNvPr>
          <p:cNvSpPr/>
          <p:nvPr/>
        </p:nvSpPr>
        <p:spPr bwMode="auto">
          <a:xfrm>
            <a:off x="6858000" y="2667000"/>
            <a:ext cx="1600200" cy="2819400"/>
          </a:xfrm>
          <a:prstGeom prst="ellipse">
            <a:avLst/>
          </a:prstGeom>
          <a:noFill/>
          <a:ln w="31750" cap="flat" cmpd="sng" algn="ctr">
            <a:solidFill>
              <a:srgbClr val="336600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281405-671E-4524-8E0A-CE6D1E4A7525}"/>
              </a:ext>
            </a:extLst>
          </p:cNvPr>
          <p:cNvSpPr txBox="1"/>
          <p:nvPr/>
        </p:nvSpPr>
        <p:spPr>
          <a:xfrm>
            <a:off x="6858000" y="2438400"/>
            <a:ext cx="458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δ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2E0391-EC6B-4A18-A7F1-D3008ACDB682}"/>
              </a:ext>
            </a:extLst>
          </p:cNvPr>
          <p:cNvSpPr txBox="1"/>
          <p:nvPr/>
        </p:nvSpPr>
        <p:spPr>
          <a:xfrm>
            <a:off x="7238153" y="3072825"/>
            <a:ext cx="458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Comic Sans MS"/>
                <a:ea typeface="Cambria Math" panose="02040503050406030204" pitchFamily="18" charset="0"/>
                <a:cs typeface="+mn-cs"/>
              </a:rPr>
              <a:t>R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1AEC9D-6443-4043-A5FC-4625245D212B}"/>
              </a:ext>
            </a:extLst>
          </p:cNvPr>
          <p:cNvSpPr txBox="1"/>
          <p:nvPr/>
        </p:nvSpPr>
        <p:spPr>
          <a:xfrm>
            <a:off x="2604094" y="1642469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write effects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6A0803-C0F4-4DB0-A660-D9E74ADA0E1E}"/>
              </a:ext>
            </a:extLst>
          </p:cNvPr>
          <p:cNvSpPr txBox="1"/>
          <p:nvPr/>
        </p:nvSpPr>
        <p:spPr>
          <a:xfrm>
            <a:off x="6352302" y="1658167"/>
            <a:ext cx="2611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preserved assertion, R</a:t>
            </a:r>
          </a:p>
        </p:txBody>
      </p:sp>
    </p:spTree>
    <p:extLst>
      <p:ext uri="{BB962C8B-B14F-4D97-AF65-F5344CB8AC3E}">
        <p14:creationId xmlns:p14="http://schemas.microsoft.com/office/powerpoint/2010/main" val="4230413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8E4BE-86F5-483F-8CC4-B0B2526D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Allowing Extended State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in Subtype (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) vs. Supertype (</a:t>
            </a:r>
            <a:r>
              <a:rPr lang="en-US" i="1" dirty="0">
                <a:solidFill>
                  <a:srgbClr val="C00000"/>
                </a:solidFill>
              </a:rPr>
              <a:t>T</a:t>
            </a:r>
            <a:r>
              <a:rPr lang="en-US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204FCDF-48C5-4E2E-9927-CE8A899E766A}"/>
              </a:ext>
            </a:extLst>
          </p:cNvPr>
          <p:cNvSpPr/>
          <p:nvPr/>
        </p:nvSpPr>
        <p:spPr bwMode="auto">
          <a:xfrm>
            <a:off x="914400" y="2209800"/>
            <a:ext cx="5029200" cy="3048000"/>
          </a:xfrm>
          <a:prstGeom prst="roundRect">
            <a:avLst/>
          </a:prstGeom>
          <a:noFill/>
          <a:ln w="25400" cap="flat" cmpd="sng" algn="ctr">
            <a:solidFill>
              <a:srgbClr val="6600CC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BE59B5-5278-4C86-844F-5D51C5B27E5A}"/>
              </a:ext>
            </a:extLst>
          </p:cNvPr>
          <p:cNvSpPr txBox="1"/>
          <p:nvPr/>
        </p:nvSpPr>
        <p:spPr>
          <a:xfrm>
            <a:off x="5105400" y="2251023"/>
            <a:ext cx="572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ε</a:t>
            </a:r>
            <a:r>
              <a:rPr kumimoji="0" lang="en-US" sz="3200" b="0" i="1" u="none" strike="noStrike" kern="1200" cap="none" spc="0" normalizeH="0" baseline="-2500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2CF142-269E-424D-AD13-8F3E1F860EF2}"/>
              </a:ext>
            </a:extLst>
          </p:cNvPr>
          <p:cNvSpPr txBox="1"/>
          <p:nvPr/>
        </p:nvSpPr>
        <p:spPr>
          <a:xfrm>
            <a:off x="4516776" y="3249934"/>
            <a:ext cx="588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ε</a:t>
            </a:r>
            <a:r>
              <a:rPr kumimoji="0" lang="en-US" sz="3200" b="0" i="1" u="none" strike="noStrike" kern="1200" cap="none" spc="0" normalizeH="0" baseline="-2500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8D4274-DB3A-4331-90C1-6D8E0C058669}"/>
              </a:ext>
            </a:extLst>
          </p:cNvPr>
          <p:cNvSpPr/>
          <p:nvPr/>
        </p:nvSpPr>
        <p:spPr bwMode="auto">
          <a:xfrm>
            <a:off x="6477000" y="2286000"/>
            <a:ext cx="2133600" cy="3276600"/>
          </a:xfrm>
          <a:prstGeom prst="ellipse">
            <a:avLst/>
          </a:prstGeom>
          <a:noFill/>
          <a:ln w="31750" cap="flat" cmpd="sng" algn="ctr">
            <a:solidFill>
              <a:srgbClr val="336600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DF8142A-00B5-4636-A54F-9BD0D7430574}"/>
              </a:ext>
            </a:extLst>
          </p:cNvPr>
          <p:cNvSpPr/>
          <p:nvPr/>
        </p:nvSpPr>
        <p:spPr bwMode="auto">
          <a:xfrm>
            <a:off x="6858000" y="2667000"/>
            <a:ext cx="1600200" cy="2819400"/>
          </a:xfrm>
          <a:prstGeom prst="ellipse">
            <a:avLst/>
          </a:prstGeom>
          <a:noFill/>
          <a:ln w="31750" cap="flat" cmpd="sng" algn="ctr">
            <a:solidFill>
              <a:srgbClr val="336600"/>
            </a:solidFill>
            <a:prstDash val="solid"/>
            <a:round/>
            <a:headEnd type="none" w="med" len="med"/>
            <a:tailEnd type="none" w="med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281405-671E-4524-8E0A-CE6D1E4A7525}"/>
              </a:ext>
            </a:extLst>
          </p:cNvPr>
          <p:cNvSpPr txBox="1"/>
          <p:nvPr/>
        </p:nvSpPr>
        <p:spPr>
          <a:xfrm>
            <a:off x="6858000" y="2438400"/>
            <a:ext cx="458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δ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2E0391-EC6B-4A18-A7F1-D3008ACDB682}"/>
              </a:ext>
            </a:extLst>
          </p:cNvPr>
          <p:cNvSpPr txBox="1"/>
          <p:nvPr/>
        </p:nvSpPr>
        <p:spPr>
          <a:xfrm>
            <a:off x="7238153" y="3072825"/>
            <a:ext cx="458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Comic Sans MS"/>
                <a:ea typeface="Cambria Math" panose="02040503050406030204" pitchFamily="18" charset="0"/>
                <a:cs typeface="+mn-cs"/>
              </a:rPr>
              <a:t>R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rgbClr val="336600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781319-7A02-4461-999E-9662D699FDC7}"/>
              </a:ext>
            </a:extLst>
          </p:cNvPr>
          <p:cNvSpPr txBox="1"/>
          <p:nvPr/>
        </p:nvSpPr>
        <p:spPr>
          <a:xfrm>
            <a:off x="4337114" y="5181600"/>
            <a:ext cx="7745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ε</a:t>
            </a:r>
            <a:r>
              <a:rPr kumimoji="0" lang="en-US" sz="3200" b="0" i="1" u="none" strike="noStrike" kern="1200" cap="none" spc="0" normalizeH="0" baseline="-25000" noProof="0" dirty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XS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97C9DF8-692C-4103-A2C5-21D50B789C62}"/>
              </a:ext>
            </a:extLst>
          </p:cNvPr>
          <p:cNvGrpSpPr/>
          <p:nvPr/>
        </p:nvGrpSpPr>
        <p:grpSpPr>
          <a:xfrm>
            <a:off x="1828800" y="3200400"/>
            <a:ext cx="4038600" cy="3276600"/>
            <a:chOff x="1828800" y="3200400"/>
            <a:chExt cx="4038600" cy="327660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0FE125C-50D0-4914-A75D-C3AE5B94F90F}"/>
                </a:ext>
              </a:extLst>
            </p:cNvPr>
            <p:cNvSpPr/>
            <p:nvPr/>
          </p:nvSpPr>
          <p:spPr bwMode="auto">
            <a:xfrm>
              <a:off x="1932758" y="3276600"/>
              <a:ext cx="3389217" cy="1981200"/>
            </a:xfrm>
            <a:prstGeom prst="roundRect">
              <a:avLst/>
            </a:prstGeom>
            <a:noFill/>
            <a:ln w="25400" cap="flat" cmpd="sng" algn="ctr">
              <a:solidFill>
                <a:srgbClr val="6600CC"/>
              </a:solidFill>
              <a:prstDash val="solid"/>
              <a:round/>
              <a:headEnd type="none" w="med" len="med"/>
              <a:tailEnd type="none" w="med" len="lg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98C9B5CB-B5A9-4237-BA62-F9331E57FEFB}"/>
                </a:ext>
              </a:extLst>
            </p:cNvPr>
            <p:cNvSpPr/>
            <p:nvPr/>
          </p:nvSpPr>
          <p:spPr bwMode="auto">
            <a:xfrm>
              <a:off x="1941417" y="5257800"/>
              <a:ext cx="3380558" cy="1114943"/>
            </a:xfrm>
            <a:prstGeom prst="roundRect">
              <a:avLst/>
            </a:prstGeom>
            <a:noFill/>
            <a:ln w="28575" cap="flat" cmpd="sng" algn="ctr">
              <a:solidFill>
                <a:srgbClr val="6600CC"/>
              </a:solidFill>
              <a:prstDash val="dash"/>
              <a:round/>
              <a:headEnd type="none" w="med" len="med"/>
              <a:tailEnd type="none" w="med" len="lg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9B23089-21B6-4088-BF51-A7362C60EFB1}"/>
                </a:ext>
              </a:extLst>
            </p:cNvPr>
            <p:cNvSpPr/>
            <p:nvPr/>
          </p:nvSpPr>
          <p:spPr bwMode="auto">
            <a:xfrm>
              <a:off x="1828800" y="3200400"/>
              <a:ext cx="4038600" cy="3276600"/>
            </a:xfrm>
            <a:prstGeom prst="rect">
              <a:avLst/>
            </a:prstGeom>
            <a:noFill/>
            <a:ln w="38100" cap="flat" cmpd="sng" algn="ctr">
              <a:solidFill>
                <a:srgbClr val="0000FF"/>
              </a:solidFill>
              <a:prstDash val="sysDash"/>
              <a:round/>
              <a:headEnd type="none" w="med" len="med"/>
              <a:tailEnd type="none" w="med" len="lg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98D6B2D-132E-429F-93D9-C3AA3282CD5E}"/>
              </a:ext>
            </a:extLst>
          </p:cNvPr>
          <p:cNvSpPr txBox="1"/>
          <p:nvPr/>
        </p:nvSpPr>
        <p:spPr>
          <a:xfrm>
            <a:off x="5410209" y="3358285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1AEC9D-6443-4043-A5FC-4625245D212B}"/>
              </a:ext>
            </a:extLst>
          </p:cNvPr>
          <p:cNvSpPr txBox="1"/>
          <p:nvPr/>
        </p:nvSpPr>
        <p:spPr>
          <a:xfrm>
            <a:off x="2604094" y="1642469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write effects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6A0803-C0F4-4DB0-A660-D9E74ADA0E1E}"/>
              </a:ext>
            </a:extLst>
          </p:cNvPr>
          <p:cNvSpPr txBox="1"/>
          <p:nvPr/>
        </p:nvSpPr>
        <p:spPr>
          <a:xfrm>
            <a:off x="6352302" y="1658167"/>
            <a:ext cx="2611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preserved assertion, R</a:t>
            </a:r>
          </a:p>
        </p:txBody>
      </p:sp>
    </p:spTree>
    <p:extLst>
      <p:ext uri="{BB962C8B-B14F-4D97-AF65-F5344CB8AC3E}">
        <p14:creationId xmlns:p14="http://schemas.microsoft.com/office/powerpoint/2010/main" val="3640811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C3020-3C64-4FC5-B042-115E0AD2E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Extended State in Subtype (</a:t>
            </a:r>
            <a:r>
              <a:rPr lang="en-US" i="1" dirty="0">
                <a:solidFill>
                  <a:srgbClr val="336600"/>
                </a:solidFill>
              </a:rPr>
              <a:t>S</a:t>
            </a:r>
            <a:r>
              <a:rPr lang="en-US" dirty="0">
                <a:solidFill>
                  <a:srgbClr val="336600"/>
                </a:solidFill>
              </a:rPr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66E69D-8A82-482C-99D3-1F16FF111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effects:</a:t>
            </a:r>
          </a:p>
          <a:p>
            <a:r>
              <a:rPr lang="en-US" dirty="0"/>
              <a:t>Regions modified in subtype </a:t>
            </a:r>
            <a:r>
              <a:rPr lang="en-US" i="1" dirty="0"/>
              <a:t>S</a:t>
            </a:r>
            <a:r>
              <a:rPr lang="en-US" dirty="0"/>
              <a:t> vs. supertype </a:t>
            </a:r>
            <a:r>
              <a:rPr lang="en-US" i="1" dirty="0"/>
              <a:t>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Inherited, </a:t>
            </a:r>
            <a:r>
              <a:rPr lang="el-GR" sz="2800" i="1" dirty="0"/>
              <a:t>ε</a:t>
            </a:r>
            <a:r>
              <a:rPr lang="en-US" sz="2800" i="1" baseline="-25000" dirty="0"/>
              <a:t>S, </a:t>
            </a:r>
            <a:r>
              <a:rPr lang="en-US" sz="2800" dirty="0"/>
              <a:t>a subregion of supertype’s modified region</a:t>
            </a:r>
            <a:r>
              <a:rPr lang="en-US" sz="2800" i="1" dirty="0"/>
              <a:t> (</a:t>
            </a:r>
            <a:r>
              <a:rPr lang="el-GR" sz="2800" i="1" dirty="0"/>
              <a:t>ε</a:t>
            </a:r>
            <a:r>
              <a:rPr lang="en-US" sz="2800" i="1" baseline="-25000" dirty="0"/>
              <a:t>S </a:t>
            </a:r>
            <a:r>
              <a:rPr lang="en-US" sz="2800" i="1" dirty="0"/>
              <a:t>&lt;= </a:t>
            </a:r>
            <a:r>
              <a:rPr lang="el-GR" sz="2800" i="1" dirty="0"/>
              <a:t>ε</a:t>
            </a:r>
            <a:r>
              <a:rPr lang="en-US" sz="2800" i="1" baseline="-25000" dirty="0"/>
              <a:t>T</a:t>
            </a:r>
            <a:r>
              <a:rPr lang="en-US" sz="2800" i="1" dirty="0"/>
              <a:t>)</a:t>
            </a:r>
            <a:endParaRPr lang="en-US" sz="2800" dirty="0"/>
          </a:p>
          <a:p>
            <a:pPr lvl="1"/>
            <a:r>
              <a:rPr lang="en-US" dirty="0"/>
              <a:t>Extended, </a:t>
            </a:r>
            <a:r>
              <a:rPr lang="el-GR" sz="2400" i="1" dirty="0"/>
              <a:t>ε</a:t>
            </a:r>
            <a:r>
              <a:rPr lang="en-US" sz="2400" i="1" baseline="-25000" dirty="0"/>
              <a:t>XS</a:t>
            </a:r>
            <a:endParaRPr lang="en-US" dirty="0"/>
          </a:p>
          <a:p>
            <a:r>
              <a:rPr lang="en-US" dirty="0"/>
              <a:t>Requirements for soundness:</a:t>
            </a:r>
          </a:p>
          <a:p>
            <a:pPr lvl="1"/>
            <a:r>
              <a:rPr lang="en-US" sz="2800" dirty="0"/>
              <a:t>Locations in </a:t>
            </a:r>
            <a:r>
              <a:rPr lang="el-GR" sz="2800" i="1" dirty="0"/>
              <a:t>ε</a:t>
            </a:r>
            <a:r>
              <a:rPr lang="en-US" sz="2800" i="1" baseline="-25000" dirty="0"/>
              <a:t>XS</a:t>
            </a:r>
            <a:r>
              <a:rPr lang="en-US" dirty="0"/>
              <a:t> are disjoint from </a:t>
            </a:r>
            <a:r>
              <a:rPr lang="el-GR" sz="2800" kern="1200" dirty="0"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endParaRPr lang="en-US" dirty="0"/>
          </a:p>
          <a:p>
            <a:pPr lvl="1"/>
            <a:r>
              <a:rPr lang="en-US" dirty="0"/>
              <a:t>Footprint of </a:t>
            </a:r>
            <a:r>
              <a:rPr lang="en-US" i="1" dirty="0"/>
              <a:t>T</a:t>
            </a:r>
            <a:r>
              <a:rPr lang="en-US" dirty="0"/>
              <a:t> and locations in </a:t>
            </a:r>
            <a:r>
              <a:rPr lang="el-GR" sz="2800" i="1" dirty="0"/>
              <a:t>ε</a:t>
            </a:r>
            <a:r>
              <a:rPr lang="en-US" sz="2800" i="1" baseline="-25000" dirty="0"/>
              <a:t>XS  </a:t>
            </a:r>
            <a:r>
              <a:rPr lang="en-US" dirty="0"/>
              <a:t>are disjoint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2670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5239E-E556-4866-8303-47CC5A247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/>
          <a:lstStyle/>
          <a:p>
            <a:r>
              <a:rPr lang="en-US" dirty="0"/>
              <a:t>Encapsulation for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5187C-ADAE-4264-A37B-3B0C4A242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A class is </a:t>
            </a:r>
            <a:r>
              <a:rPr lang="en-US" altLang="zh-CN" i="1" dirty="0"/>
              <a:t>encapsulated </a:t>
            </a:r>
            <a:r>
              <a:rPr lang="en-US" altLang="zh-CN" dirty="0"/>
              <a:t>iff: </a:t>
            </a:r>
          </a:p>
          <a:p>
            <a:r>
              <a:rPr lang="en-US" altLang="zh-CN" dirty="0"/>
              <a:t>All its fields are encapsulated</a:t>
            </a:r>
          </a:p>
          <a:p>
            <a:r>
              <a:rPr lang="en-US" altLang="zh-CN" b="1" dirty="0"/>
              <a:t>No</a:t>
            </a:r>
            <a:r>
              <a:rPr lang="en-US" altLang="zh-CN" dirty="0"/>
              <a:t> representation exposure </a:t>
            </a:r>
            <a:br>
              <a:rPr lang="en-US" altLang="zh-CN" dirty="0"/>
            </a:br>
            <a:r>
              <a:rPr lang="en-US" altLang="zh-CN" dirty="0"/>
              <a:t>     or argument exposure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57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E5979-221F-4A5A-BC94-FF4523A2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Encapsulated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36E03-04AC-4F11-A9AE-ECEAD9D19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field is </a:t>
            </a:r>
            <a:r>
              <a:rPr lang="en-US" i="1" dirty="0"/>
              <a:t>encapsulated</a:t>
            </a:r>
            <a:r>
              <a:rPr lang="en-US" dirty="0"/>
              <a:t> iff its value cannot be aliased outside the containing object’s footprint.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For a field d of ref. type D to be encapsulated:</a:t>
            </a:r>
          </a:p>
          <a:p>
            <a:r>
              <a:rPr lang="en-US" dirty="0"/>
              <a:t>D must be declared as encapsulated,</a:t>
            </a:r>
          </a:p>
          <a:p>
            <a:r>
              <a:rPr lang="en-US" dirty="0"/>
              <a:t>d’s value cannot be aliased outside of </a:t>
            </a:r>
            <a:r>
              <a:rPr lang="en-US" b="1" dirty="0" err="1">
                <a:solidFill>
                  <a:srgbClr val="800080"/>
                </a:solidFill>
              </a:rPr>
              <a:t>this</a:t>
            </a:r>
            <a:r>
              <a:rPr lang="en-US" dirty="0" err="1">
                <a:solidFill>
                  <a:srgbClr val="800080"/>
                </a:solidFill>
              </a:rPr>
              <a:t>.</a:t>
            </a:r>
            <a:r>
              <a:rPr lang="en-US" b="1" dirty="0" err="1">
                <a:solidFill>
                  <a:srgbClr val="800080"/>
                </a:solidFill>
              </a:rPr>
              <a:t>fpt</a:t>
            </a:r>
            <a:r>
              <a:rPr lang="en-US" dirty="0">
                <a:solidFill>
                  <a:srgbClr val="800080"/>
                </a:solidFill>
              </a:rPr>
              <a:t> </a:t>
            </a:r>
            <a:br>
              <a:rPr lang="en-US" dirty="0">
                <a:solidFill>
                  <a:srgbClr val="800080"/>
                </a:solidFill>
              </a:rPr>
            </a:br>
            <a:r>
              <a:rPr lang="en-US" dirty="0"/>
              <a:t>so no argument or representation exposure</a:t>
            </a:r>
          </a:p>
          <a:p>
            <a:r>
              <a:rPr lang="en-US" dirty="0" err="1"/>
              <a:t>d.</a:t>
            </a:r>
            <a:r>
              <a:rPr lang="en-US" b="1" dirty="0" err="1">
                <a:solidFill>
                  <a:srgbClr val="800080"/>
                </a:solidFill>
              </a:rPr>
              <a:t>fpt</a:t>
            </a:r>
            <a:r>
              <a:rPr lang="en-US" dirty="0">
                <a:solidFill>
                  <a:srgbClr val="800080"/>
                </a:solidFill>
                <a:ea typeface="Cambria Math" panose="02040503050406030204" pitchFamily="18" charset="0"/>
              </a:rPr>
              <a:t> &lt;= </a:t>
            </a:r>
            <a:r>
              <a:rPr lang="en-US" b="1" dirty="0" err="1">
                <a:ea typeface="Cambria Math" panose="02040503050406030204" pitchFamily="18" charset="0"/>
              </a:rPr>
              <a:t>this</a:t>
            </a:r>
            <a:r>
              <a:rPr lang="en-US" dirty="0" err="1">
                <a:ea typeface="Cambria Math" panose="02040503050406030204" pitchFamily="18" charset="0"/>
              </a:rPr>
              <a:t>.</a:t>
            </a:r>
            <a:r>
              <a:rPr lang="en-US" b="1" dirty="0" err="1">
                <a:solidFill>
                  <a:srgbClr val="800080"/>
                </a:solidFill>
                <a:ea typeface="Cambria Math" panose="02040503050406030204" pitchFamily="18" charset="0"/>
              </a:rPr>
              <a:t>fpt</a:t>
            </a:r>
            <a:br>
              <a:rPr lang="en-US" b="1" dirty="0">
                <a:ea typeface="Cambria Math" panose="020405030504060302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88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06904-8974-4679-828D-B13460BD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Encapsulation of Locations with Encapsulated type, 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5B494-6402-4CCF-852F-F5E6ED78E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b="1" dirty="0"/>
              <a:t>public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6600CC"/>
                </a:solidFill>
              </a:rPr>
              <a:t>/*@ </a:t>
            </a:r>
            <a:r>
              <a:rPr lang="en-US" altLang="zh-CN" b="1" dirty="0">
                <a:solidFill>
                  <a:srgbClr val="6600CC"/>
                </a:solidFill>
              </a:rPr>
              <a:t>encapsulated</a:t>
            </a:r>
            <a:r>
              <a:rPr lang="en-US" altLang="zh-CN" dirty="0">
                <a:solidFill>
                  <a:srgbClr val="6600CC"/>
                </a:solidFill>
              </a:rPr>
              <a:t> @*/ </a:t>
            </a:r>
            <a:r>
              <a:rPr lang="en-US" altLang="zh-CN" b="1" dirty="0"/>
              <a:t>class</a:t>
            </a:r>
            <a:r>
              <a:rPr lang="en-US" altLang="zh-CN" dirty="0"/>
              <a:t> C {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b="1" dirty="0"/>
              <a:t>protected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6600CC"/>
                </a:solidFill>
              </a:rPr>
              <a:t>/* encapsulated */ </a:t>
            </a:r>
            <a:r>
              <a:rPr lang="en-US" altLang="zh-CN" dirty="0"/>
              <a:t>D </a:t>
            </a:r>
            <a:r>
              <a:rPr lang="en-US" altLang="zh-CN" dirty="0" err="1"/>
              <a:t>d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6600CC"/>
                </a:solidFill>
              </a:rPr>
              <a:t>//@ </a:t>
            </a:r>
            <a:r>
              <a:rPr lang="en-US" altLang="zh-CN" b="1" dirty="0">
                <a:solidFill>
                  <a:srgbClr val="6600CC"/>
                </a:solidFill>
              </a:rPr>
              <a:t>ensures</a:t>
            </a:r>
            <a:r>
              <a:rPr lang="en-US" altLang="zh-CN" dirty="0">
                <a:solidFill>
                  <a:srgbClr val="6600CC"/>
                </a:solidFill>
              </a:rPr>
              <a:t> </a:t>
            </a:r>
            <a:r>
              <a:rPr lang="en-US" altLang="zh-CN" dirty="0" err="1">
                <a:solidFill>
                  <a:srgbClr val="6600CC"/>
                </a:solidFill>
              </a:rPr>
              <a:t>d.</a:t>
            </a:r>
            <a:r>
              <a:rPr lang="en-US" altLang="zh-CN" b="1" dirty="0" err="1">
                <a:solidFill>
                  <a:srgbClr val="6600CC"/>
                </a:solidFill>
              </a:rPr>
              <a:t>fpt</a:t>
            </a:r>
            <a:r>
              <a:rPr lang="en-US" altLang="zh-CN" dirty="0">
                <a:solidFill>
                  <a:srgbClr val="6600CC"/>
                </a:solidFill>
              </a:rPr>
              <a:t> !! \</a:t>
            </a:r>
            <a:r>
              <a:rPr lang="en-US" altLang="zh-CN" b="1" dirty="0" err="1">
                <a:solidFill>
                  <a:srgbClr val="6600CC"/>
                </a:solidFill>
              </a:rPr>
              <a:t>result</a:t>
            </a:r>
            <a:r>
              <a:rPr lang="en-US" altLang="zh-CN" dirty="0" err="1">
                <a:solidFill>
                  <a:srgbClr val="6600CC"/>
                </a:solidFill>
              </a:rPr>
              <a:t>.</a:t>
            </a:r>
            <a:r>
              <a:rPr lang="en-US" altLang="zh-CN" b="1" dirty="0" err="1">
                <a:solidFill>
                  <a:srgbClr val="6600CC"/>
                </a:solidFill>
              </a:rPr>
              <a:t>fpt</a:t>
            </a:r>
            <a:r>
              <a:rPr lang="en-US" altLang="zh-CN" dirty="0">
                <a:solidFill>
                  <a:srgbClr val="6600CC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b="1" dirty="0"/>
              <a:t>public</a:t>
            </a:r>
            <a:r>
              <a:rPr lang="en-US" altLang="zh-CN" dirty="0"/>
              <a:t> Object </a:t>
            </a:r>
            <a:r>
              <a:rPr lang="en-US" altLang="zh-CN" dirty="0" err="1"/>
              <a:t>getD</a:t>
            </a:r>
            <a:r>
              <a:rPr lang="en-US" altLang="zh-CN" dirty="0"/>
              <a:t>() { </a:t>
            </a:r>
            <a:r>
              <a:rPr lang="en-US" altLang="zh-CN" b="1" dirty="0"/>
              <a:t>return</a:t>
            </a:r>
            <a:r>
              <a:rPr lang="en-US" altLang="zh-CN" dirty="0"/>
              <a:t> </a:t>
            </a:r>
            <a:r>
              <a:rPr lang="en-US" altLang="zh-CN" dirty="0" err="1"/>
              <a:t>d.clone</a:t>
            </a:r>
            <a:r>
              <a:rPr lang="en-US" altLang="zh-CN" dirty="0"/>
              <a:t>(); }     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6600CC"/>
                </a:solidFill>
              </a:rPr>
              <a:t>//@ </a:t>
            </a:r>
            <a:r>
              <a:rPr lang="en-US" altLang="zh-CN" b="1" dirty="0">
                <a:solidFill>
                  <a:srgbClr val="6600CC"/>
                </a:solidFill>
              </a:rPr>
              <a:t>ensures</a:t>
            </a:r>
            <a:r>
              <a:rPr lang="en-US" altLang="zh-CN" dirty="0">
                <a:solidFill>
                  <a:srgbClr val="6600CC"/>
                </a:solidFill>
              </a:rPr>
              <a:t> </a:t>
            </a:r>
            <a:r>
              <a:rPr lang="en-US" altLang="zh-CN" dirty="0" err="1">
                <a:solidFill>
                  <a:srgbClr val="6600CC"/>
                </a:solidFill>
              </a:rPr>
              <a:t>d.</a:t>
            </a:r>
            <a:r>
              <a:rPr lang="en-US" altLang="zh-CN" b="1" dirty="0" err="1">
                <a:solidFill>
                  <a:srgbClr val="6600CC"/>
                </a:solidFill>
              </a:rPr>
              <a:t>fpt</a:t>
            </a:r>
            <a:r>
              <a:rPr lang="en-US" altLang="zh-CN" dirty="0">
                <a:solidFill>
                  <a:srgbClr val="6600CC"/>
                </a:solidFill>
              </a:rPr>
              <a:t> !! </a:t>
            </a:r>
            <a:r>
              <a:rPr lang="en-US" altLang="zh-CN" dirty="0" err="1">
                <a:solidFill>
                  <a:srgbClr val="6600CC"/>
                </a:solidFill>
              </a:rPr>
              <a:t>o.</a:t>
            </a:r>
            <a:r>
              <a:rPr lang="en-US" altLang="zh-CN" b="1" dirty="0" err="1">
                <a:solidFill>
                  <a:srgbClr val="6600CC"/>
                </a:solidFill>
              </a:rPr>
              <a:t>fpt</a:t>
            </a:r>
            <a:r>
              <a:rPr lang="en-US" altLang="zh-CN" dirty="0">
                <a:solidFill>
                  <a:srgbClr val="6600CC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b="1" dirty="0"/>
              <a:t>public</a:t>
            </a:r>
            <a:r>
              <a:rPr lang="en-US" altLang="zh-CN" dirty="0"/>
              <a:t> </a:t>
            </a:r>
            <a:r>
              <a:rPr lang="en-US" altLang="zh-CN" b="1" dirty="0"/>
              <a:t>void</a:t>
            </a:r>
            <a:r>
              <a:rPr lang="en-US" altLang="zh-CN" dirty="0"/>
              <a:t> </a:t>
            </a:r>
            <a:r>
              <a:rPr lang="en-US" altLang="zh-CN" dirty="0" err="1"/>
              <a:t>setD</a:t>
            </a:r>
            <a:r>
              <a:rPr lang="en-US" altLang="zh-CN" dirty="0"/>
              <a:t>(D o) { d = </a:t>
            </a:r>
            <a:r>
              <a:rPr lang="en-US" altLang="zh-CN" dirty="0" err="1"/>
              <a:t>o.clone</a:t>
            </a:r>
            <a:r>
              <a:rPr lang="en-US" altLang="zh-CN" dirty="0"/>
              <a:t>();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754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3411-A9EA-4ACF-8F0E-C63173966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Running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B0C26-CA6F-4E44-965D-09EF5999F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LinkedList is a linked list of nodes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978F0FD-0998-463C-99AF-7E1016BDAF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8800" y="2362200"/>
            <a:ext cx="6183467" cy="37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4724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3411-A9EA-4ACF-8F0E-C63173966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Running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B0C26-CA6F-4E44-965D-09EF5999F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public class </a:t>
            </a:r>
            <a:r>
              <a:rPr lang="en-US" dirty="0"/>
              <a:t>Node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protected</a:t>
            </a:r>
            <a:r>
              <a:rPr lang="en-US" dirty="0"/>
              <a:t> Object </a:t>
            </a:r>
            <a:r>
              <a:rPr lang="en-US" dirty="0" err="1"/>
              <a:t>elem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protected</a:t>
            </a:r>
            <a:r>
              <a:rPr lang="en-US" dirty="0"/>
              <a:t> Node next;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800080"/>
                </a:solidFill>
              </a:rPr>
              <a:t>//@ </a:t>
            </a:r>
            <a:r>
              <a:rPr lang="en-US" b="1" dirty="0">
                <a:solidFill>
                  <a:srgbClr val="800080"/>
                </a:solidFill>
              </a:rPr>
              <a:t>protected represents fpt </a:t>
            </a:r>
            <a:r>
              <a:rPr lang="en-US" dirty="0">
                <a:solidFill>
                  <a:srgbClr val="800080"/>
                </a:solidFill>
              </a:rPr>
              <a:t>= </a:t>
            </a:r>
            <a:r>
              <a:rPr lang="en-US" b="1" dirty="0">
                <a:solidFill>
                  <a:srgbClr val="800080"/>
                </a:solidFill>
              </a:rPr>
              <a:t>region</a:t>
            </a:r>
            <a:r>
              <a:rPr lang="en-US" dirty="0">
                <a:solidFill>
                  <a:srgbClr val="800080"/>
                </a:solidFill>
              </a:rPr>
              <a:t>{</a:t>
            </a:r>
            <a:r>
              <a:rPr lang="en-US" b="1" dirty="0">
                <a:solidFill>
                  <a:srgbClr val="800080"/>
                </a:solidFill>
              </a:rPr>
              <a:t>this</a:t>
            </a:r>
            <a:r>
              <a:rPr lang="en-US" dirty="0">
                <a:solidFill>
                  <a:srgbClr val="800080"/>
                </a:solidFill>
              </a:rPr>
              <a:t>.*};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public</a:t>
            </a:r>
            <a:r>
              <a:rPr lang="en-US" dirty="0"/>
              <a:t> Node (Object o, Node </a:t>
            </a:r>
            <a:r>
              <a:rPr lang="en-US" dirty="0" err="1"/>
              <a:t>nxt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 err="1"/>
              <a:t>this</a:t>
            </a:r>
            <a:r>
              <a:rPr lang="en-US" dirty="0" err="1"/>
              <a:t>.elem</a:t>
            </a:r>
            <a:r>
              <a:rPr lang="en-US" dirty="0"/>
              <a:t> = o;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 err="1"/>
              <a:t>this</a:t>
            </a:r>
            <a:r>
              <a:rPr lang="en-US" dirty="0" err="1"/>
              <a:t>.next</a:t>
            </a:r>
            <a:r>
              <a:rPr lang="en-US" dirty="0"/>
              <a:t> = </a:t>
            </a:r>
            <a:r>
              <a:rPr lang="en-US" dirty="0" err="1"/>
              <a:t>nxt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69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7E2D4-1D20-4730-854F-60DBF91F4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Background: Yuyan Bao’s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CB02E-3894-407C-B25A-9EAE22CF2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6" y="1419334"/>
            <a:ext cx="8599714" cy="49688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Dissertation and paper in </a:t>
            </a:r>
            <a:r>
              <a:rPr lang="en-US" i="1" dirty="0"/>
              <a:t>Formal Aspects of Computing </a:t>
            </a:r>
            <a:r>
              <a:rPr lang="en-US" dirty="0"/>
              <a:t>(“Unifying Separation Logic and Region Logic to allow Interoperability”):</a:t>
            </a:r>
          </a:p>
          <a:p>
            <a:r>
              <a:rPr lang="en-US" dirty="0"/>
              <a:t>Translates Separation Logic to Region Logic </a:t>
            </a:r>
          </a:p>
          <a:p>
            <a:r>
              <a:rPr lang="en-US" dirty="0"/>
              <a:t>Preserves meaning and proofs</a:t>
            </a:r>
          </a:p>
          <a:p>
            <a:r>
              <a:rPr lang="en-US" dirty="0"/>
              <a:t>Def. of UFRL, tracks read and write effects</a:t>
            </a:r>
          </a:p>
          <a:p>
            <a:pPr marL="0" indent="0">
              <a:buNone/>
            </a:pPr>
            <a:r>
              <a:rPr lang="en-US" dirty="0"/>
              <a:t>Regions (sets of locations), with operators:</a:t>
            </a:r>
          </a:p>
          <a:p>
            <a:r>
              <a:rPr lang="en-US" i="1" dirty="0"/>
              <a:t>RE</a:t>
            </a:r>
            <a:r>
              <a:rPr lang="en-US" i="1" baseline="-25000" dirty="0"/>
              <a:t>1</a:t>
            </a:r>
            <a:r>
              <a:rPr lang="en-US" dirty="0"/>
              <a:t> + </a:t>
            </a:r>
            <a:r>
              <a:rPr lang="en-US" i="1" dirty="0"/>
              <a:t>RE</a:t>
            </a:r>
            <a:r>
              <a:rPr lang="en-US" i="1" baseline="-25000" dirty="0"/>
              <a:t>2   </a:t>
            </a:r>
            <a:r>
              <a:rPr lang="en-US" dirty="0"/>
              <a:t>(union)</a:t>
            </a:r>
          </a:p>
          <a:p>
            <a:r>
              <a:rPr lang="en-US" i="1" dirty="0"/>
              <a:t>RE</a:t>
            </a:r>
            <a:r>
              <a:rPr lang="en-US" i="1" baseline="-25000" dirty="0"/>
              <a:t>1</a:t>
            </a:r>
            <a:r>
              <a:rPr lang="en-US" dirty="0"/>
              <a:t> !! </a:t>
            </a:r>
            <a:r>
              <a:rPr lang="en-US" i="1" dirty="0"/>
              <a:t>RE</a:t>
            </a:r>
            <a:r>
              <a:rPr lang="en-US" i="1" baseline="-25000" dirty="0"/>
              <a:t>2   </a:t>
            </a:r>
            <a:r>
              <a:rPr lang="en-US" dirty="0"/>
              <a:t>(disjoint from)</a:t>
            </a:r>
          </a:p>
          <a:p>
            <a:endParaRPr lang="en-US" i="1" baseline="-25000" dirty="0"/>
          </a:p>
          <a:p>
            <a:endParaRPr lang="en-US" i="1" baseline="-25000" dirty="0"/>
          </a:p>
        </p:txBody>
      </p:sp>
    </p:spTree>
    <p:extLst>
      <p:ext uri="{BB962C8B-B14F-4D97-AF65-F5344CB8AC3E}">
        <p14:creationId xmlns:p14="http://schemas.microsoft.com/office/powerpoint/2010/main" val="1141023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61C7-DAE6-40FC-AC0A-65960E80D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Interface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AF8F-DC5E-4520-BC60-23692CFEC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19334"/>
            <a:ext cx="8915400" cy="49688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interface</a:t>
            </a:r>
            <a:r>
              <a:rPr lang="en-US" sz="2400" dirty="0"/>
              <a:t> List {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ghost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instance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JMLObjectSequence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listVal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b="1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@   </a:t>
            </a:r>
            <a:r>
              <a:rPr lang="en-US" sz="2400" b="1" dirty="0">
                <a:solidFill>
                  <a:srgbClr val="800080"/>
                </a:solidFill>
              </a:rPr>
              <a:t>requires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!! </a:t>
            </a:r>
            <a:r>
              <a:rPr lang="en-US" sz="2400" dirty="0" err="1">
                <a:solidFill>
                  <a:srgbClr val="800080"/>
                </a:solidFill>
              </a:rPr>
              <a:t>v.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800080"/>
                </a:solidFill>
              </a:rPr>
              <a:t>    </a:t>
            </a:r>
            <a:r>
              <a:rPr lang="en-US" sz="2400" dirty="0">
                <a:solidFill>
                  <a:srgbClr val="800080"/>
                </a:solidFill>
              </a:rPr>
              <a:t>@</a:t>
            </a:r>
            <a:r>
              <a:rPr lang="en-US" sz="2400" b="1" dirty="0">
                <a:solidFill>
                  <a:srgbClr val="800080"/>
                </a:solidFill>
              </a:rPr>
              <a:t>  assignable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@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listVal.equals</a:t>
            </a:r>
            <a:r>
              <a:rPr lang="en-US" sz="2400" dirty="0">
                <a:solidFill>
                  <a:srgbClr val="800080"/>
                </a:solidFill>
              </a:rPr>
              <a:t>(</a:t>
            </a:r>
            <a:r>
              <a:rPr lang="en-US" sz="2400" b="1" dirty="0">
                <a:solidFill>
                  <a:srgbClr val="800080"/>
                </a:solidFill>
              </a:rPr>
              <a:t>\old</a:t>
            </a:r>
            <a:r>
              <a:rPr lang="en-US" sz="2400" dirty="0">
                <a:solidFill>
                  <a:srgbClr val="800080"/>
                </a:solidFill>
              </a:rPr>
              <a:t>(</a:t>
            </a:r>
            <a:r>
              <a:rPr lang="en-US" sz="2400" dirty="0" err="1">
                <a:solidFill>
                  <a:srgbClr val="800080"/>
                </a:solidFill>
              </a:rPr>
              <a:t>listVal</a:t>
            </a:r>
            <a:r>
              <a:rPr lang="en-US" sz="2400" dirty="0">
                <a:solidFill>
                  <a:srgbClr val="800080"/>
                </a:solidFill>
              </a:rPr>
              <a:t>).</a:t>
            </a:r>
            <a:r>
              <a:rPr lang="en-US" sz="2400" dirty="0" err="1">
                <a:solidFill>
                  <a:srgbClr val="800080"/>
                </a:solidFill>
              </a:rPr>
              <a:t>insertFront</a:t>
            </a:r>
            <a:r>
              <a:rPr lang="en-US" sz="2400" dirty="0">
                <a:solidFill>
                  <a:srgbClr val="800080"/>
                </a:solidFill>
              </a:rPr>
              <a:t>(v));</a:t>
            </a:r>
          </a:p>
          <a:p>
            <a:pPr marL="0" indent="0">
              <a:buNone/>
            </a:pPr>
            <a:r>
              <a:rPr lang="en-US" sz="2400" dirty="0"/>
              <a:t>      </a:t>
            </a:r>
            <a:r>
              <a:rPr lang="en-US" sz="2400" dirty="0">
                <a:solidFill>
                  <a:srgbClr val="800080"/>
                </a:solidFill>
              </a:rPr>
              <a:t>@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!! </a:t>
            </a:r>
            <a:r>
              <a:rPr lang="en-US" sz="2400" dirty="0" err="1">
                <a:solidFill>
                  <a:srgbClr val="800080"/>
                </a:solidFill>
              </a:rPr>
              <a:t>v.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;    @*/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add(Object v);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3A9AB89-7249-4398-9306-0020D7A70D4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724400" y="4876800"/>
            <a:ext cx="457200" cy="45720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E673B5F-D0C9-4ED4-A97A-4FCBEA18B2A7}"/>
              </a:ext>
            </a:extLst>
          </p:cNvPr>
          <p:cNvSpPr txBox="1"/>
          <p:nvPr/>
        </p:nvSpPr>
        <p:spPr>
          <a:xfrm>
            <a:off x="4648200" y="5249332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00"/>
                </a:solidFill>
              </a:rPr>
              <a:t>Object v’s footprint is independent of List’s</a:t>
            </a:r>
          </a:p>
        </p:txBody>
      </p:sp>
    </p:spTree>
    <p:extLst>
      <p:ext uri="{BB962C8B-B14F-4D97-AF65-F5344CB8AC3E}">
        <p14:creationId xmlns:p14="http://schemas.microsoft.com/office/powerpoint/2010/main" val="3341987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DD87A-01DD-4FE4-9B78-9D725AC55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80"/>
                </a:solidFill>
              </a:rPr>
              <a:t>Class LinkedList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16762-ABF1-4E6D-B37B-F154B2804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9334"/>
            <a:ext cx="8686800" cy="49688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LinkedList </a:t>
            </a:r>
            <a:r>
              <a:rPr lang="en-US" sz="2400" b="1" dirty="0"/>
              <a:t>implements</a:t>
            </a:r>
            <a:r>
              <a:rPr lang="en-US" sz="2400" dirty="0"/>
              <a:t> List {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protected</a:t>
            </a:r>
            <a:r>
              <a:rPr lang="en-US" sz="2400" dirty="0"/>
              <a:t> Node head;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= </a:t>
            </a:r>
            <a:r>
              <a:rPr lang="en-US" sz="2400" b="1" dirty="0">
                <a:solidFill>
                  <a:srgbClr val="800080"/>
                </a:solidFill>
              </a:rPr>
              <a:t>reads</a:t>
            </a:r>
            <a:r>
              <a:rPr lang="en-US" sz="2400" dirty="0">
                <a:solidFill>
                  <a:srgbClr val="800080"/>
                </a:solidFill>
              </a:rPr>
              <a:t>(list(head, </a:t>
            </a:r>
            <a:r>
              <a:rPr lang="en-US" sz="2400" dirty="0" err="1">
                <a:solidFill>
                  <a:srgbClr val="800080"/>
                </a:solidFill>
              </a:rPr>
              <a:t>listVal</a:t>
            </a:r>
            <a:r>
              <a:rPr lang="en-US" sz="2400" dirty="0">
                <a:solidFill>
                  <a:srgbClr val="800080"/>
                </a:solidFill>
              </a:rPr>
              <a:t>));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ghost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boolean</a:t>
            </a:r>
            <a:r>
              <a:rPr lang="en-US" sz="2400" dirty="0">
                <a:solidFill>
                  <a:srgbClr val="800080"/>
                </a:solidFill>
              </a:rPr>
              <a:t> valid;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invariant</a:t>
            </a:r>
            <a:r>
              <a:rPr lang="en-US" sz="2400" dirty="0">
                <a:solidFill>
                  <a:srgbClr val="800080"/>
                </a:solidFill>
              </a:rPr>
              <a:t> valid </a:t>
            </a:r>
            <a:r>
              <a:rPr lang="en-US" sz="2400" dirty="0">
                <a:solidFill>
                  <a:srgbClr val="800080"/>
                </a:solidFill>
                <a:sym typeface="Wingdings" panose="05000000000000000000" pitchFamily="2" charset="2"/>
              </a:rPr>
              <a:t>⇒ list(head, </a:t>
            </a:r>
            <a:r>
              <a:rPr lang="en-US" sz="2400" dirty="0" err="1">
                <a:solidFill>
                  <a:srgbClr val="800080"/>
                </a:solidFill>
                <a:sym typeface="Wingdings" panose="05000000000000000000" pitchFamily="2" charset="2"/>
              </a:rPr>
              <a:t>listVal</a:t>
            </a:r>
            <a:r>
              <a:rPr lang="en-US" sz="2400" dirty="0">
                <a:solidFill>
                  <a:srgbClr val="800080"/>
                </a:solidFill>
                <a:sym typeface="Wingdings" panose="05000000000000000000" pitchFamily="2" charset="2"/>
              </a:rPr>
              <a:t>);  @*/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dirty="0">
                <a:solidFill>
                  <a:srgbClr val="800080"/>
                </a:solidFill>
              </a:rPr>
              <a:t>/*@</a:t>
            </a:r>
            <a:r>
              <a:rPr lang="en-US" sz="2400" b="1" dirty="0">
                <a:solidFill>
                  <a:srgbClr val="800080"/>
                </a:solidFill>
              </a:rPr>
              <a:t> public pure boolean </a:t>
            </a:r>
            <a:r>
              <a:rPr lang="en-US" sz="2400" dirty="0">
                <a:solidFill>
                  <a:srgbClr val="800080"/>
                </a:solidFill>
              </a:rPr>
              <a:t>list </a:t>
            </a:r>
            <a:br>
              <a:rPr lang="en-US" sz="2400" dirty="0">
                <a:solidFill>
                  <a:srgbClr val="800080"/>
                </a:solidFill>
              </a:rPr>
            </a:br>
            <a:r>
              <a:rPr lang="en-US" sz="2400" dirty="0">
                <a:solidFill>
                  <a:srgbClr val="800080"/>
                </a:solidFill>
              </a:rPr>
              <a:t>                        (Node n, </a:t>
            </a:r>
            <a:r>
              <a:rPr lang="en-US" sz="2400" dirty="0" err="1">
                <a:solidFill>
                  <a:srgbClr val="800080"/>
                </a:solidFill>
              </a:rPr>
              <a:t>JMLObjectSequence</a:t>
            </a:r>
            <a:r>
              <a:rPr lang="en-US" sz="2400" dirty="0">
                <a:solidFill>
                  <a:srgbClr val="800080"/>
                </a:solidFill>
              </a:rPr>
              <a:t> se) { </a:t>
            </a:r>
            <a:br>
              <a:rPr lang="en-US" sz="2400" dirty="0">
                <a:solidFill>
                  <a:srgbClr val="800080"/>
                </a:solidFill>
              </a:rPr>
            </a:br>
            <a:r>
              <a:rPr lang="en-US" sz="2400" dirty="0">
                <a:solidFill>
                  <a:srgbClr val="800080"/>
                </a:solidFill>
              </a:rPr>
              <a:t>                  /*… on the next slide… */</a:t>
            </a:r>
            <a:br>
              <a:rPr lang="en-US" sz="2400" dirty="0">
                <a:solidFill>
                  <a:srgbClr val="800080"/>
                </a:solidFill>
              </a:rPr>
            </a:br>
            <a:r>
              <a:rPr lang="en-US" sz="2400" dirty="0">
                <a:solidFill>
                  <a:srgbClr val="800080"/>
                </a:solidFill>
              </a:rPr>
              <a:t>         } @*/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/*@ … @*/</a:t>
            </a:r>
            <a:r>
              <a:rPr lang="en-US" sz="2400" dirty="0"/>
              <a:t>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add(Object v) { /* … 2 slides hence */ 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81628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FB6B-FED9-4CFB-85D3-08942E4D4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Separating Conjunction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A62C8-B25D-4542-9A3A-CC8840002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19334"/>
            <a:ext cx="8697686" cy="49688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</a:t>
            </a:r>
            <a:r>
              <a:rPr lang="en-US" dirty="0">
                <a:solidFill>
                  <a:srgbClr val="800080"/>
                </a:solidFill>
              </a:rPr>
              <a:t>/*@</a:t>
            </a:r>
            <a:r>
              <a:rPr lang="en-US" b="1" dirty="0">
                <a:solidFill>
                  <a:srgbClr val="800080"/>
                </a:solidFill>
              </a:rPr>
              <a:t> </a:t>
            </a:r>
            <a:br>
              <a:rPr lang="en-US" b="1" dirty="0">
                <a:solidFill>
                  <a:srgbClr val="800080"/>
                </a:solidFill>
              </a:rPr>
            </a:br>
            <a:r>
              <a:rPr lang="en-US" b="1" dirty="0">
                <a:solidFill>
                  <a:srgbClr val="800080"/>
                </a:solidFill>
              </a:rPr>
              <a:t>  public pure boolean </a:t>
            </a:r>
            <a:r>
              <a:rPr lang="en-US" dirty="0">
                <a:solidFill>
                  <a:srgbClr val="800080"/>
                </a:solidFill>
              </a:rPr>
              <a:t>list </a:t>
            </a:r>
            <a:br>
              <a:rPr lang="en-US" dirty="0">
                <a:solidFill>
                  <a:srgbClr val="800080"/>
                </a:solidFill>
              </a:rPr>
            </a:br>
            <a:r>
              <a:rPr lang="en-US" dirty="0">
                <a:solidFill>
                  <a:srgbClr val="800080"/>
                </a:solidFill>
              </a:rPr>
              <a:t>                        (Node n, </a:t>
            </a:r>
            <a:r>
              <a:rPr lang="en-US" dirty="0" err="1">
                <a:solidFill>
                  <a:srgbClr val="800080"/>
                </a:solidFill>
              </a:rPr>
              <a:t>JMLObjectSequence</a:t>
            </a:r>
            <a:r>
              <a:rPr lang="en-US" dirty="0">
                <a:solidFill>
                  <a:srgbClr val="800080"/>
                </a:solidFill>
              </a:rPr>
              <a:t> se) {</a:t>
            </a:r>
          </a:p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      </a:t>
            </a:r>
            <a:r>
              <a:rPr lang="en-US" b="1" dirty="0">
                <a:solidFill>
                  <a:srgbClr val="800080"/>
                </a:solidFill>
              </a:rPr>
              <a:t>return</a:t>
            </a:r>
            <a:br>
              <a:rPr lang="en-US" dirty="0">
                <a:solidFill>
                  <a:srgbClr val="800080"/>
                </a:solidFill>
              </a:rPr>
            </a:br>
            <a:r>
              <a:rPr lang="en-US" dirty="0">
                <a:solidFill>
                  <a:srgbClr val="800080"/>
                </a:solidFill>
              </a:rPr>
              <a:t>        (n == </a:t>
            </a:r>
            <a:r>
              <a:rPr lang="en-US" b="1" dirty="0">
                <a:solidFill>
                  <a:srgbClr val="800080"/>
                </a:solidFill>
              </a:rPr>
              <a:t>null</a:t>
            </a:r>
            <a:r>
              <a:rPr lang="en-US" dirty="0">
                <a:solidFill>
                  <a:srgbClr val="800080"/>
                </a:solidFill>
              </a:rPr>
              <a:t> ==&gt; </a:t>
            </a:r>
            <a:r>
              <a:rPr lang="en-US" dirty="0" err="1">
                <a:solidFill>
                  <a:srgbClr val="800080"/>
                </a:solidFill>
              </a:rPr>
              <a:t>se.length</a:t>
            </a:r>
            <a:r>
              <a:rPr lang="en-US" dirty="0">
                <a:solidFill>
                  <a:srgbClr val="800080"/>
                </a:solidFill>
              </a:rPr>
              <a:t> == 0) </a:t>
            </a:r>
            <a:r>
              <a:rPr lang="en-US" dirty="0">
                <a:solidFill>
                  <a:srgbClr val="336600"/>
                </a:solidFill>
              </a:rPr>
              <a:t>&amp;*&amp;</a:t>
            </a:r>
          </a:p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        (n != </a:t>
            </a:r>
            <a:r>
              <a:rPr lang="en-US" b="1" dirty="0">
                <a:solidFill>
                  <a:srgbClr val="800080"/>
                </a:solidFill>
              </a:rPr>
              <a:t>null</a:t>
            </a:r>
            <a:r>
              <a:rPr lang="en-US" dirty="0">
                <a:solidFill>
                  <a:srgbClr val="800080"/>
                </a:solidFill>
              </a:rPr>
              <a:t> ==&gt; </a:t>
            </a:r>
            <a:r>
              <a:rPr lang="en-US" dirty="0" err="1">
                <a:solidFill>
                  <a:srgbClr val="800080"/>
                </a:solidFill>
              </a:rPr>
              <a:t>se.get</a:t>
            </a:r>
            <a:r>
              <a:rPr lang="en-US" dirty="0">
                <a:solidFill>
                  <a:srgbClr val="800080"/>
                </a:solidFill>
              </a:rPr>
              <a:t>(0) == </a:t>
            </a:r>
            <a:r>
              <a:rPr lang="en-US" dirty="0" err="1">
                <a:solidFill>
                  <a:srgbClr val="800080"/>
                </a:solidFill>
              </a:rPr>
              <a:t>n.elem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>
                <a:solidFill>
                  <a:srgbClr val="336600"/>
                </a:solidFill>
              </a:rPr>
              <a:t>&amp;*&amp;</a:t>
            </a:r>
          </a:p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                           list(</a:t>
            </a:r>
            <a:r>
              <a:rPr lang="en-US" dirty="0" err="1">
                <a:solidFill>
                  <a:srgbClr val="800080"/>
                </a:solidFill>
              </a:rPr>
              <a:t>n.next</a:t>
            </a:r>
            <a:r>
              <a:rPr lang="en-US" dirty="0">
                <a:solidFill>
                  <a:srgbClr val="800080"/>
                </a:solidFill>
              </a:rPr>
              <a:t>, </a:t>
            </a:r>
            <a:r>
              <a:rPr lang="en-US" dirty="0" err="1">
                <a:solidFill>
                  <a:srgbClr val="800080"/>
                </a:solidFill>
              </a:rPr>
              <a:t>se.removePrefix</a:t>
            </a:r>
            <a:r>
              <a:rPr lang="en-US" dirty="0">
                <a:solidFill>
                  <a:srgbClr val="800080"/>
                </a:solidFill>
              </a:rPr>
              <a:t>(1)));</a:t>
            </a:r>
          </a:p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   } </a:t>
            </a:r>
          </a:p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  @*/ </a:t>
            </a:r>
          </a:p>
        </p:txBody>
      </p:sp>
    </p:spTree>
    <p:extLst>
      <p:ext uri="{BB962C8B-B14F-4D97-AF65-F5344CB8AC3E}">
        <p14:creationId xmlns:p14="http://schemas.microsoft.com/office/powerpoint/2010/main" val="167065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BD69D-15C3-4D46-8375-646CC482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Use of Object Invariant 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Ghost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73589-4686-4547-BA68-1CDE6E9CD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also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</a:t>
            </a:r>
            <a:r>
              <a:rPr lang="en-US" sz="2400" b="1" dirty="0">
                <a:solidFill>
                  <a:srgbClr val="800080"/>
                </a:solidFill>
              </a:rPr>
              <a:t>protected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b="1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</a:t>
            </a:r>
            <a:r>
              <a:rPr lang="en-US" sz="2400" b="1" dirty="0">
                <a:solidFill>
                  <a:srgbClr val="800080"/>
                </a:solidFill>
              </a:rPr>
              <a:t>requires </a:t>
            </a:r>
            <a:r>
              <a:rPr lang="en-US" sz="2400" dirty="0">
                <a:solidFill>
                  <a:srgbClr val="800080"/>
                </a:solidFill>
              </a:rPr>
              <a:t>valid;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</a:t>
            </a:r>
            <a:r>
              <a:rPr lang="en-US" sz="2400" b="1" dirty="0">
                <a:solidFill>
                  <a:srgbClr val="800080"/>
                </a:solidFill>
              </a:rPr>
              <a:t>assignable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.head</a:t>
            </a:r>
            <a:r>
              <a:rPr lang="en-US" sz="2400" dirty="0">
                <a:solidFill>
                  <a:srgbClr val="800080"/>
                </a:solidFill>
              </a:rPr>
              <a:t>,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.listVal</a:t>
            </a:r>
            <a:r>
              <a:rPr lang="en-US" sz="2400" dirty="0">
                <a:solidFill>
                  <a:srgbClr val="800080"/>
                </a:solidFill>
              </a:rPr>
              <a:t>};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\fresh(region</a:t>
            </a:r>
            <a:r>
              <a:rPr lang="en-US" sz="2400" dirty="0">
                <a:solidFill>
                  <a:srgbClr val="800080"/>
                </a:solidFill>
              </a:rPr>
              <a:t>{head.*});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valid;      @*/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add(Object v) {</a:t>
            </a:r>
          </a:p>
          <a:p>
            <a:pPr marL="0" indent="0">
              <a:buNone/>
            </a:pPr>
            <a:r>
              <a:rPr lang="en-US" sz="2400" dirty="0"/>
              <a:t>    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set</a:t>
            </a:r>
            <a:r>
              <a:rPr lang="en-US" sz="2400" dirty="0">
                <a:solidFill>
                  <a:srgbClr val="800080"/>
                </a:solidFill>
              </a:rPr>
              <a:t> valid = </a:t>
            </a:r>
            <a:r>
              <a:rPr lang="en-US" sz="2400" b="1" dirty="0">
                <a:solidFill>
                  <a:srgbClr val="800080"/>
                </a:solidFill>
              </a:rPr>
              <a:t>false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/>
              <a:t>      head = </a:t>
            </a:r>
            <a:r>
              <a:rPr lang="en-US" sz="2400" b="1" dirty="0"/>
              <a:t>new</a:t>
            </a:r>
            <a:r>
              <a:rPr lang="en-US" sz="2400" dirty="0"/>
              <a:t> Node(v, head); </a:t>
            </a:r>
          </a:p>
          <a:p>
            <a:pPr marL="0" indent="0">
              <a:buNone/>
            </a:pPr>
            <a:r>
              <a:rPr lang="en-US" sz="2400" dirty="0"/>
              <a:t>    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set</a:t>
            </a:r>
            <a:r>
              <a:rPr lang="en-US" sz="2400" dirty="0">
                <a:solidFill>
                  <a:srgbClr val="800080"/>
                </a:solidFill>
              </a:rPr>
              <a:t> valid = </a:t>
            </a:r>
            <a:r>
              <a:rPr lang="en-US" sz="2400" b="1" dirty="0">
                <a:solidFill>
                  <a:srgbClr val="800080"/>
                </a:solidFill>
              </a:rPr>
              <a:t>true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350977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E9BE5-DC4F-4631-8DF2-BF894289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Specification Join for Information Hiding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AAD78-6683-4D4A-985A-88005CAC6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conjunction for more private spec. cases</a:t>
            </a:r>
          </a:p>
          <a:p>
            <a:r>
              <a:rPr lang="en-US" dirty="0"/>
              <a:t>public specification : </a:t>
            </a:r>
            <a:r>
              <a:rPr lang="en-US" dirty="0">
                <a:solidFill>
                  <a:srgbClr val="800080"/>
                </a:solidFill>
              </a:rPr>
              <a:t>{ </a:t>
            </a:r>
            <a:r>
              <a:rPr lang="en-US" i="1" dirty="0">
                <a:solidFill>
                  <a:srgbClr val="800080"/>
                </a:solidFill>
              </a:rPr>
              <a:t>P </a:t>
            </a:r>
            <a:r>
              <a:rPr lang="en-US" dirty="0">
                <a:solidFill>
                  <a:srgbClr val="800080"/>
                </a:solidFill>
              </a:rPr>
              <a:t>} m(); { </a:t>
            </a:r>
            <a:r>
              <a:rPr lang="en-US" i="1" dirty="0">
                <a:solidFill>
                  <a:srgbClr val="800080"/>
                </a:solidFill>
              </a:rPr>
              <a:t>Q </a:t>
            </a:r>
            <a:r>
              <a:rPr lang="en-US" dirty="0">
                <a:solidFill>
                  <a:srgbClr val="800080"/>
                </a:solidFill>
              </a:rPr>
              <a:t>} [</a:t>
            </a:r>
            <a:r>
              <a:rPr lang="el-GR" i="1" dirty="0">
                <a:solidFill>
                  <a:srgbClr val="800080"/>
                </a:solidFill>
              </a:rPr>
              <a:t>ε</a:t>
            </a:r>
            <a:r>
              <a:rPr lang="en-US" dirty="0">
                <a:solidFill>
                  <a:srgbClr val="800080"/>
                </a:solidFill>
              </a:rPr>
              <a:t>]</a:t>
            </a:r>
          </a:p>
          <a:p>
            <a:r>
              <a:rPr lang="en-US" dirty="0"/>
              <a:t>protected specification: </a:t>
            </a:r>
            <a:r>
              <a:rPr lang="en-US" dirty="0">
                <a:solidFill>
                  <a:srgbClr val="800080"/>
                </a:solidFill>
              </a:rPr>
              <a:t>{ </a:t>
            </a:r>
            <a:r>
              <a:rPr lang="en-US" i="1" dirty="0">
                <a:solidFill>
                  <a:srgbClr val="800080"/>
                </a:solidFill>
              </a:rPr>
              <a:t>P’ </a:t>
            </a:r>
            <a:r>
              <a:rPr lang="en-US" dirty="0">
                <a:solidFill>
                  <a:srgbClr val="800080"/>
                </a:solidFill>
              </a:rPr>
              <a:t>} m(); { </a:t>
            </a:r>
            <a:r>
              <a:rPr lang="en-US" i="1" dirty="0">
                <a:solidFill>
                  <a:srgbClr val="800080"/>
                </a:solidFill>
              </a:rPr>
              <a:t>Q’ </a:t>
            </a:r>
            <a:r>
              <a:rPr lang="en-US" dirty="0">
                <a:solidFill>
                  <a:srgbClr val="800080"/>
                </a:solidFill>
              </a:rPr>
              <a:t>} [</a:t>
            </a:r>
            <a:r>
              <a:rPr lang="el-GR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n-US" i="1" dirty="0">
                <a:solidFill>
                  <a:srgbClr val="800080"/>
                </a:solidFill>
              </a:rPr>
              <a:t>’+</a:t>
            </a:r>
            <a:r>
              <a:rPr lang="el-GR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</a:t>
            </a:r>
            <a:r>
              <a:rPr lang="en-US" i="1" baseline="-25000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dirty="0">
                <a:solidFill>
                  <a:srgbClr val="800080"/>
                </a:solidFill>
              </a:rPr>
              <a:t>]</a:t>
            </a:r>
          </a:p>
          <a:p>
            <a:r>
              <a:rPr lang="en-US" dirty="0"/>
              <a:t>Combined specification: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800080"/>
                </a:solidFill>
              </a:rPr>
              <a:t>{ </a:t>
            </a:r>
            <a:r>
              <a:rPr lang="en-US" i="1" dirty="0">
                <a:solidFill>
                  <a:srgbClr val="800080"/>
                </a:solidFill>
              </a:rPr>
              <a:t>P &amp;&amp; P’ </a:t>
            </a:r>
            <a:r>
              <a:rPr lang="en-US" dirty="0">
                <a:solidFill>
                  <a:srgbClr val="800080"/>
                </a:solidFill>
              </a:rPr>
              <a:t>} m(); { </a:t>
            </a:r>
            <a:r>
              <a:rPr lang="en-US" i="1" dirty="0">
                <a:solidFill>
                  <a:srgbClr val="800080"/>
                </a:solidFill>
              </a:rPr>
              <a:t>Q &amp;&amp; Q’ </a:t>
            </a:r>
            <a:r>
              <a:rPr lang="en-US" dirty="0">
                <a:solidFill>
                  <a:srgbClr val="800080"/>
                </a:solidFill>
              </a:rPr>
              <a:t>} [</a:t>
            </a:r>
            <a:r>
              <a:rPr lang="el-GR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n-US" i="1" dirty="0">
                <a:solidFill>
                  <a:srgbClr val="800080"/>
                </a:solidFill>
              </a:rPr>
              <a:t>’+</a:t>
            </a:r>
            <a:r>
              <a:rPr lang="el-GR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</a:t>
            </a:r>
            <a:r>
              <a:rPr lang="en-US" i="1" baseline="-25000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dirty="0">
                <a:solidFill>
                  <a:srgbClr val="800080"/>
                </a:solidFill>
              </a:rPr>
              <a:t>]</a:t>
            </a:r>
          </a:p>
          <a:p>
            <a:pPr marL="0" indent="0">
              <a:buNone/>
            </a:pPr>
            <a:r>
              <a:rPr lang="en-US" dirty="0"/>
              <a:t>    provided: </a:t>
            </a:r>
            <a:r>
              <a:rPr lang="el-GR" dirty="0">
                <a:solidFill>
                  <a:srgbClr val="800080"/>
                </a:solidFill>
                <a:cs typeface="Calibri" panose="020F0502020204030204" pitchFamily="34" charset="0"/>
              </a:rPr>
              <a:t>ε</a:t>
            </a:r>
            <a:r>
              <a:rPr lang="en-US" dirty="0">
                <a:solidFill>
                  <a:srgbClr val="800080"/>
                </a:solidFill>
                <a:cs typeface="Calibri" panose="020F0502020204030204" pitchFamily="34" charset="0"/>
              </a:rPr>
              <a:t>’</a:t>
            </a:r>
            <a:r>
              <a:rPr lang="en-US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&lt;= </a:t>
            </a:r>
            <a:r>
              <a:rPr lang="el-GR" i="1" dirty="0">
                <a:solidFill>
                  <a:srgbClr val="800080"/>
                </a:solidFill>
              </a:rPr>
              <a:t>ε</a:t>
            </a:r>
            <a:r>
              <a:rPr lang="en-US" i="1" dirty="0">
                <a:solidFill>
                  <a:srgbClr val="800080"/>
                </a:solidFill>
              </a:rPr>
              <a:t> </a:t>
            </a:r>
            <a:r>
              <a:rPr lang="en-US" i="1" dirty="0"/>
              <a:t>and </a:t>
            </a:r>
            <a:r>
              <a:rPr lang="el-GR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n-US" i="1" baseline="-25000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i="1" dirty="0">
                <a:solidFill>
                  <a:srgbClr val="800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encapsulated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646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Supertype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encapsulated</a:t>
            </a:r>
            <a:r>
              <a:rPr lang="en-US" sz="2400" dirty="0">
                <a:solidFill>
                  <a:srgbClr val="800080"/>
                </a:solidFill>
              </a:rPr>
              <a:t> @*/ </a:t>
            </a:r>
            <a:r>
              <a:rPr lang="en-US" sz="2400" b="1" dirty="0"/>
              <a:t>class</a:t>
            </a:r>
            <a:r>
              <a:rPr lang="en-US" sz="2400" dirty="0"/>
              <a:t> Cell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 err="1">
                <a:solidFill>
                  <a:srgbClr val="800080"/>
                </a:solidFill>
              </a:rPr>
              <a:t>spec_public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dirty="0">
                <a:solidFill>
                  <a:srgbClr val="800080"/>
                </a:solidFill>
              </a:rPr>
              <a:t>@*/ </a:t>
            </a:r>
            <a:r>
              <a:rPr lang="en-US" sz="2400" b="1" dirty="0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=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.val</a:t>
            </a:r>
            <a:r>
              <a:rPr lang="en-US" sz="2400" dirty="0">
                <a:solidFill>
                  <a:srgbClr val="800080"/>
                </a:solidFill>
              </a:rPr>
              <a:t>};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//@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model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region </a:t>
            </a:r>
            <a:r>
              <a:rPr lang="en-US" sz="2400" dirty="0">
                <a:solidFill>
                  <a:srgbClr val="800080"/>
                </a:solidFill>
              </a:rPr>
              <a:t>eff;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eff =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.val</a:t>
            </a:r>
            <a:r>
              <a:rPr lang="en-US" sz="2400" dirty="0">
                <a:solidFill>
                  <a:srgbClr val="800080"/>
                </a:solidFill>
              </a:rPr>
              <a:t>};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/*@ </a:t>
            </a:r>
            <a:r>
              <a:rPr lang="en-US" sz="2400" b="1" dirty="0">
                <a:solidFill>
                  <a:srgbClr val="800080"/>
                </a:solidFill>
              </a:rPr>
              <a:t>public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 @   </a:t>
            </a:r>
            <a:r>
              <a:rPr lang="en-US" sz="2400" b="1" dirty="0">
                <a:solidFill>
                  <a:srgbClr val="800080"/>
                </a:solidFill>
              </a:rPr>
              <a:t>assignable</a:t>
            </a:r>
            <a:r>
              <a:rPr lang="en-US" sz="2400" dirty="0">
                <a:solidFill>
                  <a:srgbClr val="800080"/>
                </a:solidFill>
              </a:rPr>
              <a:t> eff;        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 @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.val</a:t>
            </a:r>
            <a:r>
              <a:rPr lang="en-US" sz="2400" dirty="0">
                <a:solidFill>
                  <a:srgbClr val="800080"/>
                </a:solidFill>
              </a:rPr>
              <a:t> == v;   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 void</a:t>
            </a:r>
            <a:r>
              <a:rPr lang="en-US" sz="2400" dirty="0"/>
              <a:t> set (</a:t>
            </a:r>
            <a:r>
              <a:rPr lang="en-US" sz="2400" b="1" dirty="0"/>
              <a:t>int</a:t>
            </a:r>
            <a:r>
              <a:rPr lang="en-US" sz="2400" dirty="0"/>
              <a:t> v);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/*@ </a:t>
            </a:r>
            <a:r>
              <a:rPr lang="en-US" sz="2400" b="1" dirty="0">
                <a:solidFill>
                  <a:srgbClr val="800080"/>
                </a:solidFill>
              </a:rPr>
              <a:t>public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b="1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@   </a:t>
            </a:r>
            <a:r>
              <a:rPr lang="en-US" sz="2400" b="1" dirty="0">
                <a:solidFill>
                  <a:srgbClr val="800080"/>
                </a:solidFill>
              </a:rPr>
              <a:t>accessible</a:t>
            </a:r>
            <a:r>
              <a:rPr lang="en-US" sz="2400" dirty="0">
                <a:solidFill>
                  <a:srgbClr val="800080"/>
                </a:solidFill>
              </a:rPr>
              <a:t> eff;           </a:t>
            </a:r>
            <a:br>
              <a:rPr lang="en-US" sz="2400" dirty="0">
                <a:solidFill>
                  <a:srgbClr val="800080"/>
                </a:solidFill>
              </a:rPr>
            </a:br>
            <a:r>
              <a:rPr lang="en-US" sz="2400" dirty="0">
                <a:solidFill>
                  <a:srgbClr val="800080"/>
                </a:solidFill>
              </a:rPr>
              <a:t>     @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\result </a:t>
            </a:r>
            <a:r>
              <a:rPr lang="en-US" sz="2400" dirty="0">
                <a:solidFill>
                  <a:srgbClr val="800080"/>
                </a:solidFill>
              </a:rPr>
              <a:t>==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.val</a:t>
            </a:r>
            <a:r>
              <a:rPr lang="en-US" sz="2400" dirty="0">
                <a:solidFill>
                  <a:srgbClr val="800080"/>
                </a:solidFill>
              </a:rPr>
              <a:t>;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 </a:t>
            </a:r>
            <a:r>
              <a:rPr lang="en-US" sz="2400" dirty="0">
                <a:solidFill>
                  <a:srgbClr val="800080"/>
                </a:solidFill>
              </a:rPr>
              <a:t>/*@</a:t>
            </a:r>
            <a:r>
              <a:rPr lang="en-US" sz="2400" b="1" dirty="0">
                <a:solidFill>
                  <a:srgbClr val="800080"/>
                </a:solidFill>
              </a:rPr>
              <a:t> pure</a:t>
            </a:r>
            <a:r>
              <a:rPr lang="en-US" sz="2400" dirty="0">
                <a:solidFill>
                  <a:srgbClr val="800080"/>
                </a:solidFill>
              </a:rPr>
              <a:t> @*/ </a:t>
            </a:r>
            <a:r>
              <a:rPr lang="en-US" sz="2400" b="1" dirty="0"/>
              <a:t>int </a:t>
            </a:r>
            <a:r>
              <a:rPr lang="en-US" sz="2400" dirty="0"/>
              <a:t>get();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9019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4AECB-119A-4CFA-808E-7F4931F2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Example Showing Need for Encapsulation of Extended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0605B-F3CE-406B-A173-3E7E3BB47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19334"/>
            <a:ext cx="8763000" cy="49688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ECell</a:t>
            </a:r>
            <a:r>
              <a:rPr lang="en-US" sz="2400" dirty="0"/>
              <a:t> </a:t>
            </a:r>
            <a:r>
              <a:rPr lang="en-US" sz="2400" b="1" dirty="0"/>
              <a:t>extends</a:t>
            </a:r>
            <a:r>
              <a:rPr lang="en-US" sz="2400" dirty="0"/>
              <a:t> Cell {  </a:t>
            </a:r>
            <a:endParaRPr lang="en-US" sz="2400" i="1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 err="1">
                <a:solidFill>
                  <a:srgbClr val="800080"/>
                </a:solidFill>
              </a:rPr>
              <a:t>spec_public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dirty="0">
                <a:solidFill>
                  <a:srgbClr val="800080"/>
                </a:solidFill>
              </a:rPr>
              <a:t>@*/ </a:t>
            </a:r>
            <a:r>
              <a:rPr lang="en-US" sz="2400" dirty="0"/>
              <a:t>Cell c;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= </a:t>
            </a:r>
            <a:r>
              <a:rPr lang="en-US" sz="2400" b="1" dirty="0" err="1">
                <a:solidFill>
                  <a:srgbClr val="800080"/>
                </a:solidFill>
              </a:rPr>
              <a:t>super</a:t>
            </a:r>
            <a:r>
              <a:rPr lang="en-US" sz="2400" dirty="0" err="1">
                <a:solidFill>
                  <a:srgbClr val="800080"/>
                </a:solidFill>
              </a:rPr>
              <a:t>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+ </a:t>
            </a:r>
            <a:r>
              <a:rPr lang="en-US" sz="2400" dirty="0" err="1">
                <a:solidFill>
                  <a:srgbClr val="800080"/>
                </a:solidFill>
              </a:rPr>
              <a:t>c.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br>
              <a:rPr lang="en-US" sz="2400" b="1" dirty="0">
                <a:solidFill>
                  <a:srgbClr val="800080"/>
                </a:solidFill>
              </a:rPr>
            </a:br>
            <a:r>
              <a:rPr lang="en-US" sz="2400" b="1" dirty="0">
                <a:solidFill>
                  <a:srgbClr val="800080"/>
                </a:solidFill>
              </a:rPr>
              <a:t>                                      </a:t>
            </a:r>
            <a:r>
              <a:rPr lang="en-US" sz="2400" dirty="0">
                <a:solidFill>
                  <a:srgbClr val="800080"/>
                </a:solidFill>
              </a:rPr>
              <a:t>+</a:t>
            </a:r>
            <a:r>
              <a:rPr lang="en-US" sz="2400" b="1" dirty="0">
                <a:solidFill>
                  <a:srgbClr val="800080"/>
                </a:solidFill>
              </a:rPr>
              <a:t> 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.c</a:t>
            </a:r>
            <a:r>
              <a:rPr lang="en-US" sz="2400" dirty="0">
                <a:solidFill>
                  <a:srgbClr val="800080"/>
                </a:solidFill>
              </a:rPr>
              <a:t>};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eff = </a:t>
            </a:r>
            <a:r>
              <a:rPr lang="en-US" sz="2400" b="1" dirty="0" err="1">
                <a:solidFill>
                  <a:srgbClr val="800080"/>
                </a:solidFill>
              </a:rPr>
              <a:t>super</a:t>
            </a:r>
            <a:r>
              <a:rPr lang="en-US" sz="2400" dirty="0" err="1">
                <a:solidFill>
                  <a:srgbClr val="800080"/>
                </a:solidFill>
              </a:rPr>
              <a:t>.eff</a:t>
            </a:r>
            <a:r>
              <a:rPr lang="en-US" sz="2400" dirty="0">
                <a:solidFill>
                  <a:srgbClr val="800080"/>
                </a:solidFill>
              </a:rPr>
              <a:t> +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dirty="0" err="1">
                <a:solidFill>
                  <a:srgbClr val="800080"/>
                </a:solidFill>
              </a:rPr>
              <a:t>c.val</a:t>
            </a:r>
            <a:r>
              <a:rPr lang="en-US" sz="2400" dirty="0">
                <a:solidFill>
                  <a:srgbClr val="800080"/>
                </a:solidFill>
              </a:rPr>
              <a:t>}; @*/</a:t>
            </a:r>
          </a:p>
          <a:p>
            <a:pPr marL="0" indent="0">
              <a:buNone/>
            </a:pP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/*@ </a:t>
            </a:r>
            <a:r>
              <a:rPr lang="en-US" sz="2400" b="1" dirty="0">
                <a:solidFill>
                  <a:srgbClr val="800080"/>
                </a:solidFill>
              </a:rPr>
              <a:t>public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@    </a:t>
            </a:r>
            <a:r>
              <a:rPr lang="en-US" sz="2400" b="1" dirty="0">
                <a:solidFill>
                  <a:srgbClr val="800080"/>
                </a:solidFill>
              </a:rPr>
              <a:t>assignable</a:t>
            </a:r>
            <a:r>
              <a:rPr lang="en-US" sz="2400" dirty="0">
                <a:solidFill>
                  <a:srgbClr val="800080"/>
                </a:solidFill>
              </a:rPr>
              <a:t> eff;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@   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c.fpt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  <a:ea typeface="Cambria Math" panose="02040503050406030204" pitchFamily="18" charset="0"/>
              </a:rPr>
              <a:t>&lt;= </a:t>
            </a:r>
            <a:r>
              <a:rPr lang="en-US" sz="2400" b="1" dirty="0" err="1">
                <a:solidFill>
                  <a:srgbClr val="C00000"/>
                </a:solidFill>
                <a:ea typeface="Cambria Math" panose="02040503050406030204" pitchFamily="18" charset="0"/>
              </a:rPr>
              <a:t>this.fpt</a:t>
            </a:r>
            <a:r>
              <a:rPr lang="en-US" sz="2400" dirty="0">
                <a:solidFill>
                  <a:srgbClr val="800080"/>
                </a:solidFill>
              </a:rPr>
              <a:t> &amp;&amp; </a:t>
            </a:r>
            <a:r>
              <a:rPr lang="en-US" sz="2400" b="1" dirty="0" err="1">
                <a:solidFill>
                  <a:srgbClr val="800080"/>
                </a:solidFill>
              </a:rPr>
              <a:t>this</a:t>
            </a:r>
            <a:r>
              <a:rPr lang="en-US" sz="2400" dirty="0" err="1">
                <a:solidFill>
                  <a:srgbClr val="800080"/>
                </a:solidFill>
              </a:rPr>
              <a:t>.val</a:t>
            </a:r>
            <a:r>
              <a:rPr lang="en-US" sz="2400" dirty="0">
                <a:solidFill>
                  <a:srgbClr val="800080"/>
                </a:solidFill>
              </a:rPr>
              <a:t> == </a:t>
            </a:r>
            <a:r>
              <a:rPr lang="en-US" sz="2400" dirty="0" err="1">
                <a:solidFill>
                  <a:srgbClr val="800080"/>
                </a:solidFill>
              </a:rPr>
              <a:t>c.val</a:t>
            </a:r>
            <a:r>
              <a:rPr lang="en-US" sz="2400" dirty="0">
                <a:solidFill>
                  <a:srgbClr val="800080"/>
                </a:solidFill>
              </a:rPr>
              <a:t>; 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dirty="0" err="1"/>
              <a:t>ECell</a:t>
            </a:r>
            <a:r>
              <a:rPr lang="en-US" sz="2400" dirty="0"/>
              <a:t>(Cell c) { </a:t>
            </a:r>
            <a:r>
              <a:rPr lang="en-US" sz="2400" b="1" dirty="0"/>
              <a:t>super</a:t>
            </a:r>
            <a:r>
              <a:rPr lang="en-US" sz="2400" dirty="0"/>
              <a:t>(); </a:t>
            </a:r>
            <a:r>
              <a:rPr lang="en-US" sz="2400" b="1" dirty="0" err="1"/>
              <a:t>super</a:t>
            </a:r>
            <a:r>
              <a:rPr lang="en-US" sz="2400" dirty="0" err="1"/>
              <a:t>.set</a:t>
            </a:r>
            <a:r>
              <a:rPr lang="en-US" sz="2400" dirty="0"/>
              <a:t>(</a:t>
            </a:r>
            <a:r>
              <a:rPr lang="en-US" sz="2400" dirty="0" err="1"/>
              <a:t>c.get</a:t>
            </a:r>
            <a:r>
              <a:rPr lang="en-US" sz="2400" dirty="0"/>
              <a:t>()); </a:t>
            </a:r>
            <a:r>
              <a:rPr lang="en-US" sz="2400" b="1" dirty="0" err="1"/>
              <a:t>this</a:t>
            </a:r>
            <a:r>
              <a:rPr lang="en-US" sz="2400" dirty="0" err="1"/>
              <a:t>.c</a:t>
            </a:r>
            <a:r>
              <a:rPr lang="en-US" sz="2400" dirty="0"/>
              <a:t> = c; }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// specification inherited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b="1" dirty="0"/>
              <a:t>public void</a:t>
            </a:r>
            <a:r>
              <a:rPr lang="en-US" sz="2400" dirty="0"/>
              <a:t> set(</a:t>
            </a:r>
            <a:r>
              <a:rPr lang="en-US" sz="2400" b="1" dirty="0"/>
              <a:t>int </a:t>
            </a:r>
            <a:r>
              <a:rPr lang="en-US" sz="2400" dirty="0"/>
              <a:t>v)</a:t>
            </a:r>
            <a:r>
              <a:rPr lang="en-US" sz="2400" b="1" dirty="0"/>
              <a:t> </a:t>
            </a:r>
            <a:r>
              <a:rPr lang="en-US" sz="2400" dirty="0"/>
              <a:t>{  </a:t>
            </a:r>
            <a:r>
              <a:rPr lang="en-US" sz="2400" b="1" dirty="0" err="1"/>
              <a:t>super</a:t>
            </a:r>
            <a:r>
              <a:rPr lang="en-US" sz="2400" dirty="0" err="1"/>
              <a:t>.set</a:t>
            </a:r>
            <a:r>
              <a:rPr lang="en-US" sz="2400" dirty="0"/>
              <a:t>(v);  </a:t>
            </a:r>
            <a:r>
              <a:rPr lang="en-US" sz="2400" dirty="0" err="1"/>
              <a:t>c.set</a:t>
            </a:r>
            <a:r>
              <a:rPr lang="en-US" sz="2400" dirty="0"/>
              <a:t>(v);  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51529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Supertype Abstraction doesn’t work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for Non-Encapsulated 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800080"/>
                </a:solidFill>
              </a:rPr>
              <a:t>//@</a:t>
            </a:r>
            <a:r>
              <a:rPr lang="en-US" b="1" dirty="0">
                <a:solidFill>
                  <a:srgbClr val="800080"/>
                </a:solidFill>
              </a:rPr>
              <a:t> requires</a:t>
            </a:r>
            <a:r>
              <a:rPr lang="en-US" dirty="0">
                <a:solidFill>
                  <a:srgbClr val="800080"/>
                </a:solidFill>
              </a:rPr>
              <a:t> c1 != c2;</a:t>
            </a:r>
            <a:endParaRPr lang="en-US" b="1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</a:t>
            </a:r>
            <a:r>
              <a:rPr lang="en-US" dirty="0" err="1"/>
              <a:t>useCell</a:t>
            </a:r>
            <a:r>
              <a:rPr lang="en-US" dirty="0"/>
              <a:t>(Cell c1, Cell c2)</a:t>
            </a:r>
          </a:p>
          <a:p>
            <a:pPr marL="0" indent="0">
              <a:buNone/>
            </a:pPr>
            <a:r>
              <a:rPr lang="en-US" dirty="0"/>
              <a:t>{ </a:t>
            </a:r>
            <a:r>
              <a:rPr lang="en-US" b="1" dirty="0"/>
              <a:t>int</a:t>
            </a:r>
            <a:r>
              <a:rPr lang="en-US" dirty="0"/>
              <a:t> </a:t>
            </a:r>
            <a:r>
              <a:rPr lang="en-US" dirty="0" err="1"/>
              <a:t>tmp</a:t>
            </a:r>
            <a:r>
              <a:rPr lang="en-US" dirty="0"/>
              <a:t> ;   </a:t>
            </a:r>
            <a:r>
              <a:rPr lang="en-US" dirty="0" err="1"/>
              <a:t>tmp</a:t>
            </a:r>
            <a:r>
              <a:rPr lang="en-US" dirty="0"/>
              <a:t> = c2.get();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800080"/>
                </a:solidFill>
              </a:rPr>
              <a:t>//@ </a:t>
            </a:r>
            <a:r>
              <a:rPr lang="en-US" b="1" dirty="0">
                <a:solidFill>
                  <a:srgbClr val="800080"/>
                </a:solidFill>
              </a:rPr>
              <a:t>assert</a:t>
            </a:r>
            <a:r>
              <a:rPr lang="en-US" dirty="0">
                <a:solidFill>
                  <a:srgbClr val="800080"/>
                </a:solidFill>
              </a:rPr>
              <a:t> c2.get() == </a:t>
            </a:r>
            <a:r>
              <a:rPr lang="en-US" dirty="0" err="1">
                <a:solidFill>
                  <a:srgbClr val="800080"/>
                </a:solidFill>
              </a:rPr>
              <a:t>tmp</a:t>
            </a:r>
            <a:r>
              <a:rPr lang="en-US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/>
              <a:t>  c1.set(1);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800080"/>
                </a:solidFill>
              </a:rPr>
              <a:t>//@ </a:t>
            </a:r>
            <a:r>
              <a:rPr lang="en-US" b="1" dirty="0">
                <a:solidFill>
                  <a:srgbClr val="800080"/>
                </a:solidFill>
              </a:rPr>
              <a:t>assert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c2.get() == </a:t>
            </a:r>
            <a:r>
              <a:rPr lang="en-US" dirty="0" err="1">
                <a:solidFill>
                  <a:srgbClr val="C00000"/>
                </a:solidFill>
              </a:rPr>
              <a:t>tmp</a:t>
            </a:r>
            <a:r>
              <a:rPr lang="en-US" dirty="0">
                <a:solidFill>
                  <a:srgbClr val="C00000"/>
                </a:solidFill>
              </a:rPr>
              <a:t>;  // fails!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/>
              <a:t>void</a:t>
            </a:r>
            <a:r>
              <a:rPr lang="en-US" dirty="0"/>
              <a:t> client() {</a:t>
            </a:r>
            <a:br>
              <a:rPr lang="en-US" dirty="0"/>
            </a:br>
            <a:r>
              <a:rPr lang="en-US" dirty="0"/>
              <a:t>  Cell c = </a:t>
            </a:r>
            <a:r>
              <a:rPr lang="en-US" b="1" dirty="0"/>
              <a:t>new</a:t>
            </a:r>
            <a:r>
              <a:rPr lang="en-US" dirty="0"/>
              <a:t> Cell();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ECell</a:t>
            </a:r>
            <a:r>
              <a:rPr lang="en-US" dirty="0"/>
              <a:t> </a:t>
            </a:r>
            <a:r>
              <a:rPr lang="en-US" dirty="0" err="1"/>
              <a:t>ec</a:t>
            </a:r>
            <a:r>
              <a:rPr lang="en-US" dirty="0"/>
              <a:t> = </a:t>
            </a:r>
            <a:r>
              <a:rPr lang="en-US" b="1" dirty="0"/>
              <a:t>new</a:t>
            </a:r>
            <a:r>
              <a:rPr lang="en-US" dirty="0"/>
              <a:t> </a:t>
            </a:r>
            <a:r>
              <a:rPr lang="en-US" dirty="0" err="1"/>
              <a:t>ECell</a:t>
            </a:r>
            <a:r>
              <a:rPr lang="en-US" dirty="0"/>
              <a:t>(c);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useCell</a:t>
            </a:r>
            <a:r>
              <a:rPr lang="en-US" dirty="0"/>
              <a:t>(</a:t>
            </a:r>
            <a:r>
              <a:rPr lang="en-US" dirty="0" err="1"/>
              <a:t>ec</a:t>
            </a:r>
            <a:r>
              <a:rPr lang="en-US" dirty="0"/>
              <a:t>, c);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48239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F2CA3-99A5-47EF-AF67-73CA3B4D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What happens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A424-82F3-4D9B-8993-733E58402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assume</a:t>
            </a:r>
            <a:r>
              <a:rPr lang="en-US" sz="2400" dirty="0">
                <a:solidFill>
                  <a:srgbClr val="800080"/>
                </a:solidFill>
              </a:rPr>
              <a:t> c1!=c2 &amp;&amp; c1.val==0 &amp;&amp; c2.val==0;</a:t>
            </a:r>
          </a:p>
          <a:p>
            <a:pPr marL="0" indent="0">
              <a:buNone/>
            </a:pPr>
            <a:r>
              <a:rPr lang="en-US" sz="2400" b="1" dirty="0"/>
              <a:t>int </a:t>
            </a:r>
            <a:r>
              <a:rPr lang="en-US" sz="2400" dirty="0" err="1"/>
              <a:t>tmp</a:t>
            </a:r>
            <a:r>
              <a:rPr lang="en-US" sz="2400" dirty="0"/>
              <a:t>;   </a:t>
            </a:r>
            <a:r>
              <a:rPr lang="en-US" sz="2400" dirty="0" err="1"/>
              <a:t>tmp</a:t>
            </a:r>
            <a:r>
              <a:rPr lang="en-US" sz="2400" dirty="0"/>
              <a:t> = c2.get();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assert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tmp</a:t>
            </a:r>
            <a:r>
              <a:rPr lang="en-US" sz="2400" dirty="0">
                <a:solidFill>
                  <a:srgbClr val="800080"/>
                </a:solidFill>
              </a:rPr>
              <a:t> == 0;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assert</a:t>
            </a:r>
            <a:r>
              <a:rPr lang="en-US" sz="2400" dirty="0">
                <a:solidFill>
                  <a:srgbClr val="800080"/>
                </a:solidFill>
              </a:rPr>
              <a:t> c2.val == </a:t>
            </a:r>
            <a:r>
              <a:rPr lang="en-US" sz="2400" dirty="0" err="1">
                <a:solidFill>
                  <a:srgbClr val="800080"/>
                </a:solidFill>
              </a:rPr>
              <a:t>tmp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/>
              <a:t>c1.set(1); </a:t>
            </a:r>
            <a:r>
              <a:rPr lang="en-US" sz="2400" dirty="0">
                <a:solidFill>
                  <a:srgbClr val="C00000"/>
                </a:solidFill>
              </a:rPr>
              <a:t>// </a:t>
            </a:r>
            <a:r>
              <a:rPr lang="en-US" sz="2400" i="1" dirty="0">
                <a:solidFill>
                  <a:srgbClr val="C00000"/>
                </a:solidFill>
              </a:rPr>
              <a:t>changes c2.val</a:t>
            </a:r>
            <a:endParaRPr 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assume</a:t>
            </a:r>
            <a:r>
              <a:rPr lang="en-US" sz="2400" dirty="0">
                <a:solidFill>
                  <a:srgbClr val="800080"/>
                </a:solidFill>
              </a:rPr>
              <a:t> c1.val == 1 &amp;&amp; </a:t>
            </a:r>
            <a:r>
              <a:rPr lang="en-US" sz="2400" dirty="0" err="1">
                <a:solidFill>
                  <a:srgbClr val="800080"/>
                </a:solidFill>
              </a:rPr>
              <a:t>tmp</a:t>
            </a:r>
            <a:r>
              <a:rPr lang="en-US" sz="2400" dirty="0">
                <a:solidFill>
                  <a:srgbClr val="800080"/>
                </a:solidFill>
              </a:rPr>
              <a:t> == 0; </a:t>
            </a:r>
          </a:p>
          <a:p>
            <a:pPr marL="0" indent="0"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//@ </a:t>
            </a:r>
            <a:r>
              <a:rPr lang="en-US" sz="2400" b="1" dirty="0">
                <a:solidFill>
                  <a:srgbClr val="C00000"/>
                </a:solidFill>
              </a:rPr>
              <a:t>assert</a:t>
            </a:r>
            <a:r>
              <a:rPr lang="en-US" sz="2400" dirty="0">
                <a:solidFill>
                  <a:srgbClr val="C00000"/>
                </a:solidFill>
              </a:rPr>
              <a:t> c2.get() == </a:t>
            </a:r>
            <a:r>
              <a:rPr lang="en-US" sz="2400" dirty="0" err="1">
                <a:solidFill>
                  <a:srgbClr val="C00000"/>
                </a:solidFill>
              </a:rPr>
              <a:t>tmp</a:t>
            </a:r>
            <a:r>
              <a:rPr lang="en-US" sz="2400" dirty="0">
                <a:solidFill>
                  <a:srgbClr val="C00000"/>
                </a:solidFill>
              </a:rPr>
              <a:t>;   // </a:t>
            </a:r>
            <a:r>
              <a:rPr lang="en-US" sz="2400" i="1" dirty="0">
                <a:solidFill>
                  <a:srgbClr val="C00000"/>
                </a:solidFill>
              </a:rPr>
              <a:t>fails!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219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4AECB-119A-4CFA-808E-7F4931F2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Example of behavioral Subtyping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0605B-F3CE-406B-A173-3E7E3BB47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19334"/>
            <a:ext cx="8763000" cy="49688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NCell</a:t>
            </a:r>
            <a:r>
              <a:rPr lang="en-US" sz="2400" dirty="0"/>
              <a:t> </a:t>
            </a:r>
            <a:r>
              <a:rPr lang="en-US" sz="2400" b="1" dirty="0"/>
              <a:t>extends</a:t>
            </a:r>
            <a:r>
              <a:rPr lang="en-US" sz="2400" dirty="0"/>
              <a:t> Cell {  </a:t>
            </a:r>
            <a:endParaRPr lang="en-US" sz="2400" i="1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 Cell c1,  Cell c2;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= </a:t>
            </a:r>
            <a:r>
              <a:rPr lang="en-US" sz="2400" b="1" dirty="0" err="1">
                <a:solidFill>
                  <a:srgbClr val="800080"/>
                </a:solidFill>
              </a:rPr>
              <a:t>super</a:t>
            </a:r>
            <a:r>
              <a:rPr lang="en-US" sz="2400" dirty="0" err="1">
                <a:solidFill>
                  <a:srgbClr val="800080"/>
                </a:solidFill>
              </a:rPr>
              <a:t>.</a:t>
            </a:r>
            <a:r>
              <a:rPr lang="en-US" sz="2400" b="1" dirty="0" err="1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+ c1.fpt + c2.fpt</a:t>
            </a:r>
            <a:br>
              <a:rPr lang="en-US" sz="2400" b="1" dirty="0">
                <a:solidFill>
                  <a:srgbClr val="800080"/>
                </a:solidFill>
              </a:rPr>
            </a:br>
            <a:r>
              <a:rPr lang="en-US" sz="2400" b="1" dirty="0">
                <a:solidFill>
                  <a:srgbClr val="800080"/>
                </a:solidFill>
              </a:rPr>
              <a:t>                                </a:t>
            </a:r>
            <a:r>
              <a:rPr lang="en-US" sz="2400" dirty="0">
                <a:solidFill>
                  <a:srgbClr val="800080"/>
                </a:solidFill>
              </a:rPr>
              <a:t>+</a:t>
            </a:r>
            <a:r>
              <a:rPr lang="en-US" sz="2400" b="1" dirty="0">
                <a:solidFill>
                  <a:srgbClr val="800080"/>
                </a:solidFill>
              </a:rPr>
              <a:t> 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>
                <a:solidFill>
                  <a:srgbClr val="800080"/>
                </a:solidFill>
              </a:rPr>
              <a:t>this</a:t>
            </a:r>
            <a:r>
              <a:rPr lang="en-US" sz="2400" dirty="0">
                <a:solidFill>
                  <a:srgbClr val="800080"/>
                </a:solidFill>
              </a:rPr>
              <a:t>.c1} +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</a:t>
            </a:r>
            <a:r>
              <a:rPr lang="en-US" sz="2400" b="1" dirty="0">
                <a:solidFill>
                  <a:srgbClr val="800080"/>
                </a:solidFill>
              </a:rPr>
              <a:t>this</a:t>
            </a:r>
            <a:r>
              <a:rPr lang="en-US" sz="2400" dirty="0">
                <a:solidFill>
                  <a:srgbClr val="800080"/>
                </a:solidFill>
              </a:rPr>
              <a:t>.c2};  @*/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represents</a:t>
            </a:r>
            <a:r>
              <a:rPr lang="en-US" sz="2400" dirty="0">
                <a:solidFill>
                  <a:srgbClr val="800080"/>
                </a:solidFill>
              </a:rPr>
              <a:t> eff = </a:t>
            </a:r>
            <a:r>
              <a:rPr lang="en-US" sz="2400" b="1" dirty="0" err="1">
                <a:solidFill>
                  <a:srgbClr val="800080"/>
                </a:solidFill>
              </a:rPr>
              <a:t>super</a:t>
            </a:r>
            <a:r>
              <a:rPr lang="en-US" sz="2400" dirty="0" err="1">
                <a:solidFill>
                  <a:srgbClr val="800080"/>
                </a:solidFill>
              </a:rPr>
              <a:t>.eff</a:t>
            </a:r>
            <a:r>
              <a:rPr lang="en-US" sz="2400" dirty="0">
                <a:solidFill>
                  <a:srgbClr val="800080"/>
                </a:solidFill>
              </a:rPr>
              <a:t> + </a:t>
            </a:r>
            <a:r>
              <a:rPr lang="en-US" sz="2400" b="1" dirty="0">
                <a:solidFill>
                  <a:srgbClr val="800080"/>
                </a:solidFill>
              </a:rPr>
              <a:t>region</a:t>
            </a:r>
            <a:r>
              <a:rPr lang="en-US" sz="2400" dirty="0">
                <a:solidFill>
                  <a:srgbClr val="800080"/>
                </a:solidFill>
              </a:rPr>
              <a:t>{c2.val} @*/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invariant</a:t>
            </a:r>
            <a:r>
              <a:rPr lang="en-US" sz="2400" dirty="0">
                <a:solidFill>
                  <a:srgbClr val="800080"/>
                </a:solidFill>
              </a:rPr>
              <a:t> c1.</a:t>
            </a:r>
            <a:r>
              <a:rPr lang="en-US" sz="2400" b="1" dirty="0">
                <a:solidFill>
                  <a:srgbClr val="800080"/>
                </a:solidFill>
              </a:rPr>
              <a:t>fpt</a:t>
            </a:r>
            <a:r>
              <a:rPr lang="en-US" sz="2400" dirty="0">
                <a:solidFill>
                  <a:srgbClr val="800080"/>
                </a:solidFill>
              </a:rPr>
              <a:t> !! eff;  @*/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/*@ </a:t>
            </a:r>
            <a:r>
              <a:rPr lang="en-US" sz="2400" b="1" dirty="0">
                <a:solidFill>
                  <a:srgbClr val="800080"/>
                </a:solidFill>
              </a:rPr>
              <a:t>public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 @ </a:t>
            </a:r>
            <a:r>
              <a:rPr lang="en-US" sz="2400" b="1" dirty="0">
                <a:solidFill>
                  <a:srgbClr val="800080"/>
                </a:solidFill>
              </a:rPr>
              <a:t>assignable</a:t>
            </a:r>
            <a:r>
              <a:rPr lang="en-US" sz="2400" dirty="0">
                <a:solidFill>
                  <a:srgbClr val="800080"/>
                </a:solidFill>
              </a:rPr>
              <a:t> eff;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 @ </a:t>
            </a:r>
            <a:r>
              <a:rPr lang="en-US" sz="2400" b="1" dirty="0">
                <a:solidFill>
                  <a:srgbClr val="800080"/>
                </a:solidFill>
              </a:rPr>
              <a:t>ensures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 err="1">
                <a:solidFill>
                  <a:srgbClr val="800080"/>
                </a:solidFill>
              </a:rPr>
              <a:t>c.fpt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  <a:ea typeface="Cambria Math" panose="02040503050406030204" pitchFamily="18" charset="0"/>
              </a:rPr>
              <a:t>&lt;= </a:t>
            </a:r>
            <a:r>
              <a:rPr lang="en-US" sz="2400" b="1" dirty="0" err="1">
                <a:solidFill>
                  <a:srgbClr val="800080"/>
                </a:solidFill>
                <a:ea typeface="Cambria Math" panose="02040503050406030204" pitchFamily="18" charset="0"/>
              </a:rPr>
              <a:t>this.fpt</a:t>
            </a:r>
            <a:r>
              <a:rPr lang="en-US" sz="2400" dirty="0">
                <a:solidFill>
                  <a:srgbClr val="800080"/>
                </a:solidFill>
              </a:rPr>
              <a:t>;        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dirty="0" err="1"/>
              <a:t>NCell</a:t>
            </a:r>
            <a:r>
              <a:rPr lang="en-US" sz="2400" dirty="0"/>
              <a:t>(Cell c) { </a:t>
            </a:r>
            <a:r>
              <a:rPr lang="en-US" sz="2400" b="1" dirty="0"/>
              <a:t>this</a:t>
            </a:r>
            <a:r>
              <a:rPr lang="en-US" sz="2400" dirty="0"/>
              <a:t>.c1 = c; </a:t>
            </a:r>
            <a:r>
              <a:rPr lang="en-US" sz="2400" b="1" dirty="0"/>
              <a:t>this</a:t>
            </a:r>
            <a:r>
              <a:rPr lang="en-US" sz="2400" dirty="0"/>
              <a:t>.c2 = </a:t>
            </a:r>
            <a:r>
              <a:rPr lang="en-US" sz="2400" b="1" dirty="0"/>
              <a:t>new</a:t>
            </a:r>
            <a:r>
              <a:rPr lang="en-US" sz="2400" dirty="0"/>
              <a:t> Cell(); }</a:t>
            </a:r>
          </a:p>
          <a:p>
            <a:pPr marL="0" indent="0">
              <a:buNone/>
            </a:pPr>
            <a:br>
              <a:rPr lang="en-US" sz="2400" dirty="0"/>
            </a:br>
            <a:r>
              <a:rPr lang="en-US" sz="2400" dirty="0">
                <a:solidFill>
                  <a:srgbClr val="800080"/>
                </a:solidFill>
              </a:rPr>
              <a:t>    /*@ </a:t>
            </a:r>
            <a:r>
              <a:rPr lang="en-US" sz="2400" b="1" dirty="0">
                <a:solidFill>
                  <a:srgbClr val="800080"/>
                </a:solidFill>
              </a:rPr>
              <a:t>public </a:t>
            </a:r>
            <a:r>
              <a:rPr lang="en-US" sz="2400" b="1" dirty="0" err="1">
                <a:solidFill>
                  <a:srgbClr val="800080"/>
                </a:solidFill>
              </a:rPr>
              <a:t>normal_behavior</a:t>
            </a:r>
            <a:endParaRPr lang="en-US" sz="2400" b="1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@ </a:t>
            </a:r>
            <a:r>
              <a:rPr lang="en-US" sz="2400" b="1" dirty="0">
                <a:solidFill>
                  <a:srgbClr val="800080"/>
                </a:solidFill>
              </a:rPr>
              <a:t>assignable</a:t>
            </a:r>
            <a:r>
              <a:rPr lang="en-US" sz="2400" dirty="0">
                <a:solidFill>
                  <a:srgbClr val="800080"/>
                </a:solidFill>
              </a:rPr>
              <a:t> eff;    @*/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set(</a:t>
            </a:r>
            <a:r>
              <a:rPr lang="en-US" sz="2400" b="1" dirty="0"/>
              <a:t>int </a:t>
            </a:r>
            <a:r>
              <a:rPr lang="en-US" sz="2400" dirty="0"/>
              <a:t>v)</a:t>
            </a:r>
            <a:r>
              <a:rPr lang="en-US" sz="2400" b="1" dirty="0"/>
              <a:t> </a:t>
            </a:r>
            <a:r>
              <a:rPr lang="en-US" sz="2400" dirty="0"/>
              <a:t>{  </a:t>
            </a:r>
            <a:r>
              <a:rPr lang="en-US" sz="2400" b="1" dirty="0" err="1"/>
              <a:t>super</a:t>
            </a:r>
            <a:r>
              <a:rPr lang="en-US" sz="2400" dirty="0" err="1"/>
              <a:t>.set</a:t>
            </a:r>
            <a:r>
              <a:rPr lang="en-US" sz="2400" dirty="0"/>
              <a:t>(v);  c2.set(v);  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879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266D7-FF7D-4233-BFA4-B4A6CC3E2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Related Work We Adapt 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6CF1-4762-4A3C-AAE6-3FAD29202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Separation Logic (SL):</a:t>
            </a:r>
            <a:r>
              <a:rPr lang="en-US" dirty="0"/>
              <a:t> </a:t>
            </a:r>
          </a:p>
          <a:p>
            <a:r>
              <a:rPr lang="en-US" dirty="0"/>
              <a:t>Reynolds 2002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Region Logic (RL):</a:t>
            </a:r>
          </a:p>
          <a:p>
            <a:r>
              <a:rPr lang="en-US" dirty="0"/>
              <a:t>Banerjee, Nauman, and Rosenberg 2013</a:t>
            </a:r>
          </a:p>
          <a:p>
            <a:pPr lvl="1"/>
            <a:r>
              <a:rPr lang="en-US" b="1" dirty="0"/>
              <a:t>F</a:t>
            </a:r>
            <a:r>
              <a:rPr lang="en-US" dirty="0"/>
              <a:t>ine-grained </a:t>
            </a:r>
            <a:r>
              <a:rPr lang="en-US" b="1" dirty="0"/>
              <a:t>R</a:t>
            </a:r>
            <a:r>
              <a:rPr lang="en-US" dirty="0"/>
              <a:t>egion </a:t>
            </a:r>
            <a:r>
              <a:rPr lang="en-US" b="1" dirty="0"/>
              <a:t>L</a:t>
            </a:r>
            <a:r>
              <a:rPr lang="en-US" dirty="0"/>
              <a:t>ogic (Bao and Leavens 2015)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Dynamic Frames</a:t>
            </a:r>
          </a:p>
          <a:p>
            <a:r>
              <a:rPr lang="en-US" dirty="0" err="1"/>
              <a:t>Kasios</a:t>
            </a:r>
            <a:r>
              <a:rPr lang="en-US" dirty="0"/>
              <a:t> 2006 and 2011</a:t>
            </a:r>
          </a:p>
          <a:p>
            <a:r>
              <a:rPr lang="en-US" dirty="0"/>
              <a:t>The KeY tool (</a:t>
            </a:r>
            <a:r>
              <a:rPr lang="de-DE" dirty="0"/>
              <a:t>Beckert, Hähnle, Schmitt 2007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62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E02C-5855-4AE3-AC5D-DB47F7D2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F007F"/>
                </a:solidFill>
              </a:rPr>
              <a:t>Subject-Observer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8FDC3-B073-41E1-9961-945D49DA8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6" y="1419334"/>
            <a:ext cx="8534400" cy="49688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Subject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;                   </a:t>
            </a:r>
            <a:r>
              <a:rPr lang="en-US" sz="2400" b="1" dirty="0"/>
              <a:t>protected</a:t>
            </a:r>
            <a:r>
              <a:rPr lang="en-US" sz="2400" dirty="0"/>
              <a:t> Observer </a:t>
            </a:r>
            <a:r>
              <a:rPr lang="en-US" sz="2400" dirty="0" err="1"/>
              <a:t>obs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Subject();                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get();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update(</a:t>
            </a:r>
            <a:r>
              <a:rPr lang="en-US" sz="2400" b="1" dirty="0" err="1"/>
              <a:t>int</a:t>
            </a:r>
            <a:r>
              <a:rPr lang="en-US" sz="2400" dirty="0"/>
              <a:t> n);       </a:t>
            </a:r>
            <a:r>
              <a:rPr lang="en-US" sz="2400" b="1" dirty="0"/>
              <a:t>protected</a:t>
            </a:r>
            <a:r>
              <a:rPr lang="en-US" sz="2400" dirty="0"/>
              <a:t> set(</a:t>
            </a:r>
            <a:r>
              <a:rPr lang="en-US" sz="2400" b="1" dirty="0" err="1"/>
              <a:t>int</a:t>
            </a:r>
            <a:r>
              <a:rPr lang="en-US" sz="2400" dirty="0"/>
              <a:t> n);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register (Observer o);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Observer {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Object </a:t>
            </a:r>
            <a:r>
              <a:rPr lang="en-US" sz="2400" dirty="0" err="1"/>
              <a:t>obj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cache;              </a:t>
            </a:r>
            <a:r>
              <a:rPr lang="en-US" sz="2400" b="1" dirty="0"/>
              <a:t>protected</a:t>
            </a:r>
            <a:r>
              <a:rPr lang="en-US" sz="2400" dirty="0"/>
              <a:t> Subject sub;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public</a:t>
            </a:r>
            <a:r>
              <a:rPr lang="en-US" sz="2400" dirty="0"/>
              <a:t> Observer (Subject s);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get();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/>
              <a:t>protected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notify();         </a:t>
            </a: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void</a:t>
            </a:r>
            <a:r>
              <a:rPr lang="en-US" sz="2400" dirty="0"/>
              <a:t> mutation();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70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4DF9B-2098-4D02-AC63-41D741C4B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F007F"/>
                </a:solidFill>
              </a:rPr>
              <a:t>Subject Public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18EEE-E37E-4E78-A964-36DBF2F2D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6" y="1419334"/>
            <a:ext cx="8675914" cy="49688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Subject {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/>
              <a:t>protected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/>
              <a:t>protected</a:t>
            </a:r>
            <a:r>
              <a:rPr lang="en-US" sz="2400" dirty="0"/>
              <a:t> Observer </a:t>
            </a:r>
            <a:r>
              <a:rPr lang="en-US" sz="2400" dirty="0" err="1"/>
              <a:t>obs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//@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ghost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JMLObjectSequence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//@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ghost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boolean</a:t>
            </a:r>
            <a:r>
              <a:rPr lang="en-US" sz="2400" dirty="0">
                <a:solidFill>
                  <a:srgbClr val="800080"/>
                </a:solidFill>
              </a:rPr>
              <a:t> sync;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invariant</a:t>
            </a:r>
            <a:r>
              <a:rPr lang="en-US" sz="2400" dirty="0">
                <a:solidFill>
                  <a:srgbClr val="800080"/>
                </a:solidFill>
              </a:rPr>
              <a:t> sync </a:t>
            </a:r>
            <a:r>
              <a:rPr lang="en-US" sz="2400" dirty="0">
                <a:solidFill>
                  <a:srgbClr val="80008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     get() == ?v &amp;*&amp;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         (</a:t>
            </a:r>
            <a:r>
              <a:rPr lang="en-US" sz="2400" b="1" dirty="0">
                <a:solidFill>
                  <a:srgbClr val="800080"/>
                </a:solidFill>
              </a:rPr>
              <a:t>\</a:t>
            </a:r>
            <a:r>
              <a:rPr lang="en-US" sz="2400" b="1" dirty="0" err="1">
                <a:solidFill>
                  <a:srgbClr val="800080"/>
                </a:solidFill>
              </a:rPr>
              <a:t>forall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dirty="0">
                <a:solidFill>
                  <a:srgbClr val="800080"/>
                </a:solidFill>
              </a:rPr>
              <a:t>Observer o; </a:t>
            </a:r>
            <a:r>
              <a:rPr lang="en-US" sz="2400" dirty="0" err="1">
                <a:solidFill>
                  <a:srgbClr val="800080"/>
                </a:solidFill>
              </a:rPr>
              <a:t>absObs.has</a:t>
            </a:r>
            <a:r>
              <a:rPr lang="en-US" sz="2400" dirty="0">
                <a:solidFill>
                  <a:srgbClr val="800080"/>
                </a:solidFill>
              </a:rPr>
              <a:t>(o); </a:t>
            </a:r>
            <a:r>
              <a:rPr lang="en-US" sz="2400" dirty="0" err="1">
                <a:solidFill>
                  <a:srgbClr val="800080"/>
                </a:solidFill>
              </a:rPr>
              <a:t>o.get</a:t>
            </a:r>
            <a:r>
              <a:rPr lang="en-US" sz="2400" dirty="0">
                <a:solidFill>
                  <a:srgbClr val="800080"/>
                </a:solidFill>
              </a:rPr>
              <a:t>() == v);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@*/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0334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E7685-83F7-4472-8C1E-8E748D4D0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F007F"/>
                </a:solidFill>
              </a:rPr>
              <a:t>Subject Protected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F9033-47B5-410A-BC73-473704C35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754" y="1419334"/>
            <a:ext cx="8534400" cy="496887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Subject {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/>
              <a:t>protected</a:t>
            </a:r>
            <a:r>
              <a:rPr lang="en-US" sz="2400" dirty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/>
              <a:t>protected</a:t>
            </a:r>
            <a:r>
              <a:rPr lang="en-US" sz="2400" dirty="0"/>
              <a:t> Observer </a:t>
            </a:r>
            <a:r>
              <a:rPr lang="en-US" sz="2400" dirty="0" err="1"/>
              <a:t>obs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b="1" dirty="0"/>
              <a:t>  </a:t>
            </a:r>
          </a:p>
          <a:p>
            <a:pPr marL="0" indent="0">
              <a:buNone/>
            </a:pPr>
            <a:r>
              <a:rPr lang="en-US" sz="2400" b="1" dirty="0"/>
              <a:t>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ghost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boolean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unsync</a:t>
            </a:r>
            <a:r>
              <a:rPr lang="en-US" sz="240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800080"/>
                </a:solidFill>
              </a:rPr>
              <a:t>  </a:t>
            </a:r>
            <a:r>
              <a:rPr lang="en-US" sz="2400" dirty="0">
                <a:solidFill>
                  <a:srgbClr val="800080"/>
                </a:solidFill>
              </a:rPr>
              <a:t>//@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invariant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unsync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⇒ list(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obs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,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>
                <a:solidFill>
                  <a:srgbClr val="800080"/>
                </a:solidFill>
              </a:rPr>
              <a:t>);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800080"/>
                </a:solidFill>
              </a:rPr>
              <a:t>  </a:t>
            </a:r>
            <a:r>
              <a:rPr lang="en-US" sz="2400" dirty="0">
                <a:solidFill>
                  <a:srgbClr val="800080"/>
                </a:solidFill>
              </a:rPr>
              <a:t>/*@ </a:t>
            </a:r>
            <a:r>
              <a:rPr lang="en-US" sz="2400" b="1" dirty="0">
                <a:solidFill>
                  <a:srgbClr val="800080"/>
                </a:solidFill>
              </a:rPr>
              <a:t>protected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predicate</a:t>
            </a:r>
            <a:r>
              <a:rPr lang="en-US" sz="2400" dirty="0">
                <a:solidFill>
                  <a:srgbClr val="800080"/>
                </a:solidFill>
              </a:rPr>
              <a:t> list(Observer o,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		                   </a:t>
            </a:r>
            <a:r>
              <a:rPr lang="en-US" sz="2400" dirty="0" err="1">
                <a:solidFill>
                  <a:srgbClr val="800080"/>
                </a:solidFill>
              </a:rPr>
              <a:t>JMLObjectSequence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>
                <a:solidFill>
                  <a:srgbClr val="800080"/>
                </a:solidFill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     (o == null 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⇒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.length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 == 0) &amp;*&amp;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            (o != null ⇒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.get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(0) == o &amp;*&amp; 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o.sub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 == this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             &amp;*&amp; list(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o.next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. </a:t>
            </a:r>
            <a:r>
              <a:rPr lang="en-US" sz="2400" dirty="0" err="1">
                <a:solidFill>
                  <a:srgbClr val="800080"/>
                </a:solidFill>
              </a:rPr>
              <a:t>absObs</a:t>
            </a:r>
            <a:r>
              <a:rPr lang="en-US" sz="2400" dirty="0" err="1">
                <a:solidFill>
                  <a:srgbClr val="800080"/>
                </a:solidFill>
                <a:ea typeface="Cambria Math" panose="02040503050406030204" pitchFamily="18" charset="0"/>
              </a:rPr>
              <a:t>.removePrefix</a:t>
            </a:r>
            <a:r>
              <a:rPr lang="en-US" sz="2400" dirty="0">
                <a:solidFill>
                  <a:srgbClr val="800080"/>
                </a:solidFill>
                <a:ea typeface="Cambria Math" panose="02040503050406030204" pitchFamily="18" charset="0"/>
              </a:rPr>
              <a:t>(1)))     @*/</a:t>
            </a:r>
            <a:endParaRPr lang="en-US" sz="2400" dirty="0">
              <a:solidFill>
                <a:srgbClr val="80008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63962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80"/>
                </a:solidFill>
              </a:rPr>
              <a:t>Subject’s Typestates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Nonprivileged clients can only see the state sync.    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4EBF44-6755-4A5D-94E4-F897501586F1}"/>
              </a:ext>
            </a:extLst>
          </p:cNvPr>
          <p:cNvGrpSpPr/>
          <p:nvPr/>
        </p:nvGrpSpPr>
        <p:grpSpPr>
          <a:xfrm>
            <a:off x="1319662" y="1752600"/>
            <a:ext cx="5867400" cy="1981200"/>
            <a:chOff x="1752600" y="1676400"/>
            <a:chExt cx="5867400" cy="1981200"/>
          </a:xfrm>
        </p:grpSpPr>
        <p:sp>
          <p:nvSpPr>
            <p:cNvPr id="24" name="TextBox 23"/>
            <p:cNvSpPr txBox="1"/>
            <p:nvPr/>
          </p:nvSpPr>
          <p:spPr>
            <a:xfrm>
              <a:off x="5524523" y="3064079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notify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405600" y="2459134"/>
              <a:ext cx="990600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800080"/>
                  </a:solidFill>
                </a:rPr>
                <a:t>sync</a:t>
              </a:r>
            </a:p>
          </p:txBody>
        </p:sp>
        <p:cxnSp>
          <p:nvCxnSpPr>
            <p:cNvPr id="7" name="Straight Arrow Connector 6"/>
            <p:cNvCxnSpPr>
              <a:endCxn id="5" idx="1"/>
            </p:cNvCxnSpPr>
            <p:nvPr/>
          </p:nvCxnSpPr>
          <p:spPr bwMode="auto">
            <a:xfrm flipV="1">
              <a:off x="1752600" y="2643800"/>
              <a:ext cx="1653000" cy="2233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1828800" y="2212501"/>
              <a:ext cx="1457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constructor</a:t>
              </a:r>
            </a:p>
          </p:txBody>
        </p:sp>
        <p:cxnSp>
          <p:nvCxnSpPr>
            <p:cNvPr id="12" name="Curved Connector 11"/>
            <p:cNvCxnSpPr>
              <a:stCxn id="5" idx="0"/>
              <a:endCxn id="5" idx="3"/>
            </p:cNvCxnSpPr>
            <p:nvPr/>
          </p:nvCxnSpPr>
          <p:spPr bwMode="auto">
            <a:xfrm rot="16200000" flipH="1">
              <a:off x="4056217" y="2303817"/>
              <a:ext cx="184666" cy="495300"/>
            </a:xfrm>
            <a:prstGeom prst="curvedConnector4">
              <a:avLst>
                <a:gd name="adj1" fmla="val -123791"/>
                <a:gd name="adj2" fmla="val 146154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4241150" y="1843169"/>
              <a:ext cx="9188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update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29400" y="2459134"/>
              <a:ext cx="990600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unsync</a:t>
              </a:r>
              <a:endParaRPr lang="en-US" dirty="0"/>
            </a:p>
          </p:txBody>
        </p:sp>
        <p:cxnSp>
          <p:nvCxnSpPr>
            <p:cNvPr id="19" name="Straight Arrow Connector 18"/>
            <p:cNvCxnSpPr>
              <a:stCxn id="5" idx="3"/>
              <a:endCxn id="17" idx="1"/>
            </p:cNvCxnSpPr>
            <p:nvPr/>
          </p:nvCxnSpPr>
          <p:spPr bwMode="auto">
            <a:xfrm>
              <a:off x="4396200" y="2643800"/>
              <a:ext cx="2233200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21765" y="2263301"/>
              <a:ext cx="532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set</a:t>
              </a:r>
            </a:p>
          </p:txBody>
        </p:sp>
        <p:cxnSp>
          <p:nvCxnSpPr>
            <p:cNvPr id="22" name="Elbow Connector 21"/>
            <p:cNvCxnSpPr>
              <a:stCxn id="17" idx="2"/>
              <a:endCxn id="5" idx="2"/>
            </p:cNvCxnSpPr>
            <p:nvPr/>
          </p:nvCxnSpPr>
          <p:spPr bwMode="auto">
            <a:xfrm rot="5400000">
              <a:off x="5512800" y="1216566"/>
              <a:ext cx="12700" cy="3223800"/>
            </a:xfrm>
            <a:prstGeom prst="bentConnector3">
              <a:avLst>
                <a:gd name="adj1" fmla="val 18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B696DA6-E3A5-4B2E-A7A8-27AA3953D81E}"/>
                </a:ext>
              </a:extLst>
            </p:cNvPr>
            <p:cNvCxnSpPr/>
            <p:nvPr/>
          </p:nvCxnSpPr>
          <p:spPr bwMode="auto">
            <a:xfrm>
              <a:off x="5257800" y="1752600"/>
              <a:ext cx="0" cy="19050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lg"/>
            </a:ln>
            <a:effectLst/>
          </p:spPr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3225C71-5900-414A-9DD7-04E248585EDF}"/>
                </a:ext>
              </a:extLst>
            </p:cNvPr>
            <p:cNvSpPr txBox="1"/>
            <p:nvPr/>
          </p:nvSpPr>
          <p:spPr>
            <a:xfrm>
              <a:off x="2438400" y="1676400"/>
              <a:ext cx="17049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800080"/>
                  </a:solidFill>
                </a:rPr>
                <a:t>Public View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B090A8C-00E8-496E-BA46-1D5BC086D160}"/>
                </a:ext>
              </a:extLst>
            </p:cNvPr>
            <p:cNvSpPr txBox="1"/>
            <p:nvPr/>
          </p:nvSpPr>
          <p:spPr>
            <a:xfrm>
              <a:off x="5621764" y="1752600"/>
              <a:ext cx="19982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Protected View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31633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0706-E15A-49A5-87D8-3F1D886EB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80"/>
                </a:solidFill>
              </a:rPr>
              <a:t>Subject’s Public Specification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FE6481-4A25-4A29-871B-B3B45881D9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440606"/>
              </p:ext>
            </p:extLst>
          </p:nvPr>
        </p:nvGraphicFramePr>
        <p:xfrm>
          <a:off x="533400" y="4495800"/>
          <a:ext cx="847578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593">
                  <a:extLst>
                    <a:ext uri="{9D8B030D-6E8A-4147-A177-3AD203B41FA5}">
                      <a16:colId xmlns:a16="http://schemas.microsoft.com/office/drawing/2014/main" val="2518055856"/>
                    </a:ext>
                  </a:extLst>
                </a:gridCol>
                <a:gridCol w="1537607">
                  <a:extLst>
                    <a:ext uri="{9D8B030D-6E8A-4147-A177-3AD203B41FA5}">
                      <a16:colId xmlns:a16="http://schemas.microsoft.com/office/drawing/2014/main" val="147958245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229147518"/>
                    </a:ext>
                  </a:extLst>
                </a:gridCol>
                <a:gridCol w="2684585">
                  <a:extLst>
                    <a:ext uri="{9D8B030D-6E8A-4147-A177-3AD203B41FA5}">
                      <a16:colId xmlns:a16="http://schemas.microsoft.com/office/drawing/2014/main" val="72306789"/>
                    </a:ext>
                  </a:extLst>
                </a:gridCol>
              </a:tblGrid>
              <a:tr h="125558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Subject’s Public Specifications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977094"/>
                  </a:ext>
                </a:extLst>
              </a:tr>
              <a:tr h="354158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Postcondition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Frame Condition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086761"/>
                  </a:ext>
                </a:extLst>
              </a:tr>
              <a:tr h="359077">
                <a:tc>
                  <a:txBody>
                    <a:bodyPr/>
                    <a:lstStyle/>
                    <a:p>
                      <a:r>
                        <a:rPr lang="en-US" dirty="0"/>
                        <a:t>Subject()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get() == 0 &amp;&amp; sync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wr</a:t>
                      </a:r>
                      <a:r>
                        <a:rPr lang="en-US" b="1" dirty="0"/>
                        <a:t> region</a:t>
                      </a:r>
                      <a:r>
                        <a:rPr lang="en-US" dirty="0"/>
                        <a:t>{</a:t>
                      </a:r>
                      <a:r>
                        <a:rPr lang="en-US" b="1" dirty="0"/>
                        <a:t>this</a:t>
                      </a:r>
                      <a:r>
                        <a:rPr lang="en-US" dirty="0"/>
                        <a:t>.*}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320500"/>
                  </a:ext>
                </a:extLst>
              </a:tr>
              <a:tr h="359077">
                <a:tc>
                  <a:txBody>
                    <a:bodyPr/>
                    <a:lstStyle/>
                    <a:p>
                      <a:r>
                        <a:rPr lang="en-US" dirty="0"/>
                        <a:t>get() : </a:t>
                      </a:r>
                      <a:r>
                        <a:rPr lang="en-US" b="1" dirty="0" err="1"/>
                        <a:t>int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rd </a:t>
                      </a:r>
                      <a:r>
                        <a:rPr lang="en-US" b="1" dirty="0"/>
                        <a:t>fpt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953263"/>
                  </a:ext>
                </a:extLst>
              </a:tr>
              <a:tr h="359077">
                <a:tc>
                  <a:txBody>
                    <a:bodyPr/>
                    <a:lstStyle/>
                    <a:p>
                      <a:r>
                        <a:rPr lang="en-US" b="0" dirty="0"/>
                        <a:t>update(</a:t>
                      </a:r>
                      <a:r>
                        <a:rPr lang="en-US" b="1" dirty="0" err="1"/>
                        <a:t>int</a:t>
                      </a:r>
                      <a:r>
                        <a:rPr lang="en-US" b="0" dirty="0"/>
                        <a:t>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get() == n &amp;&amp;  sync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</a:t>
                      </a:r>
                      <a:r>
                        <a:rPr lang="en-US" b="1" dirty="0"/>
                        <a:t>fpt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818255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71143A-64AF-43DF-9985-008E7BABCCD7}"/>
              </a:ext>
            </a:extLst>
          </p:cNvPr>
          <p:cNvSpPr txBox="1">
            <a:spLocks/>
          </p:cNvSpPr>
          <p:nvPr/>
        </p:nvSpPr>
        <p:spPr bwMode="auto">
          <a:xfrm>
            <a:off x="426026" y="1360452"/>
            <a:ext cx="8717973" cy="3059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b="1" kern="0" dirty="0"/>
              <a:t>public class </a:t>
            </a:r>
            <a:r>
              <a:rPr lang="en-US" sz="2400" kern="0" dirty="0"/>
              <a:t>Subject {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kern="0" dirty="0"/>
              <a:t>  </a:t>
            </a:r>
            <a:r>
              <a:rPr lang="en-US" sz="2400" kern="0" dirty="0">
                <a:solidFill>
                  <a:srgbClr val="800080"/>
                </a:solidFill>
              </a:rPr>
              <a:t>//@ </a:t>
            </a:r>
            <a:r>
              <a:rPr lang="en-US" sz="2400" b="1" kern="0" dirty="0">
                <a:solidFill>
                  <a:srgbClr val="800080"/>
                </a:solidFill>
              </a:rPr>
              <a:t>public</a:t>
            </a:r>
            <a:r>
              <a:rPr lang="en-US" sz="2400" kern="0" dirty="0">
                <a:solidFill>
                  <a:srgbClr val="800080"/>
                </a:solidFill>
              </a:rPr>
              <a:t> </a:t>
            </a:r>
            <a:r>
              <a:rPr lang="en-US" sz="2400" b="1" kern="0" dirty="0">
                <a:solidFill>
                  <a:srgbClr val="800080"/>
                </a:solidFill>
              </a:rPr>
              <a:t>ghost</a:t>
            </a:r>
            <a:r>
              <a:rPr lang="en-US" sz="2400" kern="0" dirty="0">
                <a:solidFill>
                  <a:srgbClr val="800080"/>
                </a:solidFill>
              </a:rPr>
              <a:t> </a:t>
            </a:r>
            <a:r>
              <a:rPr lang="en-US" sz="2400" kern="0" dirty="0" err="1">
                <a:solidFill>
                  <a:srgbClr val="800080"/>
                </a:solidFill>
              </a:rPr>
              <a:t>JMLObjectSequence</a:t>
            </a:r>
            <a:r>
              <a:rPr lang="en-US" sz="2400" kern="0" dirty="0">
                <a:solidFill>
                  <a:srgbClr val="800080"/>
                </a:solidFill>
              </a:rPr>
              <a:t> </a:t>
            </a:r>
            <a:r>
              <a:rPr lang="en-US" sz="2400" kern="0" dirty="0" err="1">
                <a:solidFill>
                  <a:srgbClr val="800080"/>
                </a:solidFill>
              </a:rPr>
              <a:t>absObs</a:t>
            </a:r>
            <a:r>
              <a:rPr lang="en-US" sz="2400" kern="0" dirty="0">
                <a:solidFill>
                  <a:srgbClr val="80008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kern="0" dirty="0">
                <a:solidFill>
                  <a:srgbClr val="800080"/>
                </a:solidFill>
              </a:rPr>
              <a:t>  /*@ </a:t>
            </a:r>
            <a:r>
              <a:rPr lang="en-US" sz="2400" b="1" kern="0" dirty="0">
                <a:solidFill>
                  <a:srgbClr val="800080"/>
                </a:solidFill>
              </a:rPr>
              <a:t>public</a:t>
            </a:r>
            <a:r>
              <a:rPr lang="en-US" sz="2400" kern="0" dirty="0">
                <a:solidFill>
                  <a:srgbClr val="800080"/>
                </a:solidFill>
              </a:rPr>
              <a:t> </a:t>
            </a:r>
            <a:r>
              <a:rPr lang="en-US" sz="2400" b="1" kern="0" dirty="0">
                <a:solidFill>
                  <a:srgbClr val="800080"/>
                </a:solidFill>
              </a:rPr>
              <a:t>represents</a:t>
            </a:r>
            <a:r>
              <a:rPr lang="en-US" sz="2400" kern="0" dirty="0">
                <a:solidFill>
                  <a:srgbClr val="800080"/>
                </a:solidFill>
              </a:rPr>
              <a:t> </a:t>
            </a:r>
            <a:r>
              <a:rPr lang="en-US" sz="2400" b="1" kern="0" dirty="0">
                <a:solidFill>
                  <a:srgbClr val="800080"/>
                </a:solidFill>
              </a:rPr>
              <a:t>fpt</a:t>
            </a:r>
            <a:r>
              <a:rPr lang="en-US" sz="2400" kern="0" dirty="0">
                <a:solidFill>
                  <a:srgbClr val="800080"/>
                </a:solidFill>
              </a:rPr>
              <a:t> = </a:t>
            </a:r>
            <a:br>
              <a:rPr lang="en-US" sz="2400" kern="0" dirty="0">
                <a:solidFill>
                  <a:srgbClr val="800080"/>
                </a:solidFill>
              </a:rPr>
            </a:br>
            <a:r>
              <a:rPr lang="en-US" sz="2400" kern="0" dirty="0">
                <a:solidFill>
                  <a:srgbClr val="800080"/>
                </a:solidFill>
              </a:rPr>
              <a:t>     @   </a:t>
            </a:r>
            <a:r>
              <a:rPr lang="en-US" sz="2400" b="1" kern="0" dirty="0">
                <a:solidFill>
                  <a:srgbClr val="800080"/>
                </a:solidFill>
              </a:rPr>
              <a:t>reads</a:t>
            </a:r>
            <a:r>
              <a:rPr lang="en-US" sz="2400" kern="0" dirty="0">
                <a:solidFill>
                  <a:srgbClr val="800080"/>
                </a:solidFill>
              </a:rPr>
              <a:t>(</a:t>
            </a:r>
            <a:r>
              <a:rPr lang="en-US" sz="2400" dirty="0">
                <a:solidFill>
                  <a:srgbClr val="800080"/>
                </a:solidFill>
              </a:rPr>
              <a:t>get() == ?v &amp;*&amp;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@        (</a:t>
            </a:r>
            <a:r>
              <a:rPr lang="en-US" sz="2400" b="1" dirty="0">
                <a:solidFill>
                  <a:srgbClr val="800080"/>
                </a:solidFill>
              </a:rPr>
              <a:t>\</a:t>
            </a:r>
            <a:r>
              <a:rPr lang="en-US" sz="2400" b="1" dirty="0" err="1">
                <a:solidFill>
                  <a:srgbClr val="800080"/>
                </a:solidFill>
              </a:rPr>
              <a:t>forall</a:t>
            </a:r>
            <a:r>
              <a:rPr lang="en-US" sz="2400" b="1" dirty="0">
                <a:solidFill>
                  <a:srgbClr val="800080"/>
                </a:solidFill>
              </a:rPr>
              <a:t> </a:t>
            </a:r>
            <a:r>
              <a:rPr lang="en-US" sz="2400" dirty="0">
                <a:solidFill>
                  <a:srgbClr val="800080"/>
                </a:solidFill>
              </a:rPr>
              <a:t>Observer o; </a:t>
            </a:r>
            <a:r>
              <a:rPr lang="en-US" sz="2400" dirty="0" err="1">
                <a:solidFill>
                  <a:srgbClr val="800080"/>
                </a:solidFill>
              </a:rPr>
              <a:t>absObs.has</a:t>
            </a:r>
            <a:r>
              <a:rPr lang="en-US" sz="2400" dirty="0">
                <a:solidFill>
                  <a:srgbClr val="800080"/>
                </a:solidFill>
              </a:rPr>
              <a:t>(o); </a:t>
            </a:r>
            <a:r>
              <a:rPr lang="en-US" sz="2400" dirty="0" err="1">
                <a:solidFill>
                  <a:srgbClr val="800080"/>
                </a:solidFill>
              </a:rPr>
              <a:t>o.get</a:t>
            </a:r>
            <a:r>
              <a:rPr lang="en-US" sz="2400" dirty="0">
                <a:solidFill>
                  <a:srgbClr val="800080"/>
                </a:solidFill>
              </a:rPr>
              <a:t>() == v)</a:t>
            </a:r>
            <a:r>
              <a:rPr lang="en-US" sz="2400" kern="0" dirty="0">
                <a:solidFill>
                  <a:srgbClr val="800080"/>
                </a:solidFill>
              </a:rPr>
              <a:t>); </a:t>
            </a:r>
          </a:p>
          <a:p>
            <a:pPr marL="0" indent="0">
              <a:buNone/>
            </a:pPr>
            <a:r>
              <a:rPr lang="en-US" sz="2400" kern="0" dirty="0">
                <a:solidFill>
                  <a:srgbClr val="800080"/>
                </a:solidFill>
              </a:rPr>
              <a:t>     @*/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kern="0" dirty="0"/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9425802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0401-D63F-452F-97C0-E1FF65351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80"/>
                </a:solidFill>
              </a:rPr>
              <a:t>Observer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83374-B157-4CBD-8858-90638BE53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Observer {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olidFill>
                  <a:srgbClr val="800080"/>
                </a:solidFill>
              </a:rPr>
              <a:t>/*@</a:t>
            </a:r>
            <a:r>
              <a:rPr lang="en-US" sz="2400" b="1" dirty="0">
                <a:solidFill>
                  <a:srgbClr val="800080"/>
                </a:solidFill>
              </a:rPr>
              <a:t> 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model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region </a:t>
            </a:r>
            <a:r>
              <a:rPr lang="en-US" sz="2400" dirty="0">
                <a:solidFill>
                  <a:srgbClr val="800080"/>
                </a:solidFill>
              </a:rPr>
              <a:t>mine, shared;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80"/>
                </a:solidFill>
              </a:rPr>
              <a:t>       @ </a:t>
            </a:r>
            <a:r>
              <a:rPr lang="en-US" sz="2400" b="1" dirty="0">
                <a:solidFill>
                  <a:srgbClr val="800080"/>
                </a:solidFill>
              </a:rPr>
              <a:t>public</a:t>
            </a:r>
            <a:r>
              <a:rPr lang="en-US" sz="2400" dirty="0">
                <a:solidFill>
                  <a:srgbClr val="800080"/>
                </a:solidFill>
              </a:rPr>
              <a:t> </a:t>
            </a:r>
            <a:r>
              <a:rPr lang="en-US" sz="2400" b="1" dirty="0">
                <a:solidFill>
                  <a:srgbClr val="800080"/>
                </a:solidFill>
              </a:rPr>
              <a:t>invariant</a:t>
            </a:r>
            <a:r>
              <a:rPr lang="en-US" sz="2400" dirty="0">
                <a:solidFill>
                  <a:srgbClr val="800080"/>
                </a:solidFill>
              </a:rPr>
              <a:t> mine !! shared;   @*/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133153-5970-4280-BBE9-0B3266293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158720"/>
              </p:ext>
            </p:extLst>
          </p:nvPr>
        </p:nvGraphicFramePr>
        <p:xfrm>
          <a:off x="457200" y="3200400"/>
          <a:ext cx="8610601" cy="3028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410963836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4774814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893712069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1947194114"/>
                    </a:ext>
                  </a:extLst>
                </a:gridCol>
              </a:tblGrid>
              <a:tr h="460065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Observer’s public Specification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520781"/>
                  </a:ext>
                </a:extLst>
              </a:tr>
              <a:tr h="460065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Postcondition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Frame Condition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170241"/>
                  </a:ext>
                </a:extLst>
              </a:tr>
              <a:tr h="1134406">
                <a:tc>
                  <a:txBody>
                    <a:bodyPr/>
                    <a:lstStyle/>
                    <a:p>
                      <a:r>
                        <a:rPr lang="en-US" dirty="0"/>
                        <a:t>Observer</a:t>
                      </a:r>
                    </a:p>
                    <a:p>
                      <a:r>
                        <a:rPr lang="en-US" dirty="0"/>
                        <a:t> (Subject 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 != null &amp;&amp;</a:t>
                      </a:r>
                    </a:p>
                    <a:p>
                      <a:r>
                        <a:rPr lang="en-US" dirty="0"/>
                        <a:t> </a:t>
                      </a:r>
                      <a:r>
                        <a:rPr lang="en-US" dirty="0" err="1"/>
                        <a:t>s.sync</a:t>
                      </a:r>
                      <a:r>
                        <a:rPr lang="en-US" dirty="0"/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s.absObs.equals</a:t>
                      </a:r>
                      <a:r>
                        <a:rPr lang="en-US" dirty="0"/>
                        <a:t>(</a:t>
                      </a:r>
                      <a:r>
                        <a:rPr lang="en-US" b="1" dirty="0"/>
                        <a:t>\old</a:t>
                      </a:r>
                      <a:r>
                        <a:rPr lang="en-US" dirty="0"/>
                        <a:t>(</a:t>
                      </a:r>
                      <a:br>
                        <a:rPr lang="en-US" dirty="0"/>
                      </a:br>
                      <a:r>
                        <a:rPr lang="en-US" dirty="0"/>
                        <a:t> </a:t>
                      </a:r>
                      <a:r>
                        <a:rPr lang="en-US" dirty="0" err="1"/>
                        <a:t>s.absObs.insertFront</a:t>
                      </a:r>
                      <a:r>
                        <a:rPr lang="en-US" dirty="0"/>
                        <a:t>(</a:t>
                      </a:r>
                      <a:r>
                        <a:rPr lang="en-US" b="1" dirty="0"/>
                        <a:t>this</a:t>
                      </a:r>
                      <a:r>
                        <a:rPr lang="en-US" dirty="0"/>
                        <a:t>))) &amp;&amp; </a:t>
                      </a:r>
                      <a:r>
                        <a:rPr lang="en-US" dirty="0" err="1"/>
                        <a:t>s.sync</a:t>
                      </a:r>
                      <a:r>
                        <a:rPr lang="en-US" dirty="0"/>
                        <a:t> &amp;&amp; </a:t>
                      </a:r>
                      <a:r>
                        <a:rPr lang="en-US" b="1" dirty="0" err="1">
                          <a:solidFill>
                            <a:srgbClr val="336600"/>
                          </a:solidFill>
                          <a:latin typeface="+mn-lt"/>
                        </a:rPr>
                        <a:t>this</a:t>
                      </a:r>
                      <a:r>
                        <a:rPr lang="en-US" dirty="0" err="1">
                          <a:solidFill>
                            <a:srgbClr val="336600"/>
                          </a:solidFill>
                          <a:latin typeface="+mn-lt"/>
                        </a:rPr>
                        <a:t>.</a:t>
                      </a:r>
                      <a:r>
                        <a:rPr lang="en-US" b="1" dirty="0" err="1">
                          <a:solidFill>
                            <a:srgbClr val="336600"/>
                          </a:solidFill>
                          <a:latin typeface="+mn-lt"/>
                        </a:rPr>
                        <a:t>shared</a:t>
                      </a:r>
                      <a:r>
                        <a:rPr lang="en-US" dirty="0">
                          <a:solidFill>
                            <a:srgbClr val="336600"/>
                          </a:solidFill>
                          <a:latin typeface="+mn-lt"/>
                        </a:rPr>
                        <a:t> </a:t>
                      </a:r>
                      <a:r>
                        <a:rPr lang="en-US" dirty="0">
                          <a:solidFill>
                            <a:srgbClr val="336600"/>
                          </a:solidFill>
                          <a:latin typeface="+mn-lt"/>
                          <a:ea typeface="Cambria Math" panose="02040503050406030204" pitchFamily="18" charset="0"/>
                        </a:rPr>
                        <a:t>&lt;= </a:t>
                      </a:r>
                      <a:r>
                        <a:rPr lang="en-US" dirty="0" err="1">
                          <a:solidFill>
                            <a:srgbClr val="336600"/>
                          </a:solidFill>
                          <a:latin typeface="+mn-lt"/>
                          <a:ea typeface="Cambria Math" panose="02040503050406030204" pitchFamily="18" charset="0"/>
                        </a:rPr>
                        <a:t>s.</a:t>
                      </a:r>
                      <a:r>
                        <a:rPr lang="en-US" b="1" dirty="0" err="1">
                          <a:solidFill>
                            <a:srgbClr val="336600"/>
                          </a:solidFill>
                          <a:latin typeface="+mn-lt"/>
                          <a:ea typeface="Cambria Math" panose="02040503050406030204" pitchFamily="18" charset="0"/>
                        </a:rPr>
                        <a:t>fpt</a:t>
                      </a:r>
                      <a:r>
                        <a:rPr lang="en-US" dirty="0">
                          <a:latin typeface="+mn-lt"/>
                          <a:ea typeface="Cambria Math" panose="02040503050406030204" pitchFamily="18" charset="0"/>
                        </a:rPr>
                        <a:t>;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region{</a:t>
                      </a:r>
                      <a:r>
                        <a:rPr lang="en-US" b="1" dirty="0"/>
                        <a:t>this</a:t>
                      </a:r>
                      <a:r>
                        <a:rPr lang="en-US" dirty="0"/>
                        <a:t>.*},</a:t>
                      </a:r>
                    </a:p>
                    <a:p>
                      <a:r>
                        <a:rPr lang="en-US" dirty="0" err="1"/>
                        <a:t>s.absObs</a:t>
                      </a:r>
                      <a:r>
                        <a:rPr lang="en-US" dirty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095144"/>
                  </a:ext>
                </a:extLst>
              </a:tr>
              <a:tr h="460065">
                <a:tc>
                  <a:txBody>
                    <a:bodyPr/>
                    <a:lstStyle/>
                    <a:p>
                      <a:r>
                        <a:rPr lang="en-US" dirty="0"/>
                        <a:t>get() : </a:t>
                      </a:r>
                      <a:r>
                        <a:rPr lang="en-US" b="1" dirty="0" err="1"/>
                        <a:t>int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rd </a:t>
                      </a:r>
                      <a:r>
                        <a:rPr lang="en-US" b="0" dirty="0"/>
                        <a:t>shared;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796481"/>
                  </a:ext>
                </a:extLst>
              </a:tr>
              <a:tr h="460065">
                <a:tc>
                  <a:txBody>
                    <a:bodyPr/>
                    <a:lstStyle/>
                    <a:p>
                      <a:r>
                        <a:rPr lang="en-US" b="0" dirty="0"/>
                        <a:t>mutation()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/>
                        <a:t>wr</a:t>
                      </a:r>
                      <a:r>
                        <a:rPr lang="en-US" b="0" dirty="0"/>
                        <a:t> mine;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248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0353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9435-AF63-414A-9FC1-E0EB647C7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Client’s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2A6CC-634B-42E5-8561-2E75155ED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class</a:t>
            </a:r>
            <a:r>
              <a:rPr lang="en-US" dirty="0"/>
              <a:t> client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public</a:t>
            </a:r>
            <a:r>
              <a:rPr lang="en-US" dirty="0"/>
              <a:t> test() {</a:t>
            </a:r>
          </a:p>
          <a:p>
            <a:pPr marL="0" indent="0">
              <a:buNone/>
            </a:pPr>
            <a:r>
              <a:rPr lang="en-US" dirty="0"/>
              <a:t>      Subject s = </a:t>
            </a:r>
            <a:r>
              <a:rPr lang="en-US" b="1" dirty="0"/>
              <a:t>new</a:t>
            </a:r>
            <a:r>
              <a:rPr lang="en-US" dirty="0"/>
              <a:t> Subject();</a:t>
            </a:r>
          </a:p>
          <a:p>
            <a:pPr marL="0" indent="0">
              <a:buNone/>
            </a:pPr>
            <a:r>
              <a:rPr lang="en-US" dirty="0"/>
              <a:t>      Observer o = </a:t>
            </a:r>
            <a:r>
              <a:rPr lang="en-US" b="1" dirty="0"/>
              <a:t>new</a:t>
            </a:r>
            <a:r>
              <a:rPr lang="en-US" dirty="0"/>
              <a:t> Observer(s);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o.mutation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800080"/>
                </a:solidFill>
              </a:rPr>
              <a:t>//@ </a:t>
            </a:r>
            <a:r>
              <a:rPr lang="en-US" b="1" dirty="0">
                <a:solidFill>
                  <a:srgbClr val="800080"/>
                </a:solidFill>
              </a:rPr>
              <a:t>assert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s.sync</a:t>
            </a:r>
            <a:r>
              <a:rPr lang="en-US" dirty="0">
                <a:solidFill>
                  <a:srgbClr val="800080"/>
                </a:solidFill>
              </a:rPr>
              <a:t>; </a:t>
            </a:r>
          </a:p>
          <a:p>
            <a:pPr marL="0" indent="0">
              <a:buNone/>
            </a:pPr>
            <a:r>
              <a:rPr lang="en-US" dirty="0">
                <a:solidFill>
                  <a:srgbClr val="336600"/>
                </a:solidFill>
              </a:rPr>
              <a:t>  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332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C8C28-B289-49F6-A64D-F621D76DC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2FA7B-5DE8-407D-9773-000D552C3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Settle details of the encapsulation methodology</a:t>
            </a:r>
          </a:p>
          <a:p>
            <a:pPr lvl="1"/>
            <a:r>
              <a:rPr lang="en-US" dirty="0"/>
              <a:t>How to enforce encapsulation?</a:t>
            </a:r>
          </a:p>
          <a:p>
            <a:pPr lvl="1"/>
            <a:r>
              <a:rPr lang="en-US" dirty="0"/>
              <a:t>What are the rules for client reasoning,</a:t>
            </a:r>
            <a:br>
              <a:rPr lang="en-US" dirty="0"/>
            </a:br>
            <a:r>
              <a:rPr lang="en-US" dirty="0"/>
              <a:t>and reasoning for subclasses/module clients</a:t>
            </a:r>
          </a:p>
          <a:p>
            <a:pPr lvl="1"/>
            <a:r>
              <a:rPr lang="en-US" dirty="0"/>
              <a:t>More flexible ways to deal with sharing/aliasing?</a:t>
            </a:r>
          </a:p>
          <a:p>
            <a:r>
              <a:rPr lang="en-US" dirty="0"/>
              <a:t>Soundness proof for encapsulation</a:t>
            </a:r>
          </a:p>
          <a:p>
            <a:r>
              <a:rPr lang="en-US" dirty="0"/>
              <a:t>Soundness of new join semantics</a:t>
            </a:r>
          </a:p>
          <a:p>
            <a:r>
              <a:rPr lang="en-US" dirty="0"/>
              <a:t>Case studies to determine usability and flexibility</a:t>
            </a:r>
          </a:p>
          <a:p>
            <a:r>
              <a:rPr lang="en-US" dirty="0"/>
              <a:t>Update JML documentation and tools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03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F4B5-83B1-4B54-9167-9096F71D0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6D17A-266D-4EF8-A57A-B50B92404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perspective on modular framing</a:t>
            </a:r>
          </a:p>
          <a:p>
            <a:pPr lvl="1"/>
            <a:r>
              <a:rPr lang="en-US" dirty="0"/>
              <a:t>More complete than SL or ownership?</a:t>
            </a:r>
          </a:p>
        </p:txBody>
      </p:sp>
    </p:spTree>
    <p:extLst>
      <p:ext uri="{BB962C8B-B14F-4D97-AF65-F5344CB8AC3E}">
        <p14:creationId xmlns:p14="http://schemas.microsoft.com/office/powerpoint/2010/main" val="320012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7DE50-952C-4238-926E-D82A0E11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Related Work We Adapt (2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8972C-3007-40F2-9077-3249C2BF2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0000FF"/>
                </a:solidFill>
              </a:rPr>
              <a:t>Dafny</a:t>
            </a:r>
            <a:r>
              <a:rPr lang="en-US" dirty="0">
                <a:solidFill>
                  <a:srgbClr val="0000FF"/>
                </a:solidFill>
              </a:rPr>
              <a:t>:</a:t>
            </a:r>
          </a:p>
          <a:p>
            <a:r>
              <a:rPr lang="en-US" dirty="0"/>
              <a:t>Leino and Monahan 2001</a:t>
            </a:r>
          </a:p>
          <a:p>
            <a:r>
              <a:rPr lang="en-US" dirty="0"/>
              <a:t>Leino 2008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The extended state problem:</a:t>
            </a:r>
          </a:p>
          <a:p>
            <a:r>
              <a:rPr lang="en-US" dirty="0"/>
              <a:t>Leino 1998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04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480A4-4603-43CC-93D7-CFF614AF9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Goals for JML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55610-4548-4097-AB87-55B646C14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Gain advantages of Separation Logic (SL) and Region Logic (RL)</a:t>
            </a:r>
          </a:p>
          <a:p>
            <a:pPr lvl="1"/>
            <a:r>
              <a:rPr lang="en-US" dirty="0"/>
              <a:t>Notational elegance of SL</a:t>
            </a:r>
          </a:p>
          <a:p>
            <a:pPr lvl="1"/>
            <a:r>
              <a:rPr lang="en-US" dirty="0"/>
              <a:t>Expressive power of RL</a:t>
            </a:r>
          </a:p>
          <a:p>
            <a:r>
              <a:rPr lang="en-US" dirty="0">
                <a:solidFill>
                  <a:srgbClr val="C00000"/>
                </a:solidFill>
              </a:rPr>
              <a:t>Gain advantages of dynamic framing</a:t>
            </a:r>
          </a:p>
          <a:p>
            <a:pPr lvl="1"/>
            <a:r>
              <a:rPr lang="en-US" dirty="0"/>
              <a:t>Regions as a specification type</a:t>
            </a:r>
          </a:p>
          <a:p>
            <a:r>
              <a:rPr lang="en-US" dirty="0">
                <a:solidFill>
                  <a:srgbClr val="C00000"/>
                </a:solidFill>
              </a:rPr>
              <a:t>Modular treatment of framing </a:t>
            </a:r>
            <a:r>
              <a:rPr lang="en-US" dirty="0"/>
              <a:t>in OOP:</a:t>
            </a:r>
          </a:p>
          <a:p>
            <a:pPr lvl="1"/>
            <a:r>
              <a:rPr lang="en-US" dirty="0"/>
              <a:t>Supertype abstraction,</a:t>
            </a:r>
          </a:p>
          <a:p>
            <a:pPr lvl="1"/>
            <a:r>
              <a:rPr lang="en-US" dirty="0"/>
              <a:t>Behavioral subtyping,</a:t>
            </a:r>
          </a:p>
          <a:p>
            <a:pPr lvl="1"/>
            <a:r>
              <a:rPr lang="en-US" dirty="0"/>
              <a:t>Information hiding</a:t>
            </a:r>
          </a:p>
        </p:txBody>
      </p:sp>
    </p:spTree>
    <p:extLst>
      <p:ext uri="{BB962C8B-B14F-4D97-AF65-F5344CB8AC3E}">
        <p14:creationId xmlns:p14="http://schemas.microsoft.com/office/powerpoint/2010/main" val="425742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Related Work on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Framing for 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Leavens and Naumann (2015) </a:t>
            </a:r>
          </a:p>
          <a:p>
            <a:pPr lvl="1"/>
            <a:r>
              <a:rPr lang="en-US" dirty="0"/>
              <a:t>Considers frames as part of postconditions</a:t>
            </a:r>
          </a:p>
          <a:p>
            <a:pPr lvl="1"/>
            <a:r>
              <a:rPr lang="en-US" dirty="0"/>
              <a:t>So </a:t>
            </a:r>
            <a:r>
              <a:rPr lang="en-US" dirty="0">
                <a:solidFill>
                  <a:srgbClr val="C00000"/>
                </a:solidFill>
              </a:rPr>
              <a:t>not a modular treatment of framing</a:t>
            </a:r>
          </a:p>
          <a:p>
            <a:r>
              <a:rPr lang="en-US" dirty="0"/>
              <a:t>Müller (2001) </a:t>
            </a:r>
          </a:p>
          <a:p>
            <a:pPr lvl="1"/>
            <a:r>
              <a:rPr lang="en-US" dirty="0"/>
              <a:t>Universe type system (ownership)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Some sharing patterns not compatible with ownership </a:t>
            </a:r>
            <a:r>
              <a:rPr lang="en-US" dirty="0"/>
              <a:t>(e.g., Subject-Observer pattern)</a:t>
            </a:r>
          </a:p>
          <a:p>
            <a:r>
              <a:rPr lang="en-US" dirty="0"/>
              <a:t>Barnett et al. (2004)</a:t>
            </a:r>
          </a:p>
          <a:p>
            <a:pPr lvl="1"/>
            <a:r>
              <a:rPr lang="en-US" dirty="0"/>
              <a:t>Uses ghost fields for ownership</a:t>
            </a:r>
          </a:p>
          <a:p>
            <a:pPr lvl="1"/>
            <a:r>
              <a:rPr lang="en-US" dirty="0"/>
              <a:t>Specifications must discuss owner object’s state,</a:t>
            </a:r>
            <a:br>
              <a:rPr lang="en-US" dirty="0"/>
            </a:br>
            <a:r>
              <a:rPr lang="en-US" dirty="0"/>
              <a:t>so </a:t>
            </a:r>
            <a:r>
              <a:rPr lang="en-US" dirty="0">
                <a:solidFill>
                  <a:srgbClr val="C00000"/>
                </a:solidFill>
              </a:rPr>
              <a:t>not strictly local</a:t>
            </a:r>
          </a:p>
          <a:p>
            <a:pPr lvl="1"/>
            <a:r>
              <a:rPr lang="en-US" dirty="0"/>
              <a:t>Methodology based on </a:t>
            </a:r>
            <a:r>
              <a:rPr lang="en-US" b="1" dirty="0"/>
              <a:t>pack</a:t>
            </a:r>
            <a:r>
              <a:rPr lang="en-US" dirty="0"/>
              <a:t>/</a:t>
            </a:r>
            <a:r>
              <a:rPr lang="en-US" b="1" dirty="0"/>
              <a:t>unpack</a:t>
            </a:r>
            <a:r>
              <a:rPr lang="en-US" dirty="0"/>
              <a:t> statements instead of multiple ghost fields</a:t>
            </a:r>
          </a:p>
        </p:txBody>
      </p:sp>
    </p:spTree>
    <p:extLst>
      <p:ext uri="{BB962C8B-B14F-4D97-AF65-F5344CB8AC3E}">
        <p14:creationId xmlns:p14="http://schemas.microsoft.com/office/powerpoint/2010/main" val="3211179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01B9A-78DF-4907-BA8A-15B584CA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4CF05-E4C2-43ED-B0B7-E8FA446D1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336600"/>
                </a:solidFill>
              </a:rPr>
              <a:t>For framing, adapt UFRL</a:t>
            </a:r>
            <a:r>
              <a:rPr lang="en-US" dirty="0"/>
              <a:t>:</a:t>
            </a:r>
          </a:p>
          <a:p>
            <a:r>
              <a:rPr lang="en-US" dirty="0"/>
              <a:t>RL + Dynamic frames</a:t>
            </a:r>
            <a:br>
              <a:rPr lang="en-US" dirty="0"/>
            </a:br>
            <a:r>
              <a:rPr lang="en-US" dirty="0"/>
              <a:t> + separating conjunction (&amp;*&amp;)</a:t>
            </a:r>
          </a:p>
          <a:p>
            <a:r>
              <a:rPr lang="en-US" dirty="0"/>
              <a:t>Specify/infer read effects for pure methods</a:t>
            </a:r>
          </a:p>
          <a:p>
            <a:r>
              <a:rPr lang="en-US" dirty="0"/>
              <a:t>Encapsulation for solving the </a:t>
            </a:r>
            <a:br>
              <a:rPr lang="en-US" dirty="0"/>
            </a:br>
            <a:r>
              <a:rPr lang="en-US" dirty="0"/>
              <a:t>extended state problem  (in progress)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336600"/>
                </a:solidFill>
              </a:rPr>
              <a:t>For information hiding:</a:t>
            </a:r>
          </a:p>
          <a:p>
            <a:r>
              <a:rPr lang="en-US" dirty="0"/>
              <a:t>New semantics for join of specification cases with different visibilities (in progress)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70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BB5F-EFC7-490F-8BE8-CE021AEB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FRL: Framing Judgments, Separation, Quadruples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C5E8B-D234-4B80-91A1-DAC7CDB55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9334"/>
            <a:ext cx="8686800" cy="4968875"/>
          </a:xfrm>
        </p:spPr>
        <p:txBody>
          <a:bodyPr/>
          <a:lstStyle/>
          <a:p>
            <a:r>
              <a:rPr lang="en-US" i="1" dirty="0">
                <a:solidFill>
                  <a:srgbClr val="6600CC"/>
                </a:solidFill>
              </a:rPr>
              <a:t>P</a:t>
            </a:r>
            <a:r>
              <a:rPr lang="en-US" dirty="0">
                <a:solidFill>
                  <a:srgbClr val="6600CC"/>
                </a:solidFill>
              </a:rPr>
              <a:t> </a:t>
            </a:r>
            <a:r>
              <a:rPr lang="en-US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˫ </a:t>
            </a:r>
            <a:r>
              <a:rPr lang="el-GR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>
                <a:solidFill>
                  <a:srgbClr val="6600CC"/>
                </a:solidFill>
                <a:latin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6600CC"/>
                </a:solidFill>
              </a:rPr>
              <a:t>frm</a:t>
            </a:r>
            <a:r>
              <a:rPr lang="en-US" dirty="0">
                <a:solidFill>
                  <a:srgbClr val="6600CC"/>
                </a:solidFill>
                <a:latin typeface="Calibri" panose="020F0502020204030204" pitchFamily="34" charset="0"/>
              </a:rPr>
              <a:t> </a:t>
            </a:r>
            <a:r>
              <a:rPr lang="en-US" i="1" dirty="0">
                <a:solidFill>
                  <a:srgbClr val="6600CC"/>
                </a:solidFill>
              </a:rPr>
              <a:t>R   </a:t>
            </a:r>
            <a:r>
              <a:rPr lang="en-US" dirty="0"/>
              <a:t>means</a:t>
            </a:r>
            <a:r>
              <a:rPr lang="en-US" i="1" dirty="0"/>
              <a:t>   </a:t>
            </a:r>
            <a:r>
              <a:rPr lang="en-US" dirty="0"/>
              <a:t>if</a:t>
            </a:r>
            <a:r>
              <a:rPr lang="en-US" i="1" dirty="0"/>
              <a:t> P </a:t>
            </a:r>
            <a:r>
              <a:rPr lang="en-US" dirty="0"/>
              <a:t>holds,</a:t>
            </a:r>
            <a:r>
              <a:rPr lang="en-US" i="1" dirty="0"/>
              <a:t> </a:t>
            </a:r>
            <a:r>
              <a:rPr lang="en-US" dirty="0"/>
              <a:t>then</a:t>
            </a:r>
            <a:r>
              <a:rPr lang="en-US" i="1" dirty="0"/>
              <a:t> </a:t>
            </a:r>
            <a:r>
              <a:rPr lang="en-US" dirty="0"/>
              <a:t>every location that </a:t>
            </a:r>
            <a:r>
              <a:rPr lang="en-US" i="1" dirty="0"/>
              <a:t>R</a:t>
            </a:r>
            <a:r>
              <a:rPr lang="en-US" dirty="0"/>
              <a:t> depends on is in </a:t>
            </a:r>
            <a:r>
              <a:rPr lang="el-GR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endParaRPr lang="en-US" dirty="0">
              <a:solidFill>
                <a:srgbClr val="6600CC"/>
              </a:solidFill>
            </a:endParaRPr>
          </a:p>
          <a:p>
            <a:pPr lvl="1"/>
            <a:r>
              <a:rPr lang="el-GR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ea typeface="Cambria Math" panose="02040503050406030204" pitchFamily="18" charset="0"/>
              </a:rPr>
              <a:t>denotes a set of locations (variables and fields)</a:t>
            </a:r>
          </a:p>
          <a:p>
            <a:pPr lvl="1"/>
            <a:endParaRPr lang="en-US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514350" indent="-457200"/>
            <a:r>
              <a:rPr lang="el-GR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>
                <a:solidFill>
                  <a:srgbClr val="6600CC"/>
                </a:solidFill>
                <a:latin typeface="Calibri" panose="020F0502020204030204" pitchFamily="34" charset="0"/>
              </a:rPr>
              <a:t> ÷ </a:t>
            </a:r>
            <a:r>
              <a:rPr lang="el-GR" i="1" dirty="0">
                <a:solidFill>
                  <a:srgbClr val="6600CC"/>
                </a:solidFill>
              </a:rPr>
              <a:t>ε</a:t>
            </a:r>
            <a:r>
              <a:rPr lang="en-US" i="1" dirty="0">
                <a:solidFill>
                  <a:srgbClr val="6600CC"/>
                </a:solidFill>
              </a:rPr>
              <a:t> </a:t>
            </a:r>
            <a:r>
              <a:rPr lang="en-US" i="1" dirty="0"/>
              <a:t>means </a:t>
            </a:r>
            <a:r>
              <a:rPr lang="en-US" dirty="0">
                <a:ea typeface="Cambria Math" panose="02040503050406030204" pitchFamily="18" charset="0"/>
              </a:rPr>
              <a:t>the sets that </a:t>
            </a:r>
            <a:r>
              <a:rPr lang="el-GR" dirty="0">
                <a:solidFill>
                  <a:srgbClr val="6600CC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δ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/>
              <a:t>and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l-GR" i="1" dirty="0">
                <a:solidFill>
                  <a:srgbClr val="6600CC"/>
                </a:solidFill>
              </a:rPr>
              <a:t>ε</a:t>
            </a:r>
            <a:r>
              <a:rPr lang="en-US" i="1" dirty="0"/>
              <a:t> </a:t>
            </a:r>
            <a:r>
              <a:rPr lang="en-US" dirty="0">
                <a:ea typeface="Cambria Math" panose="02040503050406030204" pitchFamily="18" charset="0"/>
              </a:rPr>
              <a:t>denote are disjoint</a:t>
            </a:r>
          </a:p>
          <a:p>
            <a:pPr marL="914400" lvl="1" indent="-457200"/>
            <a:r>
              <a:rPr lang="en-US" baseline="-25000" dirty="0">
                <a:ea typeface="Cambria Math" panose="02040503050406030204" pitchFamily="18" charset="0"/>
              </a:rPr>
              <a:t>Banerjee et al. write this operator as</a:t>
            </a:r>
            <a:endParaRPr lang="en-US" baseline="-25000" dirty="0"/>
          </a:p>
          <a:p>
            <a:pPr marL="57150" indent="0">
              <a:buNone/>
            </a:pPr>
            <a:endParaRPr lang="en-US" baseline="-25000" dirty="0"/>
          </a:p>
          <a:p>
            <a:pPr marL="514350" indent="-457200"/>
            <a:r>
              <a:rPr lang="en-US" dirty="0">
                <a:solidFill>
                  <a:srgbClr val="6600CC"/>
                </a:solidFill>
              </a:rPr>
              <a:t>{</a:t>
            </a:r>
            <a:r>
              <a:rPr lang="en-US" i="1" dirty="0">
                <a:solidFill>
                  <a:srgbClr val="6600CC"/>
                </a:solidFill>
              </a:rPr>
              <a:t>P</a:t>
            </a:r>
            <a:r>
              <a:rPr lang="en-US" dirty="0">
                <a:solidFill>
                  <a:srgbClr val="6600CC"/>
                </a:solidFill>
              </a:rPr>
              <a:t>} </a:t>
            </a:r>
            <a:r>
              <a:rPr lang="en-US" i="1" dirty="0">
                <a:solidFill>
                  <a:srgbClr val="6600CC"/>
                </a:solidFill>
              </a:rPr>
              <a:t>C</a:t>
            </a:r>
            <a:r>
              <a:rPr lang="en-US" dirty="0">
                <a:solidFill>
                  <a:srgbClr val="6600CC"/>
                </a:solidFill>
              </a:rPr>
              <a:t> {</a:t>
            </a:r>
            <a:r>
              <a:rPr lang="en-US" i="1" dirty="0">
                <a:solidFill>
                  <a:srgbClr val="6600CC"/>
                </a:solidFill>
              </a:rPr>
              <a:t>Q</a:t>
            </a:r>
            <a:r>
              <a:rPr lang="en-US" dirty="0">
                <a:solidFill>
                  <a:srgbClr val="6600CC"/>
                </a:solidFill>
              </a:rPr>
              <a:t>} [</a:t>
            </a:r>
            <a:r>
              <a:rPr lang="el-GR" i="1" dirty="0">
                <a:solidFill>
                  <a:srgbClr val="6600CC"/>
                </a:solidFill>
              </a:rPr>
              <a:t>ε</a:t>
            </a:r>
            <a:r>
              <a:rPr lang="en-US" dirty="0">
                <a:solidFill>
                  <a:srgbClr val="6600CC"/>
                </a:solidFill>
              </a:rPr>
              <a:t>] </a:t>
            </a:r>
            <a:r>
              <a:rPr lang="en-US" i="1" dirty="0"/>
              <a:t>means </a:t>
            </a:r>
            <a:r>
              <a:rPr lang="en-US" dirty="0">
                <a:solidFill>
                  <a:srgbClr val="6600CC"/>
                </a:solidFill>
              </a:rPr>
              <a:t>{</a:t>
            </a:r>
            <a:r>
              <a:rPr lang="en-US" i="1" dirty="0">
                <a:solidFill>
                  <a:srgbClr val="6600CC"/>
                </a:solidFill>
              </a:rPr>
              <a:t>P</a:t>
            </a:r>
            <a:r>
              <a:rPr lang="en-US" dirty="0">
                <a:solidFill>
                  <a:srgbClr val="6600CC"/>
                </a:solidFill>
              </a:rPr>
              <a:t>} </a:t>
            </a:r>
            <a:r>
              <a:rPr lang="en-US" i="1" dirty="0">
                <a:solidFill>
                  <a:srgbClr val="6600CC"/>
                </a:solidFill>
              </a:rPr>
              <a:t>C</a:t>
            </a:r>
            <a:r>
              <a:rPr lang="en-US" dirty="0">
                <a:solidFill>
                  <a:srgbClr val="6600CC"/>
                </a:solidFill>
              </a:rPr>
              <a:t> {</a:t>
            </a:r>
            <a:r>
              <a:rPr lang="en-US" i="1" dirty="0">
                <a:solidFill>
                  <a:srgbClr val="6600CC"/>
                </a:solidFill>
              </a:rPr>
              <a:t>Q</a:t>
            </a:r>
            <a:r>
              <a:rPr lang="en-US" dirty="0">
                <a:solidFill>
                  <a:srgbClr val="6600CC"/>
                </a:solidFill>
              </a:rPr>
              <a:t>} </a:t>
            </a:r>
            <a:r>
              <a:rPr lang="en-US" dirty="0"/>
              <a:t>is partially correct,</a:t>
            </a:r>
            <a:br>
              <a:rPr lang="en-US" dirty="0"/>
            </a:br>
            <a:r>
              <a:rPr lang="en-US" i="1" dirty="0">
                <a:solidFill>
                  <a:srgbClr val="6600CC"/>
                </a:solidFill>
              </a:rPr>
              <a:t>C</a:t>
            </a:r>
            <a:r>
              <a:rPr lang="en-US" dirty="0">
                <a:solidFill>
                  <a:srgbClr val="6600CC"/>
                </a:solidFill>
              </a:rPr>
              <a:t> </a:t>
            </a:r>
            <a:r>
              <a:rPr lang="en-US" dirty="0"/>
              <a:t>has no runtime errors, </a:t>
            </a:r>
            <a:br>
              <a:rPr lang="en-US" dirty="0"/>
            </a:br>
            <a:r>
              <a:rPr lang="en-US" dirty="0"/>
              <a:t>and all locations that</a:t>
            </a:r>
            <a:r>
              <a:rPr lang="en-US" dirty="0">
                <a:solidFill>
                  <a:srgbClr val="6600CC"/>
                </a:solidFill>
              </a:rPr>
              <a:t> </a:t>
            </a:r>
            <a:r>
              <a:rPr lang="en-US" i="1" dirty="0">
                <a:solidFill>
                  <a:srgbClr val="6600CC"/>
                </a:solidFill>
              </a:rPr>
              <a:t>C</a:t>
            </a:r>
            <a:r>
              <a:rPr lang="en-US" dirty="0">
                <a:solidFill>
                  <a:srgbClr val="6600CC"/>
                </a:solidFill>
              </a:rPr>
              <a:t> </a:t>
            </a:r>
            <a:r>
              <a:rPr lang="en-US" dirty="0"/>
              <a:t>modifies are in </a:t>
            </a:r>
            <a:r>
              <a:rPr lang="el-GR" i="1" dirty="0">
                <a:solidFill>
                  <a:srgbClr val="6600CC"/>
                </a:solidFill>
              </a:rPr>
              <a:t>ε</a:t>
            </a:r>
            <a:r>
              <a:rPr lang="en-US" dirty="0">
                <a:solidFill>
                  <a:srgbClr val="6600CC"/>
                </a:solidFill>
              </a:rPr>
              <a:t> </a:t>
            </a:r>
            <a:endParaRPr lang="en-US" dirty="0">
              <a:solidFill>
                <a:srgbClr val="6600CC"/>
              </a:solidFill>
              <a:ea typeface="Cambria Math" panose="02040503050406030204" pitchFamily="18" charset="0"/>
            </a:endParaRPr>
          </a:p>
          <a:p>
            <a:pPr marL="5715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A0BBD-417C-413E-8224-47819616E5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4314778"/>
            <a:ext cx="257211" cy="33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14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686B4-B396-4D83-B71D-4A19A6D96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6600"/>
                </a:solidFill>
              </a:rPr>
              <a:t>Adding Regions to JML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99BC6-C1FC-4A7E-967C-FEF0B5237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variable with type </a:t>
            </a:r>
            <a:r>
              <a:rPr lang="en-US" b="1" dirty="0">
                <a:solidFill>
                  <a:srgbClr val="6600CC"/>
                </a:solidFill>
              </a:rPr>
              <a:t>region</a:t>
            </a:r>
            <a:r>
              <a:rPr lang="en-US" b="1" dirty="0"/>
              <a:t> </a:t>
            </a:r>
            <a:r>
              <a:rPr lang="en-US" dirty="0"/>
              <a:t>contains a set of memory locations.</a:t>
            </a:r>
          </a:p>
          <a:p>
            <a:r>
              <a:rPr lang="en-US" dirty="0"/>
              <a:t>A </a:t>
            </a:r>
            <a:r>
              <a:rPr lang="en-US" i="1" dirty="0"/>
              <a:t>location</a:t>
            </a:r>
            <a:r>
              <a:rPr lang="en-US" dirty="0"/>
              <a:t> is a pair of an allocated object and its field name</a:t>
            </a:r>
          </a:p>
        </p:txBody>
      </p:sp>
    </p:spTree>
    <p:extLst>
      <p:ext uri="{BB962C8B-B14F-4D97-AF65-F5344CB8AC3E}">
        <p14:creationId xmlns:p14="http://schemas.microsoft.com/office/powerpoint/2010/main" val="310080139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15191</TotalTime>
  <Words>2845</Words>
  <Application>Microsoft Office PowerPoint</Application>
  <PresentationFormat>On-screen Show (4:3)</PresentationFormat>
  <Paragraphs>464</Paragraphs>
  <Slides>38</Slides>
  <Notes>34</Notes>
  <HiddenSlides>8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宋体</vt:lpstr>
      <vt:lpstr>Calibri</vt:lpstr>
      <vt:lpstr>Cambria Math</vt:lpstr>
      <vt:lpstr>Comic Sans MS</vt:lpstr>
      <vt:lpstr>Wingdings</vt:lpstr>
      <vt:lpstr>Layers</vt:lpstr>
      <vt:lpstr>Better Framing in JML</vt:lpstr>
      <vt:lpstr>Background: Yuyan Bao’s Work</vt:lpstr>
      <vt:lpstr>Related Work We Adapt (1 of 2)</vt:lpstr>
      <vt:lpstr>Related Work We Adapt (2 of 2) </vt:lpstr>
      <vt:lpstr>Goals for JML</vt:lpstr>
      <vt:lpstr>Related Work on  Framing for OOP</vt:lpstr>
      <vt:lpstr>Approach</vt:lpstr>
      <vt:lpstr>FRL: Framing Judgments, Separation, Quadruples</vt:lpstr>
      <vt:lpstr>Adding Regions to JML</vt:lpstr>
      <vt:lpstr>Methodology: Footprints</vt:lpstr>
      <vt:lpstr>The Extended State Problem (Leino ‘98)</vt:lpstr>
      <vt:lpstr>Using the Supertype’s Frame to Verify a Method call</vt:lpstr>
      <vt:lpstr>Allowing Extended State  in Subtype (S) vs. Supertype (T)</vt:lpstr>
      <vt:lpstr>Extended State in Subtype (S)</vt:lpstr>
      <vt:lpstr>Encapsulation for Classes</vt:lpstr>
      <vt:lpstr>Encapsulated Fields</vt:lpstr>
      <vt:lpstr>Encapsulation of Locations with Encapsulated type, D</vt:lpstr>
      <vt:lpstr>Running Example</vt:lpstr>
      <vt:lpstr>Running Example</vt:lpstr>
      <vt:lpstr>Interface List</vt:lpstr>
      <vt:lpstr>Class LinkedList</vt:lpstr>
      <vt:lpstr>Separating Conjunction</vt:lpstr>
      <vt:lpstr>Use of Object Invariant  Ghost Field</vt:lpstr>
      <vt:lpstr>Specification Join for Information Hiding</vt:lpstr>
      <vt:lpstr>An Example Supertype</vt:lpstr>
      <vt:lpstr>Example Showing Need for Encapsulation of Extended State</vt:lpstr>
      <vt:lpstr>Supertype Abstraction doesn’t work for Non-Encapsulated Locations</vt:lpstr>
      <vt:lpstr>What happens</vt:lpstr>
      <vt:lpstr>Example of behavioral Subtyping</vt:lpstr>
      <vt:lpstr>Subject-Observer Pattern</vt:lpstr>
      <vt:lpstr>Subject Public View</vt:lpstr>
      <vt:lpstr>Subject Protected View</vt:lpstr>
      <vt:lpstr>Subject’s Typestates</vt:lpstr>
      <vt:lpstr>Subject’s Public Specification</vt:lpstr>
      <vt:lpstr>Observer</vt:lpstr>
      <vt:lpstr>Client’s Verification</vt:lpstr>
      <vt:lpstr>Future Work</vt:lpstr>
      <vt:lpstr>Contributions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JML's Rich, Inherited Specifications for Behavioral Subtypes</dc:title>
  <dc:subject>Supertype Abstraction in JML</dc:subject>
  <dc:creator>Gary T. Leavens</dc:creator>
  <cp:lastModifiedBy>Gary Leavens</cp:lastModifiedBy>
  <cp:revision>1235</cp:revision>
  <dcterms:created xsi:type="dcterms:W3CDTF">2005-06-04T18:04:58Z</dcterms:created>
  <dcterms:modified xsi:type="dcterms:W3CDTF">2018-05-08T20:38:08Z</dcterms:modified>
</cp:coreProperties>
</file>