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notesMasterIdLst>
    <p:notesMasterId r:id="rId22"/>
  </p:notesMasterIdLst>
  <p:sldIdLst>
    <p:sldId id="304" r:id="rId2"/>
    <p:sldId id="349" r:id="rId3"/>
    <p:sldId id="339" r:id="rId4"/>
    <p:sldId id="333" r:id="rId5"/>
    <p:sldId id="340" r:id="rId6"/>
    <p:sldId id="341" r:id="rId7"/>
    <p:sldId id="328" r:id="rId8"/>
    <p:sldId id="343" r:id="rId9"/>
    <p:sldId id="344" r:id="rId10"/>
    <p:sldId id="346" r:id="rId11"/>
    <p:sldId id="342" r:id="rId12"/>
    <p:sldId id="335" r:id="rId13"/>
    <p:sldId id="350" r:id="rId14"/>
    <p:sldId id="351" r:id="rId15"/>
    <p:sldId id="347" r:id="rId16"/>
    <p:sldId id="353" r:id="rId17"/>
    <p:sldId id="354" r:id="rId18"/>
    <p:sldId id="355" r:id="rId19"/>
    <p:sldId id="356" r:id="rId20"/>
    <p:sldId id="35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0BE680D-584E-41EA-AF74-78D9390F1551}">
          <p14:sldIdLst>
            <p14:sldId id="304"/>
            <p14:sldId id="349"/>
            <p14:sldId id="339"/>
            <p14:sldId id="333"/>
            <p14:sldId id="340"/>
            <p14:sldId id="341"/>
            <p14:sldId id="328"/>
            <p14:sldId id="343"/>
            <p14:sldId id="344"/>
            <p14:sldId id="346"/>
            <p14:sldId id="342"/>
            <p14:sldId id="335"/>
            <p14:sldId id="350"/>
            <p14:sldId id="351"/>
            <p14:sldId id="347"/>
            <p14:sldId id="353"/>
            <p14:sldId id="354"/>
            <p14:sldId id="355"/>
            <p14:sldId id="356"/>
            <p14:sldId id="35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6" autoAdjust="0"/>
    <p:restoredTop sz="86820" autoAdjust="0"/>
  </p:normalViewPr>
  <p:slideViewPr>
    <p:cSldViewPr snapToGrid="0">
      <p:cViewPr varScale="1">
        <p:scale>
          <a:sx n="77" d="100"/>
          <a:sy n="77" d="100"/>
        </p:scale>
        <p:origin x="85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FC300-9BFE-4B6B-864F-DA233C0E8E14}" type="datetimeFigureOut">
              <a:rPr lang="en-US" smtClean="0"/>
              <a:t>2016-01-12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B89F1-7EFE-4B5B-8273-3728746B6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73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2016-01-12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091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smtClean="0"/>
              <a:t>2016-01-12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249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smtClean="0"/>
              <a:t>2016-01-12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14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smtClean="0"/>
              <a:t>2016-01-12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8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2016-01-12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299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smtClean="0"/>
              <a:t>2016-01-12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071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smtClean="0"/>
              <a:t>2016-01-12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247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smtClean="0"/>
              <a:t>2016-01-12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21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smtClean="0"/>
              <a:t>2016-01-12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862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smtClean="0"/>
              <a:t>2016-01-12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108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2016-01-12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5035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2016-01-12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56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169955"/>
            <a:ext cx="10568079" cy="3254564"/>
          </a:xfrm>
        </p:spPr>
        <p:txBody>
          <a:bodyPr/>
          <a:lstStyle/>
          <a:p>
            <a:r>
              <a:rPr lang="en-US" sz="7200" b="1" dirty="0" smtClean="0"/>
              <a:t>Extreme predicates</a:t>
            </a:r>
            <a:br>
              <a:rPr lang="en-US" sz="7200" b="1" dirty="0" smtClean="0"/>
            </a:br>
            <a:r>
              <a:rPr lang="en-US" sz="7200" b="1" dirty="0" smtClean="0"/>
              <a:t>beyond continuity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195483"/>
            <a:ext cx="10826496" cy="2501152"/>
          </a:xfrm>
        </p:spPr>
        <p:txBody>
          <a:bodyPr>
            <a:normAutofit/>
          </a:bodyPr>
          <a:lstStyle/>
          <a:p>
            <a:r>
              <a:rPr lang="en-US" dirty="0" smtClean="0"/>
              <a:t>K. Rustan M. Leino</a:t>
            </a:r>
          </a:p>
          <a:p>
            <a:r>
              <a:rPr lang="en-US" sz="2000" i="1" dirty="0" smtClean="0"/>
              <a:t>Principal Researcher</a:t>
            </a:r>
            <a:br>
              <a:rPr lang="en-US" sz="2000" i="1" dirty="0" smtClean="0"/>
            </a:br>
            <a:r>
              <a:rPr lang="en-US" sz="2000" i="1" dirty="0" smtClean="0"/>
              <a:t>Research in Software Engineering (</a:t>
            </a:r>
            <a:r>
              <a:rPr lang="en-US" sz="2000" i="1" dirty="0" err="1" smtClean="0"/>
              <a:t>RiSE</a:t>
            </a:r>
            <a:r>
              <a:rPr lang="en-US" sz="2000" i="1" dirty="0" smtClean="0"/>
              <a:t>), Microsoft Research, Redmond</a:t>
            </a:r>
          </a:p>
          <a:p>
            <a:r>
              <a:rPr lang="sv-SE" sz="2000" i="1" dirty="0" smtClean="0"/>
              <a:t>Visiting Professor</a:t>
            </a:r>
            <a:br>
              <a:rPr lang="sv-SE" sz="2000" i="1" dirty="0" smtClean="0"/>
            </a:br>
            <a:r>
              <a:rPr lang="sv-SE" sz="2000" i="1" dirty="0" smtClean="0"/>
              <a:t>Department of Computing, Imperial College London</a:t>
            </a:r>
            <a:endParaRPr lang="en-US" sz="24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860473" y="6480314"/>
            <a:ext cx="62619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bg1"/>
                </a:solidFill>
              </a:rPr>
              <a:t>IFIP WG 2.3 meeting 57, Pasadena, CA, 11 January 2016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21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200" dirty="0" smtClean="0"/>
                  <a:t>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ℱ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 smtClean="0"/>
                  <a:t>,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67" t="-3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79934440"/>
                  </p:ext>
                </p:extLst>
              </p:nvPr>
            </p:nvGraphicFramePr>
            <p:xfrm>
              <a:off x="1207050" y="2742779"/>
              <a:ext cx="8722140" cy="29125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61070"/>
                    <a:gridCol w="4361070"/>
                  </a:tblGrid>
                  <a:tr h="582517"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What to prove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How to prove it</a:t>
                          </a:r>
                          <a:endParaRPr lang="en-US" sz="2800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⟹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ℱ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⟹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𝑃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ℱ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⟹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solidFill>
                                <a:schemeClr val="tx1"/>
                              </a:solidFill>
                              <a:latin typeface="+mn-lt"/>
                              <a:cs typeface="Consolas" panose="020B0609020204030204" pitchFamily="49" charset="0"/>
                            </a:rPr>
                            <a:t>via iterates</a:t>
                          </a:r>
                          <a:endParaRPr lang="en-US" sz="2800" dirty="0">
                            <a:solidFill>
                              <a:schemeClr val="tx1"/>
                            </a:solidFill>
                            <a:latin typeface="+mn-lt"/>
                            <a:cs typeface="Consolas" panose="020B0609020204030204" pitchFamily="49" charset="0"/>
                          </a:endParaRPr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⟹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𝜈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ℱ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solidFill>
                                <a:schemeClr val="tx1"/>
                              </a:solidFill>
                              <a:latin typeface="+mn-lt"/>
                              <a:cs typeface="Consolas" panose="020B0609020204030204" pitchFamily="49" charset="0"/>
                            </a:rPr>
                            <a:t>via</a:t>
                          </a:r>
                          <a:r>
                            <a:rPr lang="en-US" sz="2800" baseline="0" dirty="0" smtClean="0">
                              <a:solidFill>
                                <a:schemeClr val="tx1"/>
                              </a:solidFill>
                              <a:latin typeface="+mn-lt"/>
                              <a:cs typeface="Consolas" panose="020B0609020204030204" pitchFamily="49" charset="0"/>
                            </a:rPr>
                            <a:t> iterates</a:t>
                          </a:r>
                          <a:endParaRPr lang="en-US" sz="2800" dirty="0" smtClean="0">
                            <a:solidFill>
                              <a:schemeClr val="tx1"/>
                            </a:solidFill>
                            <a:latin typeface="+mn-lt"/>
                            <a:cs typeface="Consolas" panose="020B0609020204030204" pitchFamily="49" charset="0"/>
                          </a:endParaRPr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𝜈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ℱ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⟹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⟹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79934440"/>
                  </p:ext>
                </p:extLst>
              </p:nvPr>
            </p:nvGraphicFramePr>
            <p:xfrm>
              <a:off x="1207050" y="2742779"/>
              <a:ext cx="8722140" cy="29125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61070"/>
                    <a:gridCol w="4361070"/>
                  </a:tblGrid>
                  <a:tr h="582517"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What to prove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How to prove it</a:t>
                          </a:r>
                          <a:endParaRPr lang="en-US" sz="2800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9" t="-109375" r="-100419" b="-301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420" t="-109375" r="-559" b="-301042"/>
                          </a:stretch>
                        </a:blipFill>
                      </a:tcPr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9" t="-211579" r="-100419" b="-2042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solidFill>
                                <a:schemeClr val="tx1"/>
                              </a:solidFill>
                              <a:latin typeface="+mn-lt"/>
                              <a:cs typeface="Consolas" panose="020B0609020204030204" pitchFamily="49" charset="0"/>
                            </a:rPr>
                            <a:t>via iterates</a:t>
                          </a:r>
                          <a:endParaRPr lang="en-US" sz="2800" dirty="0">
                            <a:solidFill>
                              <a:schemeClr val="tx1"/>
                            </a:solidFill>
                            <a:latin typeface="+mn-lt"/>
                            <a:cs typeface="Consolas" panose="020B0609020204030204" pitchFamily="49" charset="0"/>
                          </a:endParaRPr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9" t="-308333" r="-100419" b="-10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>
                              <a:solidFill>
                                <a:schemeClr val="tx1"/>
                              </a:solidFill>
                              <a:latin typeface="+mn-lt"/>
                              <a:cs typeface="Consolas" panose="020B0609020204030204" pitchFamily="49" charset="0"/>
                            </a:rPr>
                            <a:t>via</a:t>
                          </a:r>
                          <a:r>
                            <a:rPr lang="en-US" sz="2800" baseline="0" dirty="0" smtClean="0">
                              <a:solidFill>
                                <a:schemeClr val="tx1"/>
                              </a:solidFill>
                              <a:latin typeface="+mn-lt"/>
                              <a:cs typeface="Consolas" panose="020B0609020204030204" pitchFamily="49" charset="0"/>
                            </a:rPr>
                            <a:t> iterates</a:t>
                          </a:r>
                          <a:endParaRPr lang="en-US" sz="2800" dirty="0" smtClean="0">
                            <a:solidFill>
                              <a:schemeClr val="tx1"/>
                            </a:solidFill>
                            <a:latin typeface="+mn-lt"/>
                            <a:cs typeface="Consolas" panose="020B0609020204030204" pitchFamily="49" charset="0"/>
                          </a:endParaRPr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9" t="-408333" r="-100419" b="-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420" t="-408333" r="-559" b="-208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85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200" dirty="0" smtClean="0"/>
                  <a:t>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ℱ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 smtClean="0"/>
                  <a:t>,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67" t="-3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31823556"/>
                  </p:ext>
                </p:extLst>
              </p:nvPr>
            </p:nvGraphicFramePr>
            <p:xfrm>
              <a:off x="1207050" y="2742779"/>
              <a:ext cx="8722140" cy="29125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61070"/>
                    <a:gridCol w="4361070"/>
                  </a:tblGrid>
                  <a:tr h="582517"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What to prove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How to prove it</a:t>
                          </a:r>
                          <a:endParaRPr lang="en-US" sz="2800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⟹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ℱ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⟹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𝑃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ℱ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⟹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solidFill>
                                <a:srgbClr val="0000FF"/>
                              </a:solidFill>
                              <a:latin typeface="Consolas" panose="020B0609020204030204" pitchFamily="49" charset="0"/>
                              <a:cs typeface="Consolas" panose="020B0609020204030204" pitchFamily="49" charset="0"/>
                            </a:rPr>
                            <a:t>inductive</a:t>
                          </a:r>
                          <a:r>
                            <a:rPr lang="en-US" sz="2800" baseline="0" dirty="0" smtClean="0">
                              <a:solidFill>
                                <a:srgbClr val="0000FF"/>
                              </a:solidFill>
                              <a:latin typeface="Consolas" panose="020B0609020204030204" pitchFamily="49" charset="0"/>
                              <a:cs typeface="Consolas" panose="020B0609020204030204" pitchFamily="49" charset="0"/>
                            </a:rPr>
                            <a:t> lemma</a:t>
                          </a:r>
                          <a:endParaRPr lang="en-US" sz="2800" dirty="0">
                            <a:solidFill>
                              <a:srgbClr val="0000FF"/>
                            </a:solidFill>
                            <a:latin typeface="Consolas" panose="020B0609020204030204" pitchFamily="49" charset="0"/>
                            <a:cs typeface="Consolas" panose="020B0609020204030204" pitchFamily="49" charset="0"/>
                          </a:endParaRPr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⟹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𝜈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ℱ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err="1" smtClean="0">
                              <a:solidFill>
                                <a:srgbClr val="0000FF"/>
                              </a:solidFill>
                              <a:latin typeface="Consolas" panose="020B0609020204030204" pitchFamily="49" charset="0"/>
                              <a:cs typeface="Consolas" panose="020B0609020204030204" pitchFamily="49" charset="0"/>
                            </a:rPr>
                            <a:t>co</a:t>
                          </a:r>
                          <a:r>
                            <a:rPr lang="en-US" sz="2800" baseline="0" dirty="0" err="1" smtClean="0">
                              <a:solidFill>
                                <a:srgbClr val="0000FF"/>
                              </a:solidFill>
                              <a:latin typeface="Consolas" panose="020B0609020204030204" pitchFamily="49" charset="0"/>
                              <a:cs typeface="Consolas" panose="020B0609020204030204" pitchFamily="49" charset="0"/>
                            </a:rPr>
                            <a:t>lemma</a:t>
                          </a:r>
                          <a:endParaRPr lang="en-US" sz="2800" dirty="0" smtClean="0">
                            <a:solidFill>
                              <a:srgbClr val="0000FF"/>
                            </a:solidFill>
                            <a:latin typeface="Consolas" panose="020B0609020204030204" pitchFamily="49" charset="0"/>
                            <a:cs typeface="Consolas" panose="020B0609020204030204" pitchFamily="49" charset="0"/>
                          </a:endParaRPr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𝜈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ℱ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⟹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⟹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31823556"/>
                  </p:ext>
                </p:extLst>
              </p:nvPr>
            </p:nvGraphicFramePr>
            <p:xfrm>
              <a:off x="1207050" y="2742779"/>
              <a:ext cx="8722140" cy="29125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61070"/>
                    <a:gridCol w="4361070"/>
                  </a:tblGrid>
                  <a:tr h="582517"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What to prove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How to prove it</a:t>
                          </a:r>
                          <a:endParaRPr lang="en-US" sz="2800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9" t="-109375" r="-100419" b="-301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420" t="-109375" r="-559" b="-301042"/>
                          </a:stretch>
                        </a:blipFill>
                      </a:tcPr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9" t="-211579" r="-100419" b="-2042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>
                              <a:solidFill>
                                <a:srgbClr val="0000FF"/>
                              </a:solidFill>
                              <a:latin typeface="Consolas" panose="020B0609020204030204" pitchFamily="49" charset="0"/>
                              <a:cs typeface="Consolas" panose="020B0609020204030204" pitchFamily="49" charset="0"/>
                            </a:rPr>
                            <a:t>inductive</a:t>
                          </a:r>
                          <a:r>
                            <a:rPr lang="en-US" sz="2800" baseline="0" dirty="0" smtClean="0">
                              <a:solidFill>
                                <a:srgbClr val="0000FF"/>
                              </a:solidFill>
                              <a:latin typeface="Consolas" panose="020B0609020204030204" pitchFamily="49" charset="0"/>
                              <a:cs typeface="Consolas" panose="020B0609020204030204" pitchFamily="49" charset="0"/>
                            </a:rPr>
                            <a:t> lemma</a:t>
                          </a:r>
                          <a:endParaRPr lang="en-US" sz="2800" dirty="0">
                            <a:solidFill>
                              <a:srgbClr val="0000FF"/>
                            </a:solidFill>
                            <a:latin typeface="Consolas" panose="020B0609020204030204" pitchFamily="49" charset="0"/>
                            <a:cs typeface="Consolas" panose="020B0609020204030204" pitchFamily="49" charset="0"/>
                          </a:endParaRPr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9" t="-308333" r="-100419" b="-10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err="1" smtClean="0">
                              <a:solidFill>
                                <a:srgbClr val="0000FF"/>
                              </a:solidFill>
                              <a:latin typeface="Consolas" panose="020B0609020204030204" pitchFamily="49" charset="0"/>
                              <a:cs typeface="Consolas" panose="020B0609020204030204" pitchFamily="49" charset="0"/>
                            </a:rPr>
                            <a:t>co</a:t>
                          </a:r>
                          <a:r>
                            <a:rPr lang="en-US" sz="2800" baseline="0" dirty="0" err="1" smtClean="0">
                              <a:solidFill>
                                <a:srgbClr val="0000FF"/>
                              </a:solidFill>
                              <a:latin typeface="Consolas" panose="020B0609020204030204" pitchFamily="49" charset="0"/>
                              <a:cs typeface="Consolas" panose="020B0609020204030204" pitchFamily="49" charset="0"/>
                            </a:rPr>
                            <a:t>lemma</a:t>
                          </a:r>
                          <a:endParaRPr lang="en-US" sz="2800" dirty="0" smtClean="0">
                            <a:solidFill>
                              <a:srgbClr val="0000FF"/>
                            </a:solidFill>
                            <a:latin typeface="Consolas" panose="020B0609020204030204" pitchFamily="49" charset="0"/>
                            <a:cs typeface="Consolas" panose="020B0609020204030204" pitchFamily="49" charset="0"/>
                          </a:endParaRPr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9" t="-408333" r="-100419" b="-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420" t="-408333" r="-559" b="-208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0115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98174" y="4999383"/>
            <a:ext cx="9263269" cy="10933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Least solution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ℱ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600" dirty="0" smtClean="0"/>
              </a:p>
              <a:p>
                <a:endParaRPr lang="en-US" sz="3600" dirty="0"/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600" b="0" i="1" baseline="3000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#</m:t>
                    </m:r>
                    <m:r>
                      <a:rPr lang="en-US" sz="3600" b="0" i="1" baseline="-2500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3600" b="0" i="1" baseline="-2500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ℱ</m:t>
                    </m:r>
                    <m:r>
                      <a:rPr lang="en-US" sz="3600" b="0" i="1" baseline="30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⟘</m:t>
                    </m:r>
                    <m:r>
                      <m:rPr>
                        <m:nor/>
                      </m:rPr>
                      <a:rPr lang="en-US" sz="3600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600" dirty="0" smtClean="0"/>
              </a:p>
              <a:p>
                <a:endParaRPr lang="en-US" sz="3600" dirty="0"/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= </m:t>
                    </m:r>
                    <m:nary>
                      <m:naryPr>
                        <m:chr m:val="⋁"/>
                        <m:supHide m:val="on"/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r>
                          <a:rPr lang="en-US" sz="36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b="0" i="1" baseline="3000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#</m:t>
                        </m:r>
                        <m:r>
                          <a:rPr lang="en-US" sz="3600" b="0" i="1" baseline="-2500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nary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Greatest solution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quarter" idx="4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ℱ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600" dirty="0"/>
              </a:p>
              <a:p>
                <a:endParaRPr lang="en-US" sz="3600" dirty="0"/>
              </a:p>
              <a:p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600" b="0" i="1" baseline="3000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#</m:t>
                    </m:r>
                    <m:r>
                      <a:rPr lang="en-US" sz="3600" i="1" baseline="-2500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3600" b="0" i="1" baseline="-250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ℱ</m:t>
                    </m:r>
                    <m:r>
                      <a:rPr lang="en-US" sz="3600" i="1" baseline="30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36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⟙</m:t>
                    </m:r>
                    <m:r>
                      <m:rPr>
                        <m:nor/>
                      </m:rPr>
                      <a:rPr lang="en-US" sz="360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600" dirty="0" smtClean="0"/>
              </a:p>
              <a:p>
                <a:pPr marL="0" indent="0">
                  <a:buNone/>
                </a:pPr>
                <a:endParaRPr lang="en-US" sz="3600" dirty="0"/>
              </a:p>
              <a:p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 = </m:t>
                    </m:r>
                    <m:nary>
                      <m:naryPr>
                        <m:chr m:val="⋀"/>
                        <m:supHide m:val="on"/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6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r>
                          <a:rPr lang="en-US" sz="36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b="0" i="1" baseline="3000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#</m:t>
                        </m:r>
                        <m:r>
                          <a:rPr lang="en-US" sz="3600" i="1" baseline="-2500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nary>
                  </m:oMath>
                </a14:m>
                <a:endParaRPr lang="en-US" sz="3600" dirty="0"/>
              </a:p>
              <a:p>
                <a:endParaRPr lang="en-US" sz="3600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4412973" y="6271593"/>
                <a:ext cx="463163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C000"/>
                    </a:solidFill>
                  </a:rPr>
                  <a:t>provided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ℱ</m:t>
                    </m:r>
                  </m:oMath>
                </a14:m>
                <a:r>
                  <a:rPr lang="en-US" sz="2400" b="1" dirty="0" smtClean="0">
                    <a:solidFill>
                      <a:srgbClr val="FFC000"/>
                    </a:solidFill>
                  </a:rPr>
                  <a:t> </a:t>
                </a:r>
                <a:r>
                  <a:rPr lang="en-US" sz="2400" b="1" dirty="0" smtClean="0">
                    <a:solidFill>
                      <a:srgbClr val="FFC000"/>
                    </a:solidFill>
                  </a:rPr>
                  <a:t>is </a:t>
                </a:r>
                <a:r>
                  <a:rPr lang="en-US" sz="2400" b="1" i="1" dirty="0" smtClean="0">
                    <a:solidFill>
                      <a:srgbClr val="FFC000"/>
                    </a:solidFill>
                  </a:rPr>
                  <a:t>continuous</a:t>
                </a:r>
                <a:endParaRPr lang="en-US" sz="2400" b="1" i="1" dirty="0">
                  <a:solidFill>
                    <a:srgbClr val="FFC000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2973" y="6271593"/>
                <a:ext cx="4631635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2105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5236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uiExpand="1" build="p"/>
      <p:bldP spid="6" grpId="0" uiExpand="1" build="p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57224" y="499533"/>
            <a:ext cx="11090828" cy="1658198"/>
          </a:xfrm>
        </p:spPr>
        <p:txBody>
          <a:bodyPr/>
          <a:lstStyle/>
          <a:p>
            <a:r>
              <a:rPr lang="en-US" dirty="0" smtClean="0"/>
              <a:t>Example: Iterates of least solution of Even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/>
              <p:cNvSpPr>
                <a:spLocks noGrp="1"/>
              </p:cNvSpPr>
              <p:nvPr>
                <p:ph idx="1"/>
              </p:nvPr>
            </p:nvSpPr>
            <p:spPr>
              <a:xfrm>
                <a:off x="676656" y="2011680"/>
                <a:ext cx="10753725" cy="4846320"/>
              </a:xfrm>
            </p:spPr>
            <p:txBody>
              <a:bodyPr>
                <a:noAutofit/>
              </a:bodyPr>
              <a:lstStyle/>
              <a:p>
                <a:pPr>
                  <a:spcAft>
                    <a:spcPts val="3000"/>
                  </a:spcAft>
                </a:pPr>
                <a:r>
                  <a:rPr lang="en-US" sz="3600" dirty="0" smtClean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Even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(x</a:t>
                </a:r>
                <a:r>
                  <a:rPr lang="en-US" sz="3600" dirty="0">
                    <a:solidFill>
                      <a:srgbClr val="0070C0"/>
                    </a:solidFill>
                  </a:rPr>
                  <a:t>) 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   =    </a:t>
                </a:r>
                <a:r>
                  <a:rPr lang="en-US" sz="3600" dirty="0">
                    <a:solidFill>
                      <a:srgbClr val="0070C0"/>
                    </a:solidFill>
                  </a:rPr>
                  <a:t>(x = 0  </a:t>
                </a:r>
                <a:r>
                  <a:rPr lang="en-US" sz="3600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  </a:t>
                </a:r>
                <a:r>
                  <a:rPr lang="en-US" sz="3600" dirty="0" smtClean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Even</a:t>
                </a:r>
                <a:r>
                  <a:rPr lang="en-US" sz="3600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(x-2))</a:t>
                </a:r>
                <a:endParaRPr lang="en-US" sz="3600" dirty="0" smtClean="0"/>
              </a:p>
              <a:p>
                <a:r>
                  <a:rPr lang="en-US" sz="3600" dirty="0" smtClean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Even</a:t>
                </a:r>
                <a:r>
                  <a:rPr lang="en-US" sz="3600" baseline="30000" dirty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#0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(x</a:t>
                </a:r>
                <a:r>
                  <a:rPr lang="en-US" sz="3600" dirty="0">
                    <a:solidFill>
                      <a:srgbClr val="0070C0"/>
                    </a:solidFill>
                  </a:rPr>
                  <a:t>)    =    </a:t>
                </a:r>
                <a:r>
                  <a:rPr lang="en-US" sz="3600" i="1" dirty="0" smtClean="0">
                    <a:solidFill>
                      <a:srgbClr val="0070C0"/>
                    </a:solidFill>
                  </a:rPr>
                  <a:t>false</a:t>
                </a:r>
                <a:endParaRPr lang="en-US" sz="3600" i="1" dirty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r>
                  <a:rPr lang="en-US" sz="3600" dirty="0" smtClean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Even</a:t>
                </a:r>
                <a:r>
                  <a:rPr lang="en-US" sz="3600" baseline="30000" dirty="0" smtClean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#1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(x</a:t>
                </a:r>
                <a:r>
                  <a:rPr lang="en-US" sz="3600" dirty="0">
                    <a:solidFill>
                      <a:srgbClr val="0070C0"/>
                    </a:solidFill>
                  </a:rPr>
                  <a:t>)    =    (x = 0  </a:t>
                </a:r>
                <a:r>
                  <a:rPr lang="en-US" sz="3600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  </a:t>
                </a:r>
                <a:r>
                  <a:rPr lang="en-US" sz="3600" dirty="0" smtClean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Even</a:t>
                </a:r>
                <a:r>
                  <a:rPr lang="en-US" sz="3600" baseline="30000" dirty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#0</a:t>
                </a:r>
                <a:r>
                  <a:rPr lang="en-US" sz="3600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(x-2</a:t>
                </a:r>
                <a:r>
                  <a:rPr lang="en-US" sz="3600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))</a:t>
                </a:r>
              </a:p>
              <a:p>
                <a:r>
                  <a:rPr lang="en-US" sz="3600" dirty="0" smtClean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Even</a:t>
                </a:r>
                <a:r>
                  <a:rPr lang="en-US" sz="3600" baseline="30000" dirty="0" smtClean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#2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(x</a:t>
                </a:r>
                <a:r>
                  <a:rPr lang="en-US" sz="3600" dirty="0">
                    <a:solidFill>
                      <a:srgbClr val="0070C0"/>
                    </a:solidFill>
                  </a:rPr>
                  <a:t>)    =    (x = 0  </a:t>
                </a:r>
                <a:r>
                  <a:rPr lang="en-US" sz="3600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  </a:t>
                </a:r>
                <a:r>
                  <a:rPr lang="en-US" sz="3600" dirty="0" smtClean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Even</a:t>
                </a:r>
                <a:r>
                  <a:rPr lang="en-US" sz="3600" baseline="30000" dirty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#1</a:t>
                </a:r>
                <a:r>
                  <a:rPr lang="en-US" sz="3600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(x-2</a:t>
                </a:r>
                <a:r>
                  <a:rPr lang="en-US" sz="3600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))</a:t>
                </a:r>
              </a:p>
              <a:p>
                <a:pPr>
                  <a:spcAft>
                    <a:spcPts val="3000"/>
                  </a:spcAft>
                </a:pPr>
                <a:r>
                  <a:rPr lang="en-US" sz="3600" dirty="0" smtClean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…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60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Eve</m:t>
                    </m:r>
                    <m:r>
                      <m:rPr>
                        <m:nor/>
                      </m:rPr>
                      <a:rPr lang="en-US" sz="36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m:rPr>
                        <m:nor/>
                      </m:rPr>
                      <a:rPr lang="en-US" sz="3600" dirty="0" smtClean="0">
                        <a:solidFill>
                          <a:srgbClr val="0070C0"/>
                        </a:solidFill>
                      </a:rPr>
                      <m:t>(</m:t>
                    </m:r>
                    <m:r>
                      <m:rPr>
                        <m:nor/>
                      </m:rPr>
                      <a:rPr lang="en-US" sz="3600" dirty="0" smtClean="0">
                        <a:solidFill>
                          <a:srgbClr val="0070C0"/>
                        </a:solidFill>
                      </a:rPr>
                      <m:t>x</m:t>
                    </m:r>
                    <m:r>
                      <m:rPr>
                        <m:nor/>
                      </m:rPr>
                      <a:rPr lang="en-US" sz="3600" dirty="0" smtClean="0">
                        <a:solidFill>
                          <a:srgbClr val="0070C0"/>
                        </a:solidFill>
                      </a:rPr>
                      <m:t>)</m:t>
                    </m:r>
                    <m:r>
                      <m:rPr>
                        <m:nor/>
                      </m:rPr>
                      <a:rPr lang="en-US" sz="3600" b="0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=   </m:t>
                    </m:r>
                    <m:nary>
                      <m:naryPr>
                        <m:chr m:val="⋁"/>
                        <m:supHide m:val="on"/>
                        <m:ctrlPr>
                          <a:rPr lang="en-US" sz="36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Even</m:t>
                        </m:r>
                        <m:r>
                          <m:rPr>
                            <m:nor/>
                          </m:rPr>
                          <a:rPr lang="en-US" sz="3600" baseline="30000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#</m:t>
                        </m:r>
                        <m:r>
                          <m:rPr>
                            <m:nor/>
                          </m:rPr>
                          <a:rPr lang="en-US" sz="3600" b="0" i="0" baseline="300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rgbClr val="0070C0"/>
                            </a:solidFill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rgbClr val="0070C0"/>
                            </a:solidFill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rgbClr val="0070C0"/>
                            </a:solidFill>
                          </a:rPr>
                          <m:t>)</m:t>
                        </m:r>
                      </m:e>
                    </m:nary>
                  </m:oMath>
                </a14:m>
                <a:endParaRPr lang="en-US" sz="3600" dirty="0">
                  <a:solidFill>
                    <a:srgbClr val="0070C0"/>
                  </a:solidFill>
                </a:endParaRPr>
              </a:p>
              <a:p>
                <a:endParaRPr lang="en-US" sz="3600" dirty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endParaRPr lang="en-US" sz="3600" dirty="0" smtClean="0"/>
              </a:p>
            </p:txBody>
          </p:sp>
        </mc:Choice>
        <mc:Fallback xmlns=""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2011680"/>
                <a:ext cx="10753725" cy="4846320"/>
              </a:xfrm>
              <a:blipFill rotWithShape="0">
                <a:blip r:embed="rId2"/>
                <a:stretch>
                  <a:fillRect l="-794" t="-40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5841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657224" y="499533"/>
                <a:ext cx="10772775" cy="1333243"/>
              </a:xfrm>
            </p:spPr>
            <p:txBody>
              <a:bodyPr/>
              <a:lstStyle/>
              <a:p>
                <a:r>
                  <a:rPr lang="en-US" dirty="0" smtClean="0"/>
                  <a:t>Example: Proof of the form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ℱ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⟹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57224" y="499533"/>
                <a:ext cx="10772775" cy="1333243"/>
              </a:xfrm>
              <a:blipFill rotWithShape="0">
                <a:blip r:embed="rId2"/>
                <a:stretch>
                  <a:fillRect l="-3056" t="-1370" b="-7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6274" y="1832776"/>
                <a:ext cx="10753725" cy="3766185"/>
              </a:xfrm>
            </p:spPr>
            <p:txBody>
              <a:bodyPr>
                <a:noAutofit/>
              </a:bodyPr>
              <a:lstStyle/>
              <a:p>
                <a:pPr marL="4572" lvl="1" indent="0">
                  <a:buNone/>
                </a:pPr>
                <a:r>
                  <a:rPr lang="en-US" sz="3200" dirty="0" smtClean="0"/>
                  <a:t>    Even(x)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sz="3200" dirty="0" smtClean="0"/>
                  <a:t>  x mod 2  =  0</a:t>
                </a:r>
              </a:p>
              <a:p>
                <a:r>
                  <a:rPr lang="en-US" sz="3200" dirty="0" smtClean="0"/>
                  <a:t>=    {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20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Even</m:t>
                    </m:r>
                    <m:r>
                      <m:rPr>
                        <m:nor/>
                      </m:rPr>
                      <a:rPr lang="en-US" sz="3200" dirty="0">
                        <a:solidFill>
                          <a:srgbClr val="0070C0"/>
                        </a:solidFill>
                      </a:rPr>
                      <m:t>(</m:t>
                    </m:r>
                    <m:r>
                      <m:rPr>
                        <m:nor/>
                      </m:rPr>
                      <a:rPr lang="en-US" sz="3200" dirty="0">
                        <a:solidFill>
                          <a:srgbClr val="0070C0"/>
                        </a:solidFill>
                      </a:rPr>
                      <m:t>x</m:t>
                    </m:r>
                    <m:r>
                      <m:rPr>
                        <m:nor/>
                      </m:rPr>
                      <a:rPr lang="en-US" sz="3200" dirty="0">
                        <a:solidFill>
                          <a:srgbClr val="0070C0"/>
                        </a:solidFill>
                      </a:rPr>
                      <m:t>)</m:t>
                    </m:r>
                    <m:r>
                      <m:rPr>
                        <m:nor/>
                      </m:rPr>
                      <a:rPr lang="en-US" sz="320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=   </m:t>
                    </m:r>
                    <m:nary>
                      <m:naryPr>
                        <m:chr m:val="⋁"/>
                        <m:supHide m:val="on"/>
                        <m:ctrlPr>
                          <a:rPr lang="en-US" sz="32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32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Even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#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k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70C0"/>
                            </a:solidFill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70C0"/>
                            </a:solidFill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70C0"/>
                            </a:solidFill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3200" dirty="0" smtClean="0"/>
                  <a:t> }</a:t>
                </a:r>
              </a:p>
              <a:p>
                <a:r>
                  <a:rPr lang="en-US" sz="3200" dirty="0" smtClean="0"/>
                  <a:t>   (</a:t>
                </a:r>
                <a:r>
                  <a:rPr lang="en-US" sz="3200" dirty="0" smtClean="0">
                    <a:sym typeface="Symbol" panose="05050102010706020507" pitchFamily="18" charset="2"/>
                  </a:rPr>
                  <a:t>k• </a:t>
                </a:r>
                <a:r>
                  <a:rPr lang="en-US" sz="3200" dirty="0" err="1" smtClean="0"/>
                  <a:t>Even</a:t>
                </a:r>
                <a:r>
                  <a:rPr lang="en-US" sz="3200" baseline="30000" dirty="0" err="1" smtClean="0"/>
                  <a:t>#k</a:t>
                </a:r>
                <a:r>
                  <a:rPr lang="en-US" sz="3200" dirty="0" smtClean="0"/>
                  <a:t>(x))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sz="3200" dirty="0"/>
                  <a:t>  x </a:t>
                </a:r>
                <a:r>
                  <a:rPr lang="en-US" sz="3200" dirty="0" smtClean="0"/>
                  <a:t>mod </a:t>
                </a:r>
                <a:r>
                  <a:rPr lang="en-US" sz="3200" dirty="0"/>
                  <a:t>2 </a:t>
                </a:r>
                <a:r>
                  <a:rPr lang="en-US" sz="3200" dirty="0" smtClean="0"/>
                  <a:t> =  0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3200" dirty="0" smtClean="0"/>
                  <a:t>=</a:t>
                </a:r>
              </a:p>
              <a:p>
                <a:pPr>
                  <a:spcBef>
                    <a:spcPts val="0"/>
                  </a:spcBef>
                </a:pPr>
                <a:r>
                  <a:rPr lang="en-US" sz="3200" dirty="0"/>
                  <a:t> </a:t>
                </a:r>
                <a:r>
                  <a:rPr lang="en-US" sz="3200" dirty="0" smtClean="0"/>
                  <a:t>  (</a:t>
                </a:r>
                <a:r>
                  <a:rPr lang="en-US" sz="3200" dirty="0" smtClean="0">
                    <a:sym typeface="Symbol" panose="05050102010706020507" pitchFamily="18" charset="2"/>
                  </a:rPr>
                  <a:t>k</a:t>
                </a:r>
                <a:r>
                  <a:rPr lang="en-US" sz="3200" dirty="0">
                    <a:sym typeface="Symbol" panose="05050102010706020507" pitchFamily="18" charset="2"/>
                  </a:rPr>
                  <a:t>• </a:t>
                </a:r>
                <a:r>
                  <a:rPr lang="en-US" sz="3200" dirty="0" smtClean="0">
                    <a:sym typeface="Symbol" panose="05050102010706020507" pitchFamily="18" charset="2"/>
                  </a:rPr>
                  <a:t> </a:t>
                </a:r>
                <a:r>
                  <a:rPr lang="en-US" sz="3200" dirty="0" err="1" smtClean="0"/>
                  <a:t>Even</a:t>
                </a:r>
                <a:r>
                  <a:rPr lang="en-US" sz="3200" baseline="30000" dirty="0" err="1" smtClean="0"/>
                  <a:t>#k</a:t>
                </a:r>
                <a:r>
                  <a:rPr lang="en-US" sz="3200" dirty="0" smtClean="0"/>
                  <a:t>(x)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sz="3200" dirty="0"/>
                  <a:t>  x mod 2  =  </a:t>
                </a:r>
                <a:r>
                  <a:rPr lang="en-US" sz="3200" dirty="0" smtClean="0"/>
                  <a:t>0)</a:t>
                </a:r>
              </a:p>
              <a:p>
                <a:endParaRPr lang="en-US" sz="3200" dirty="0"/>
              </a:p>
              <a:p>
                <a:r>
                  <a:rPr lang="en-US" sz="3200" dirty="0" smtClean="0"/>
                  <a:t>Proof by induction on k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 k = 0:    </a:t>
                </a:r>
                <a:r>
                  <a:rPr lang="en-US" sz="3200" i="1" dirty="0" smtClean="0"/>
                  <a:t>false</a:t>
                </a:r>
                <a:r>
                  <a:rPr lang="en-US" sz="3200" dirty="0" smtClean="0"/>
                  <a:t>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sz="3200" dirty="0" smtClean="0"/>
                  <a:t>  x mod 2  =  0 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 </a:t>
                </a:r>
                <a:r>
                  <a:rPr lang="en-US" sz="3200" dirty="0" smtClean="0"/>
                  <a:t>k &gt; 0:    </a:t>
                </a:r>
                <a:r>
                  <a:rPr lang="en-US" sz="3200" dirty="0" err="1" smtClean="0"/>
                  <a:t>Even</a:t>
                </a:r>
                <a:r>
                  <a:rPr lang="en-US" sz="3200" baseline="30000" dirty="0" err="1" smtClean="0"/>
                  <a:t>#k</a:t>
                </a:r>
                <a:r>
                  <a:rPr lang="en-US" sz="3200" dirty="0" smtClean="0"/>
                  <a:t>(x)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sz="3200" dirty="0" smtClean="0"/>
                  <a:t> (x = 0 </a:t>
                </a:r>
                <a:r>
                  <a:rPr lang="en-US" sz="3200" dirty="0" smtClean="0">
                    <a:sym typeface="Symbol" panose="05050102010706020507" pitchFamily="18" charset="2"/>
                  </a:rPr>
                  <a:t> Even</a:t>
                </a:r>
                <a:r>
                  <a:rPr lang="en-US" sz="3200" baseline="30000" dirty="0" smtClean="0">
                    <a:sym typeface="Symbol" panose="05050102010706020507" pitchFamily="18" charset="2"/>
                  </a:rPr>
                  <a:t>#(k-1)</a:t>
                </a:r>
                <a:r>
                  <a:rPr lang="en-US" sz="3200" dirty="0" smtClean="0">
                    <a:sym typeface="Symbol" panose="05050102010706020507" pitchFamily="18" charset="2"/>
                  </a:rPr>
                  <a:t>(x - 2)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274" y="1832776"/>
                <a:ext cx="10753725" cy="3766185"/>
              </a:xfrm>
              <a:blipFill rotWithShape="0">
                <a:blip r:embed="rId3"/>
                <a:stretch>
                  <a:fillRect l="-1304" t="-3890" b="-354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398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 and tell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Language support:  Even, INC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27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Enforcing continuity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428877"/>
          </a:xfrm>
        </p:spPr>
        <p:txBody>
          <a:bodyPr>
            <a:normAutofit/>
          </a:bodyPr>
          <a:lstStyle/>
          <a:p>
            <a:r>
              <a:rPr lang="en-US" dirty="0" smtClean="0"/>
              <a:t>Syntactic restrictions:</a:t>
            </a:r>
          </a:p>
          <a:p>
            <a:pPr lvl="1"/>
            <a:r>
              <a:rPr lang="en-US" dirty="0" smtClean="0"/>
              <a:t>Inductive predicate is disallowed if recursive call sits inside a </a:t>
            </a:r>
            <a:r>
              <a:rPr lang="en-US" dirty="0" smtClean="0">
                <a:sym typeface="Symbol" panose="05050102010706020507" pitchFamily="18" charset="2"/>
              </a:rPr>
              <a:t></a:t>
            </a:r>
          </a:p>
          <a:p>
            <a:pPr lvl="1"/>
            <a:r>
              <a:rPr lang="en-US" dirty="0" smtClean="0"/>
              <a:t>Co-inductive </a:t>
            </a:r>
            <a:r>
              <a:rPr lang="en-US" dirty="0"/>
              <a:t>predicate is disallowed if recursive call sits inside a </a:t>
            </a:r>
            <a:r>
              <a:rPr lang="en-US" dirty="0" smtClean="0">
                <a:sym typeface="Symbol" panose="05050102010706020507" pitchFamily="18" charset="2"/>
              </a:rPr>
              <a:t>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Example:</a:t>
            </a:r>
          </a:p>
          <a:p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copredicate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P(x: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P(x+1) ||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exists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 :: 0 &lt;= m &amp;&amp; P(m)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Cross 3"/>
          <p:cNvSpPr/>
          <p:nvPr/>
        </p:nvSpPr>
        <p:spPr>
          <a:xfrm rot="19042237">
            <a:off x="5875651" y="4239921"/>
            <a:ext cx="2197200" cy="2226556"/>
          </a:xfrm>
          <a:prstGeom prst="plus">
            <a:avLst>
              <a:gd name="adj" fmla="val 38333"/>
            </a:avLst>
          </a:prstGeom>
          <a:solidFill>
            <a:srgbClr val="FF0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251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Continuity is needed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3600" dirty="0" smtClean="0"/>
                  <a:t>Define Avoids as a greatest solution to: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sz="3600" dirty="0" smtClean="0"/>
                  <a:t>Avoids(n, </a:t>
                </a:r>
                <a:r>
                  <a:rPr lang="en-US" sz="3600" dirty="0" err="1" smtClean="0"/>
                  <a:t>i</a:t>
                </a:r>
                <a:r>
                  <a:rPr lang="en-US" sz="3600" dirty="0" smtClean="0"/>
                  <a:t>)  =		n </a:t>
                </a:r>
                <a:r>
                  <a:rPr lang="en-US" sz="3600" dirty="0"/>
                  <a:t>≠ </a:t>
                </a:r>
                <a:r>
                  <a:rPr lang="en-US" sz="3600" dirty="0" err="1"/>
                  <a:t>i</a:t>
                </a:r>
                <a:r>
                  <a:rPr lang="en-US" sz="3600" dirty="0"/>
                  <a:t>  </a:t>
                </a:r>
                <a:r>
                  <a:rPr lang="en-US" sz="3600" dirty="0">
                    <a:sym typeface="Symbol" panose="05050102010706020507" pitchFamily="18" charset="2"/>
                  </a:rPr>
                  <a:t>  Avoids(n, i+1)</a:t>
                </a:r>
                <a:endParaRPr lang="en-US" sz="3600" dirty="0"/>
              </a:p>
              <a:p>
                <a:pPr>
                  <a:lnSpc>
                    <a:spcPct val="110000"/>
                  </a:lnSpc>
                </a:pPr>
                <a:r>
                  <a:rPr lang="en-US" sz="3600" dirty="0" smtClean="0"/>
                  <a:t> 				</a:t>
                </a:r>
                <a:r>
                  <a:rPr lang="en-US" sz="3600" dirty="0" smtClean="0">
                    <a:sym typeface="Symbol" panose="05050102010706020507" pitchFamily="18" charset="2"/>
                  </a:rPr>
                  <a:t>m•  0 ≤ m    Avoids(m, </a:t>
                </a:r>
                <a:r>
                  <a:rPr lang="en-US" sz="3600" dirty="0" err="1" smtClean="0">
                    <a:sym typeface="Symbol" panose="05050102010706020507" pitchFamily="18" charset="2"/>
                  </a:rPr>
                  <a:t>i</a:t>
                </a:r>
                <a:r>
                  <a:rPr lang="en-US" sz="3600" dirty="0" smtClean="0">
                    <a:sym typeface="Symbol" panose="05050102010706020507" pitchFamily="18" charset="2"/>
                  </a:rPr>
                  <a:t>)</a:t>
                </a:r>
              </a:p>
              <a:p>
                <a:endParaRPr lang="en-US" sz="3600" dirty="0">
                  <a:sym typeface="Symbol" panose="05050102010706020507" pitchFamily="18" charset="2"/>
                </a:endParaRPr>
              </a:p>
              <a:p>
                <a:endParaRPr lang="en-US" sz="3600" dirty="0" smtClean="0">
                  <a:sym typeface="Symbol" panose="05050102010706020507" pitchFamily="18" charset="2"/>
                </a:endParaRPr>
              </a:p>
              <a:p>
                <a:r>
                  <a:rPr lang="en-US" sz="3600" dirty="0" smtClean="0">
                    <a:sym typeface="Symbol" panose="05050102010706020507" pitchFamily="18" charset="2"/>
                  </a:rPr>
                  <a:t>Does    n &lt; 0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⟹ </m:t>
                    </m:r>
                  </m:oMath>
                </a14:m>
                <a:r>
                  <a:rPr lang="en-US" sz="3600" dirty="0" smtClean="0">
                    <a:sym typeface="Symbol" panose="05050102010706020507" pitchFamily="18" charset="2"/>
                  </a:rPr>
                  <a:t>Avoids(n, 0)    hold?</a:t>
                </a:r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737" t="-5502" b="-24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Left Brace 3"/>
          <p:cNvSpPr/>
          <p:nvPr/>
        </p:nvSpPr>
        <p:spPr>
          <a:xfrm>
            <a:off x="3756990" y="2522330"/>
            <a:ext cx="566531" cy="1520106"/>
          </a:xfrm>
          <a:prstGeom prst="leftBrace">
            <a:avLst>
              <a:gd name="adj1" fmla="val 8333"/>
              <a:gd name="adj2" fmla="val 27769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182638" y="2551374"/>
            <a:ext cx="2852530" cy="1367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300"/>
              </a:spcBef>
            </a:pPr>
            <a:r>
              <a:rPr lang="en-US" sz="3600" dirty="0" smtClean="0"/>
              <a:t>if  0 ≤ n</a:t>
            </a:r>
          </a:p>
          <a:p>
            <a:pPr>
              <a:spcBef>
                <a:spcPts val="1300"/>
              </a:spcBef>
            </a:pPr>
            <a:r>
              <a:rPr lang="en-US" sz="3600" dirty="0" smtClean="0"/>
              <a:t>if  n &lt; 0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0137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156630"/>
            <a:ext cx="10772775" cy="1658198"/>
          </a:xfrm>
        </p:spPr>
        <p:txBody>
          <a:bodyPr/>
          <a:lstStyle/>
          <a:p>
            <a:r>
              <a:rPr lang="en-US" dirty="0" smtClean="0"/>
              <a:t>Problem with continuity:</a:t>
            </a:r>
            <a:br>
              <a:rPr lang="en-US" dirty="0" smtClean="0"/>
            </a:br>
            <a:r>
              <a:rPr lang="en-US" dirty="0" smtClean="0"/>
              <a:t>Co-inductive big-step semantics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6274" y="2061824"/>
                <a:ext cx="10753725" cy="4576156"/>
              </a:xfrm>
            </p:spPr>
            <p:txBody>
              <a:bodyPr>
                <a:noAutofit/>
              </a:bodyPr>
              <a:lstStyle/>
              <a:p>
                <a:r>
                  <a:rPr lang="en-US" sz="3200" b="0" dirty="0" smtClean="0">
                    <a:latin typeface="Cambria Math" panose="02040503050406030204" pitchFamily="18" charset="0"/>
                  </a:rPr>
                  <a:t>Cmd ::=  </a:t>
                </a:r>
                <a:r>
                  <a:rPr lang="en-US" sz="3200" b="0" dirty="0" smtClean="0">
                    <a:solidFill>
                      <a:srgbClr val="0000FF"/>
                    </a:solidFill>
                    <a:latin typeface="Cambria Math" panose="02040503050406030204" pitchFamily="18" charset="0"/>
                  </a:rPr>
                  <a:t>Inc</a:t>
                </a:r>
                <a:r>
                  <a:rPr lang="en-US" sz="3200" b="0" dirty="0" smtClean="0">
                    <a:latin typeface="Cambria Math" panose="02040503050406030204" pitchFamily="18" charset="0"/>
                  </a:rPr>
                  <a:t>  |  </a:t>
                </a:r>
                <a:r>
                  <a:rPr lang="en-US" sz="3200" b="0" dirty="0" err="1" smtClean="0">
                    <a:latin typeface="Cambria Math" panose="02040503050406030204" pitchFamily="18" charset="0"/>
                  </a:rPr>
                  <a:t>Cmd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⨟</m:t>
                    </m:r>
                  </m:oMath>
                </a14:m>
                <a:r>
                  <a:rPr lang="en-US" sz="3200" b="0" dirty="0" err="1" smtClean="0">
                    <a:latin typeface="Cambria Math" panose="02040503050406030204" pitchFamily="18" charset="0"/>
                  </a:rPr>
                  <a:t>Cmd</a:t>
                </a:r>
                <a:r>
                  <a:rPr lang="en-US" sz="3200" b="0" dirty="0" smtClean="0">
                    <a:latin typeface="Cambria Math" panose="02040503050406030204" pitchFamily="18" charset="0"/>
                  </a:rPr>
                  <a:t>  |  …</a:t>
                </a:r>
              </a:p>
              <a:p>
                <a:endParaRPr lang="en-US" sz="3200" b="0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=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d>
                          <m:d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3600" b="0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Inc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→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sz="3600" dirty="0" smtClean="0"/>
              </a:p>
              <a:p>
                <a:endParaRPr lang="en-US" sz="180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0,   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→ 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    </m:t>
                        </m:r>
                        <m:d>
                          <m:d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1,</m:t>
                            </m:r>
                            <m:sSup>
                              <m:sSupPr>
                                <m:ctrlPr>
                                  <a:rPr lang="en-US" sz="4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</m:d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→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d>
                          <m:d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sz="36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⨟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1,    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 →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sz="3600" dirty="0" smtClean="0"/>
              </a:p>
              <a:p>
                <a:endParaRPr lang="en-US" sz="1800" dirty="0" smtClean="0"/>
              </a:p>
              <a:p>
                <a:r>
                  <a:rPr lang="en-US" sz="1800" dirty="0" smtClean="0"/>
                  <a:t>…</a:t>
                </a: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274" y="2061824"/>
                <a:ext cx="10753725" cy="4576156"/>
              </a:xfrm>
              <a:blipFill rotWithShape="0">
                <a:blip r:embed="rId2"/>
                <a:stretch>
                  <a:fillRect l="-624" t="-33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876469" y="5059017"/>
            <a:ext cx="414241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876469" y="3647661"/>
            <a:ext cx="16476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029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 and tell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Continuity workaround:  move the quantification 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38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18329"/>
          </a:xfrm>
        </p:spPr>
        <p:txBody>
          <a:bodyPr>
            <a:noAutofit/>
          </a:bodyPr>
          <a:lstStyle/>
          <a:p>
            <a:r>
              <a:rPr lang="en-US" sz="3200" dirty="0" smtClean="0"/>
              <a:t>Reasoning about predicates defined as least/greatest </a:t>
            </a:r>
            <a:r>
              <a:rPr lang="en-US" sz="3200" dirty="0" err="1" smtClean="0"/>
              <a:t>fixpoints</a:t>
            </a:r>
            <a:endParaRPr lang="en-US" sz="3200" dirty="0" smtClean="0"/>
          </a:p>
          <a:p>
            <a:r>
              <a:rPr lang="en-US" sz="3200" dirty="0" smtClean="0"/>
              <a:t>Language features that make definitions and proof look natural</a:t>
            </a:r>
          </a:p>
          <a:p>
            <a:r>
              <a:rPr lang="en-US" sz="3200" dirty="0" smtClean="0"/>
              <a:t>Translation to automated decisions procedure</a:t>
            </a:r>
          </a:p>
          <a:p>
            <a:endParaRPr lang="en-US" sz="3200" dirty="0" smtClean="0"/>
          </a:p>
          <a:p>
            <a:r>
              <a:rPr lang="en-US" sz="3200" dirty="0" smtClean="0"/>
              <a:t>What I want:</a:t>
            </a:r>
          </a:p>
          <a:p>
            <a:pPr lvl="1"/>
            <a:r>
              <a:rPr lang="en-US" sz="3200" dirty="0" smtClean="0"/>
              <a:t>Syntactic detection of continuity</a:t>
            </a:r>
          </a:p>
          <a:p>
            <a:pPr lvl="1"/>
            <a:r>
              <a:rPr lang="en-US" sz="3200" dirty="0" smtClean="0"/>
              <a:t>Features that encapsulate “the workaround”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612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Is continuity the same condition as</a:t>
            </a:r>
            <a:br>
              <a:rPr lang="en-US" sz="3600" dirty="0" smtClean="0"/>
            </a:br>
            <a:r>
              <a:rPr lang="en-US" sz="3600" dirty="0" smtClean="0"/>
              <a:t>“no recursive calls inside unbounded </a:t>
            </a:r>
            <a:r>
              <a:rPr lang="en-US" sz="3600" dirty="0" smtClean="0">
                <a:sym typeface="Symbol" panose="05050102010706020507" pitchFamily="18" charset="2"/>
              </a:rPr>
              <a:t>/</a:t>
            </a:r>
            <a:r>
              <a:rPr lang="en-US" sz="3600" dirty="0">
                <a:sym typeface="Symbol" panose="05050102010706020507" pitchFamily="18" charset="2"/>
              </a:rPr>
              <a:t> </a:t>
            </a:r>
            <a:r>
              <a:rPr lang="en-US" sz="3600" dirty="0" smtClean="0">
                <a:sym typeface="Symbol" panose="05050102010706020507" pitchFamily="18" charset="2"/>
              </a:rPr>
              <a:t>”?</a:t>
            </a:r>
          </a:p>
          <a:p>
            <a:endParaRPr lang="en-US" sz="3600" dirty="0" smtClean="0">
              <a:sym typeface="Symbol" panose="05050102010706020507" pitchFamily="18" charset="2"/>
            </a:endParaRPr>
          </a:p>
          <a:p>
            <a:r>
              <a:rPr lang="en-US" sz="3600" dirty="0" smtClean="0">
                <a:sym typeface="Symbol" panose="05050102010706020507" pitchFamily="18" charset="2"/>
              </a:rPr>
              <a:t>When is the distribution workaround for continuity safe?</a:t>
            </a:r>
          </a:p>
          <a:p>
            <a:r>
              <a:rPr lang="en-US" sz="3600" dirty="0" smtClean="0">
                <a:sym typeface="Symbol" panose="05050102010706020507" pitchFamily="18" charset="2"/>
              </a:rPr>
              <a:t>What language support would one want for it?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306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156630"/>
            <a:ext cx="10772775" cy="1658198"/>
          </a:xfrm>
        </p:spPr>
        <p:txBody>
          <a:bodyPr/>
          <a:lstStyle/>
          <a:p>
            <a:r>
              <a:rPr lang="en-US" dirty="0" smtClean="0"/>
              <a:t>Even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6656" y="1564867"/>
                <a:ext cx="10753725" cy="4576156"/>
              </a:xfrm>
            </p:spPr>
            <p:txBody>
              <a:bodyPr>
                <a:noAutofit/>
              </a:bodyPr>
              <a:lstStyle/>
              <a:p>
                <a:endParaRPr lang="en-US" sz="28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 = 0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4800" dirty="0" smtClean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−2)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4800" dirty="0" smtClean="0"/>
              </a:p>
              <a:p>
                <a:pPr marL="0" indent="0">
                  <a:buNone/>
                </a:pPr>
                <a:endParaRPr lang="en-US" sz="3600" dirty="0" smtClean="0"/>
              </a:p>
              <a:p>
                <a:pPr marL="0" indent="0">
                  <a:buNone/>
                </a:pPr>
                <a:r>
                  <a:rPr lang="en-US" sz="3600" dirty="0" smtClean="0"/>
                  <a:t>	{ x | 0 ≤ x  </a:t>
                </a:r>
                <a:r>
                  <a:rPr lang="en-US" sz="3600" dirty="0" smtClean="0">
                    <a:sym typeface="Symbol" panose="05050102010706020507" pitchFamily="18" charset="2"/>
                  </a:rPr>
                  <a:t> </a:t>
                </a:r>
                <a:r>
                  <a:rPr lang="en-US" sz="3600" dirty="0" smtClean="0"/>
                  <a:t> x even }</a:t>
                </a:r>
              </a:p>
              <a:p>
                <a:endParaRPr lang="en-US" sz="4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564867"/>
                <a:ext cx="10753725" cy="4576156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7901609" y="2295940"/>
            <a:ext cx="3329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where x ranges over integers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946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xplosion 2 10"/>
          <p:cNvSpPr/>
          <p:nvPr/>
        </p:nvSpPr>
        <p:spPr>
          <a:xfrm rot="2559791">
            <a:off x="6917838" y="2543674"/>
            <a:ext cx="2872409" cy="2577095"/>
          </a:xfrm>
          <a:prstGeom prst="irregularSeal2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156630"/>
            <a:ext cx="10772775" cy="1658198"/>
          </a:xfrm>
        </p:spPr>
        <p:txBody>
          <a:bodyPr/>
          <a:lstStyle/>
          <a:p>
            <a:r>
              <a:rPr lang="en-US" dirty="0" smtClean="0"/>
              <a:t>Multiple solutions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6656" y="1564867"/>
                <a:ext cx="10753725" cy="4576156"/>
              </a:xfrm>
            </p:spPr>
            <p:txBody>
              <a:bodyPr>
                <a:noAutofit/>
              </a:bodyPr>
              <a:lstStyle/>
              <a:p>
                <a:endParaRPr lang="en-US" sz="28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 = 0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4800" dirty="0" smtClean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−2)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4800" dirty="0" smtClean="0"/>
              </a:p>
              <a:p>
                <a:pPr marL="0" indent="0">
                  <a:buNone/>
                </a:pPr>
                <a:endParaRPr lang="en-US" sz="3600" dirty="0" smtClean="0"/>
              </a:p>
              <a:p>
                <a:pPr marL="0" indent="0">
                  <a:buNone/>
                </a:pPr>
                <a:r>
                  <a:rPr lang="en-US" sz="3600" dirty="0" smtClean="0"/>
                  <a:t>	{ x | 0 ≤ x  </a:t>
                </a:r>
                <a:r>
                  <a:rPr lang="en-US" sz="3600" dirty="0" smtClean="0">
                    <a:sym typeface="Symbol" panose="05050102010706020507" pitchFamily="18" charset="2"/>
                  </a:rPr>
                  <a:t> </a:t>
                </a:r>
                <a:r>
                  <a:rPr lang="en-US" sz="3600" dirty="0" smtClean="0"/>
                  <a:t> x even }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	{ x | </a:t>
                </a:r>
                <a:r>
                  <a:rPr lang="en-US" sz="3600" dirty="0" smtClean="0">
                    <a:sym typeface="Wingdings" panose="05000000000000000000" pitchFamily="2" charset="2"/>
                  </a:rPr>
                  <a:t>x even }</a:t>
                </a:r>
              </a:p>
              <a:p>
                <a:pPr marL="0" indent="0">
                  <a:buNone/>
                </a:pPr>
                <a:r>
                  <a:rPr lang="en-US" sz="3600" dirty="0" smtClean="0">
                    <a:sym typeface="Wingdings" panose="05000000000000000000" pitchFamily="2" charset="2"/>
                  </a:rPr>
                  <a:t>	{ x | (0 </a:t>
                </a:r>
                <a:r>
                  <a:rPr lang="en-US" sz="3600" dirty="0"/>
                  <a:t>≤</a:t>
                </a:r>
                <a:r>
                  <a:rPr lang="en-US" sz="3600" dirty="0" smtClean="0">
                    <a:sym typeface="Wingdings" panose="05000000000000000000" pitchFamily="2" charset="2"/>
                  </a:rPr>
                  <a:t> x  </a:t>
                </a:r>
                <a:r>
                  <a:rPr lang="en-US" sz="3600" dirty="0" smtClean="0">
                    <a:sym typeface="Symbol" panose="05050102010706020507" pitchFamily="18" charset="2"/>
                  </a:rPr>
                  <a:t> </a:t>
                </a:r>
                <a:r>
                  <a:rPr lang="en-US" sz="3600" dirty="0" smtClean="0">
                    <a:sym typeface="Wingdings" panose="05000000000000000000" pitchFamily="2" charset="2"/>
                  </a:rPr>
                  <a:t> x even)  </a:t>
                </a:r>
                <a:r>
                  <a:rPr lang="en-US" sz="3600" dirty="0" smtClean="0">
                    <a:sym typeface="Symbol" panose="05050102010706020507" pitchFamily="18" charset="2"/>
                  </a:rPr>
                  <a:t> </a:t>
                </a:r>
                <a:r>
                  <a:rPr lang="en-US" sz="3600" dirty="0" smtClean="0">
                    <a:sym typeface="Wingdings" panose="05000000000000000000" pitchFamily="2" charset="2"/>
                  </a:rPr>
                  <a:t> x odd }</a:t>
                </a:r>
              </a:p>
              <a:p>
                <a:pPr marL="0" indent="0">
                  <a:buNone/>
                </a:pPr>
                <a:r>
                  <a:rPr lang="en-US" sz="3600" dirty="0" smtClean="0">
                    <a:sym typeface="Wingdings" panose="05000000000000000000" pitchFamily="2" charset="2"/>
                  </a:rPr>
                  <a:t>	{ x | true }</a:t>
                </a:r>
                <a:r>
                  <a:rPr lang="en-US" sz="3600" dirty="0" smtClean="0"/>
                  <a:t> </a:t>
                </a:r>
                <a:endParaRPr lang="en-US" sz="3600" dirty="0"/>
              </a:p>
              <a:p>
                <a:endParaRPr lang="en-US" sz="4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564867"/>
                <a:ext cx="10753725" cy="4576156"/>
              </a:xfrm>
              <a:blipFill rotWithShape="0">
                <a:blip r:embed="rId2"/>
                <a:stretch>
                  <a:fillRect b="-94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563678" y="3091069"/>
            <a:ext cx="44030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</a:rPr>
              <a:t>Least</a:t>
            </a:r>
            <a:r>
              <a:rPr lang="en-US" sz="3600" dirty="0" smtClean="0"/>
              <a:t> solution in P</a:t>
            </a:r>
          </a:p>
          <a:p>
            <a:r>
              <a:rPr lang="en-US" sz="3600" dirty="0" smtClean="0">
                <a:solidFill>
                  <a:srgbClr val="00B050"/>
                </a:solidFill>
              </a:rPr>
              <a:t>Greatest</a:t>
            </a:r>
            <a:r>
              <a:rPr lang="en-US" sz="3600" dirty="0" smtClean="0"/>
              <a:t> solution in P</a:t>
            </a:r>
            <a:endParaRPr lang="en-US" sz="3600" dirty="0"/>
          </a:p>
        </p:txBody>
      </p:sp>
      <p:sp>
        <p:nvSpPr>
          <p:cNvPr id="7" name="Freeform 6"/>
          <p:cNvSpPr/>
          <p:nvPr/>
        </p:nvSpPr>
        <p:spPr>
          <a:xfrm>
            <a:off x="5645427" y="3399183"/>
            <a:ext cx="1868556" cy="705678"/>
          </a:xfrm>
          <a:custGeom>
            <a:avLst/>
            <a:gdLst>
              <a:gd name="connsiteX0" fmla="*/ 1779105 w 1779105"/>
              <a:gd name="connsiteY0" fmla="*/ 60842 h 746850"/>
              <a:gd name="connsiteX1" fmla="*/ 675861 w 1779105"/>
              <a:gd name="connsiteY1" fmla="*/ 746642 h 746850"/>
              <a:gd name="connsiteX2" fmla="*/ 516835 w 1779105"/>
              <a:gd name="connsiteY2" fmla="*/ 1207 h 746850"/>
              <a:gd name="connsiteX3" fmla="*/ 0 w 1779105"/>
              <a:gd name="connsiteY3" fmla="*/ 607494 h 746850"/>
              <a:gd name="connsiteX0" fmla="*/ 1928191 w 1928191"/>
              <a:gd name="connsiteY0" fmla="*/ 50903 h 746783"/>
              <a:gd name="connsiteX1" fmla="*/ 675861 w 1928191"/>
              <a:gd name="connsiteY1" fmla="*/ 746642 h 746783"/>
              <a:gd name="connsiteX2" fmla="*/ 516835 w 1928191"/>
              <a:gd name="connsiteY2" fmla="*/ 1207 h 746783"/>
              <a:gd name="connsiteX3" fmla="*/ 0 w 1928191"/>
              <a:gd name="connsiteY3" fmla="*/ 607494 h 746783"/>
              <a:gd name="connsiteX0" fmla="*/ 1928191 w 1928191"/>
              <a:gd name="connsiteY0" fmla="*/ 50903 h 746746"/>
              <a:gd name="connsiteX1" fmla="*/ 675861 w 1928191"/>
              <a:gd name="connsiteY1" fmla="*/ 746642 h 746746"/>
              <a:gd name="connsiteX2" fmla="*/ 516835 w 1928191"/>
              <a:gd name="connsiteY2" fmla="*/ 1207 h 746746"/>
              <a:gd name="connsiteX3" fmla="*/ 0 w 1928191"/>
              <a:gd name="connsiteY3" fmla="*/ 607494 h 746746"/>
              <a:gd name="connsiteX0" fmla="*/ 1928191 w 1928191"/>
              <a:gd name="connsiteY0" fmla="*/ 51245 h 766962"/>
              <a:gd name="connsiteX1" fmla="*/ 954157 w 1928191"/>
              <a:gd name="connsiteY1" fmla="*/ 766862 h 766962"/>
              <a:gd name="connsiteX2" fmla="*/ 516835 w 1928191"/>
              <a:gd name="connsiteY2" fmla="*/ 1549 h 766962"/>
              <a:gd name="connsiteX3" fmla="*/ 0 w 1928191"/>
              <a:gd name="connsiteY3" fmla="*/ 607836 h 766962"/>
              <a:gd name="connsiteX0" fmla="*/ 1868556 w 1868556"/>
              <a:gd name="connsiteY0" fmla="*/ 49701 h 765418"/>
              <a:gd name="connsiteX1" fmla="*/ 894522 w 1868556"/>
              <a:gd name="connsiteY1" fmla="*/ 765318 h 765418"/>
              <a:gd name="connsiteX2" fmla="*/ 457200 w 1868556"/>
              <a:gd name="connsiteY2" fmla="*/ 5 h 765418"/>
              <a:gd name="connsiteX3" fmla="*/ 0 w 1868556"/>
              <a:gd name="connsiteY3" fmla="*/ 755379 h 765418"/>
              <a:gd name="connsiteX0" fmla="*/ 1868556 w 1868556"/>
              <a:gd name="connsiteY0" fmla="*/ 49701 h 765418"/>
              <a:gd name="connsiteX1" fmla="*/ 894522 w 1868556"/>
              <a:gd name="connsiteY1" fmla="*/ 765318 h 765418"/>
              <a:gd name="connsiteX2" fmla="*/ 457200 w 1868556"/>
              <a:gd name="connsiteY2" fmla="*/ 5 h 765418"/>
              <a:gd name="connsiteX3" fmla="*/ 0 w 1868556"/>
              <a:gd name="connsiteY3" fmla="*/ 755379 h 765418"/>
              <a:gd name="connsiteX0" fmla="*/ 1868556 w 1868556"/>
              <a:gd name="connsiteY0" fmla="*/ 0 h 717060"/>
              <a:gd name="connsiteX1" fmla="*/ 894522 w 1868556"/>
              <a:gd name="connsiteY1" fmla="*/ 715617 h 717060"/>
              <a:gd name="connsiteX2" fmla="*/ 606287 w 1868556"/>
              <a:gd name="connsiteY2" fmla="*/ 198782 h 717060"/>
              <a:gd name="connsiteX3" fmla="*/ 0 w 1868556"/>
              <a:gd name="connsiteY3" fmla="*/ 705678 h 717060"/>
              <a:gd name="connsiteX0" fmla="*/ 1868556 w 1868556"/>
              <a:gd name="connsiteY0" fmla="*/ 0 h 705678"/>
              <a:gd name="connsiteX1" fmla="*/ 974035 w 1868556"/>
              <a:gd name="connsiteY1" fmla="*/ 59634 h 705678"/>
              <a:gd name="connsiteX2" fmla="*/ 606287 w 1868556"/>
              <a:gd name="connsiteY2" fmla="*/ 198782 h 705678"/>
              <a:gd name="connsiteX3" fmla="*/ 0 w 1868556"/>
              <a:gd name="connsiteY3" fmla="*/ 705678 h 705678"/>
              <a:gd name="connsiteX0" fmla="*/ 1868556 w 1868556"/>
              <a:gd name="connsiteY0" fmla="*/ 0 h 705678"/>
              <a:gd name="connsiteX1" fmla="*/ 974035 w 1868556"/>
              <a:gd name="connsiteY1" fmla="*/ 59634 h 705678"/>
              <a:gd name="connsiteX2" fmla="*/ 993913 w 1868556"/>
              <a:gd name="connsiteY2" fmla="*/ 626164 h 705678"/>
              <a:gd name="connsiteX3" fmla="*/ 0 w 1868556"/>
              <a:gd name="connsiteY3" fmla="*/ 705678 h 705678"/>
              <a:gd name="connsiteX0" fmla="*/ 1868556 w 1868556"/>
              <a:gd name="connsiteY0" fmla="*/ 0 h 705678"/>
              <a:gd name="connsiteX1" fmla="*/ 974035 w 1868556"/>
              <a:gd name="connsiteY1" fmla="*/ 59634 h 705678"/>
              <a:gd name="connsiteX2" fmla="*/ 993913 w 1868556"/>
              <a:gd name="connsiteY2" fmla="*/ 626164 h 705678"/>
              <a:gd name="connsiteX3" fmla="*/ 0 w 1868556"/>
              <a:gd name="connsiteY3" fmla="*/ 705678 h 705678"/>
              <a:gd name="connsiteX0" fmla="*/ 1868556 w 1868556"/>
              <a:gd name="connsiteY0" fmla="*/ 0 h 766805"/>
              <a:gd name="connsiteX1" fmla="*/ 974035 w 1868556"/>
              <a:gd name="connsiteY1" fmla="*/ 59634 h 766805"/>
              <a:gd name="connsiteX2" fmla="*/ 993913 w 1868556"/>
              <a:gd name="connsiteY2" fmla="*/ 626164 h 766805"/>
              <a:gd name="connsiteX3" fmla="*/ 268356 w 1868556"/>
              <a:gd name="connsiteY3" fmla="*/ 765313 h 766805"/>
              <a:gd name="connsiteX4" fmla="*/ 0 w 1868556"/>
              <a:gd name="connsiteY4" fmla="*/ 705678 h 766805"/>
              <a:gd name="connsiteX0" fmla="*/ 1868556 w 1868556"/>
              <a:gd name="connsiteY0" fmla="*/ 0 h 705678"/>
              <a:gd name="connsiteX1" fmla="*/ 974035 w 1868556"/>
              <a:gd name="connsiteY1" fmla="*/ 59634 h 705678"/>
              <a:gd name="connsiteX2" fmla="*/ 993913 w 1868556"/>
              <a:gd name="connsiteY2" fmla="*/ 626164 h 705678"/>
              <a:gd name="connsiteX3" fmla="*/ 0 w 1868556"/>
              <a:gd name="connsiteY3" fmla="*/ 705678 h 705678"/>
              <a:gd name="connsiteX0" fmla="*/ 1868556 w 1868556"/>
              <a:gd name="connsiteY0" fmla="*/ 0 h 705678"/>
              <a:gd name="connsiteX1" fmla="*/ 934278 w 1868556"/>
              <a:gd name="connsiteY1" fmla="*/ 139147 h 705678"/>
              <a:gd name="connsiteX2" fmla="*/ 993913 w 1868556"/>
              <a:gd name="connsiteY2" fmla="*/ 626164 h 705678"/>
              <a:gd name="connsiteX3" fmla="*/ 0 w 1868556"/>
              <a:gd name="connsiteY3" fmla="*/ 705678 h 705678"/>
              <a:gd name="connsiteX0" fmla="*/ 1868556 w 1868556"/>
              <a:gd name="connsiteY0" fmla="*/ 0 h 705678"/>
              <a:gd name="connsiteX1" fmla="*/ 934278 w 1868556"/>
              <a:gd name="connsiteY1" fmla="*/ 139147 h 705678"/>
              <a:gd name="connsiteX2" fmla="*/ 993913 w 1868556"/>
              <a:gd name="connsiteY2" fmla="*/ 626164 h 705678"/>
              <a:gd name="connsiteX3" fmla="*/ 0 w 1868556"/>
              <a:gd name="connsiteY3" fmla="*/ 705678 h 705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8556" h="705678">
                <a:moveTo>
                  <a:pt x="1868556" y="0"/>
                </a:moveTo>
                <a:cubicBezTo>
                  <a:pt x="1372428" y="19877"/>
                  <a:pt x="1080052" y="34786"/>
                  <a:pt x="934278" y="139147"/>
                </a:cubicBezTo>
                <a:cubicBezTo>
                  <a:pt x="788504" y="243508"/>
                  <a:pt x="1149626" y="531742"/>
                  <a:pt x="993913" y="626164"/>
                </a:cubicBezTo>
                <a:cubicBezTo>
                  <a:pt x="838200" y="720586"/>
                  <a:pt x="207065" y="689113"/>
                  <a:pt x="0" y="705678"/>
                </a:cubicBezTo>
              </a:path>
            </a:pathLst>
          </a:custGeom>
          <a:noFill/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5257800" y="3995530"/>
            <a:ext cx="3200837" cy="2157168"/>
          </a:xfrm>
          <a:custGeom>
            <a:avLst/>
            <a:gdLst>
              <a:gd name="connsiteX0" fmla="*/ 2325757 w 3078919"/>
              <a:gd name="connsiteY0" fmla="*/ 0 h 2156934"/>
              <a:gd name="connsiteX1" fmla="*/ 1848678 w 3078919"/>
              <a:gd name="connsiteY1" fmla="*/ 636105 h 2156934"/>
              <a:gd name="connsiteX2" fmla="*/ 2723322 w 3078919"/>
              <a:gd name="connsiteY2" fmla="*/ 983974 h 2156934"/>
              <a:gd name="connsiteX3" fmla="*/ 2991678 w 3078919"/>
              <a:gd name="connsiteY3" fmla="*/ 1490870 h 2156934"/>
              <a:gd name="connsiteX4" fmla="*/ 2782957 w 3078919"/>
              <a:gd name="connsiteY4" fmla="*/ 2047461 h 2156934"/>
              <a:gd name="connsiteX5" fmla="*/ 0 w 3078919"/>
              <a:gd name="connsiteY5" fmla="*/ 2156792 h 2156934"/>
              <a:gd name="connsiteX0" fmla="*/ 2325757 w 3192011"/>
              <a:gd name="connsiteY0" fmla="*/ 0 h 2157380"/>
              <a:gd name="connsiteX1" fmla="*/ 1848678 w 3192011"/>
              <a:gd name="connsiteY1" fmla="*/ 636105 h 2157380"/>
              <a:gd name="connsiteX2" fmla="*/ 2723322 w 3192011"/>
              <a:gd name="connsiteY2" fmla="*/ 983974 h 2157380"/>
              <a:gd name="connsiteX3" fmla="*/ 3170582 w 3192011"/>
              <a:gd name="connsiteY3" fmla="*/ 1431235 h 2157380"/>
              <a:gd name="connsiteX4" fmla="*/ 2782957 w 3192011"/>
              <a:gd name="connsiteY4" fmla="*/ 2047461 h 2157380"/>
              <a:gd name="connsiteX5" fmla="*/ 0 w 3192011"/>
              <a:gd name="connsiteY5" fmla="*/ 2156792 h 2157380"/>
              <a:gd name="connsiteX0" fmla="*/ 2325757 w 3209664"/>
              <a:gd name="connsiteY0" fmla="*/ 0 h 2157380"/>
              <a:gd name="connsiteX1" fmla="*/ 1848678 w 3209664"/>
              <a:gd name="connsiteY1" fmla="*/ 636105 h 2157380"/>
              <a:gd name="connsiteX2" fmla="*/ 2723322 w 3209664"/>
              <a:gd name="connsiteY2" fmla="*/ 983974 h 2157380"/>
              <a:gd name="connsiteX3" fmla="*/ 3170582 w 3209664"/>
              <a:gd name="connsiteY3" fmla="*/ 1431235 h 2157380"/>
              <a:gd name="connsiteX4" fmla="*/ 2782957 w 3209664"/>
              <a:gd name="connsiteY4" fmla="*/ 2047461 h 2157380"/>
              <a:gd name="connsiteX5" fmla="*/ 0 w 3209664"/>
              <a:gd name="connsiteY5" fmla="*/ 2156792 h 2157380"/>
              <a:gd name="connsiteX0" fmla="*/ 2325757 w 3209664"/>
              <a:gd name="connsiteY0" fmla="*/ 0 h 2157380"/>
              <a:gd name="connsiteX1" fmla="*/ 1848678 w 3209664"/>
              <a:gd name="connsiteY1" fmla="*/ 636105 h 2157380"/>
              <a:gd name="connsiteX2" fmla="*/ 2723322 w 3209664"/>
              <a:gd name="connsiteY2" fmla="*/ 983974 h 2157380"/>
              <a:gd name="connsiteX3" fmla="*/ 3170582 w 3209664"/>
              <a:gd name="connsiteY3" fmla="*/ 1431235 h 2157380"/>
              <a:gd name="connsiteX4" fmla="*/ 2782957 w 3209664"/>
              <a:gd name="connsiteY4" fmla="*/ 2047461 h 2157380"/>
              <a:gd name="connsiteX5" fmla="*/ 0 w 3209664"/>
              <a:gd name="connsiteY5" fmla="*/ 2156792 h 2157380"/>
              <a:gd name="connsiteX0" fmla="*/ 2325757 w 3209664"/>
              <a:gd name="connsiteY0" fmla="*/ 0 h 2157168"/>
              <a:gd name="connsiteX1" fmla="*/ 1848678 w 3209664"/>
              <a:gd name="connsiteY1" fmla="*/ 636105 h 2157168"/>
              <a:gd name="connsiteX2" fmla="*/ 2723322 w 3209664"/>
              <a:gd name="connsiteY2" fmla="*/ 983974 h 2157168"/>
              <a:gd name="connsiteX3" fmla="*/ 3170582 w 3209664"/>
              <a:gd name="connsiteY3" fmla="*/ 1451114 h 2157168"/>
              <a:gd name="connsiteX4" fmla="*/ 2782957 w 3209664"/>
              <a:gd name="connsiteY4" fmla="*/ 2047461 h 2157168"/>
              <a:gd name="connsiteX5" fmla="*/ 0 w 3209664"/>
              <a:gd name="connsiteY5" fmla="*/ 2156792 h 2157168"/>
              <a:gd name="connsiteX0" fmla="*/ 2325757 w 3200837"/>
              <a:gd name="connsiteY0" fmla="*/ 0 h 2157168"/>
              <a:gd name="connsiteX1" fmla="*/ 1848678 w 3200837"/>
              <a:gd name="connsiteY1" fmla="*/ 636105 h 2157168"/>
              <a:gd name="connsiteX2" fmla="*/ 2723322 w 3200837"/>
              <a:gd name="connsiteY2" fmla="*/ 983974 h 2157168"/>
              <a:gd name="connsiteX3" fmla="*/ 3170582 w 3200837"/>
              <a:gd name="connsiteY3" fmla="*/ 1451114 h 2157168"/>
              <a:gd name="connsiteX4" fmla="*/ 2782957 w 3200837"/>
              <a:gd name="connsiteY4" fmla="*/ 2047461 h 2157168"/>
              <a:gd name="connsiteX5" fmla="*/ 0 w 3200837"/>
              <a:gd name="connsiteY5" fmla="*/ 2156792 h 2157168"/>
              <a:gd name="connsiteX0" fmla="*/ 2325757 w 3200837"/>
              <a:gd name="connsiteY0" fmla="*/ 0 h 2157168"/>
              <a:gd name="connsiteX1" fmla="*/ 1848678 w 3200837"/>
              <a:gd name="connsiteY1" fmla="*/ 636105 h 2157168"/>
              <a:gd name="connsiteX2" fmla="*/ 2723322 w 3200837"/>
              <a:gd name="connsiteY2" fmla="*/ 983974 h 2157168"/>
              <a:gd name="connsiteX3" fmla="*/ 3170582 w 3200837"/>
              <a:gd name="connsiteY3" fmla="*/ 1451114 h 2157168"/>
              <a:gd name="connsiteX4" fmla="*/ 2782957 w 3200837"/>
              <a:gd name="connsiteY4" fmla="*/ 2047461 h 2157168"/>
              <a:gd name="connsiteX5" fmla="*/ 0 w 3200837"/>
              <a:gd name="connsiteY5" fmla="*/ 2156792 h 2157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837" h="2157168">
                <a:moveTo>
                  <a:pt x="2325757" y="0"/>
                </a:moveTo>
                <a:cubicBezTo>
                  <a:pt x="2054087" y="236054"/>
                  <a:pt x="1782417" y="472109"/>
                  <a:pt x="1848678" y="636105"/>
                </a:cubicBezTo>
                <a:cubicBezTo>
                  <a:pt x="1914939" y="800101"/>
                  <a:pt x="2503005" y="887896"/>
                  <a:pt x="2723322" y="983974"/>
                </a:cubicBezTo>
                <a:cubicBezTo>
                  <a:pt x="2943639" y="1080052"/>
                  <a:pt x="3140764" y="1224170"/>
                  <a:pt x="3170582" y="1451114"/>
                </a:cubicBezTo>
                <a:cubicBezTo>
                  <a:pt x="3200400" y="1678058"/>
                  <a:pt x="3311387" y="1929848"/>
                  <a:pt x="2782957" y="2047461"/>
                </a:cubicBezTo>
                <a:cubicBezTo>
                  <a:pt x="2254527" y="2165074"/>
                  <a:pt x="1142172" y="2157620"/>
                  <a:pt x="0" y="2156792"/>
                </a:cubicBezTo>
              </a:path>
            </a:pathLst>
          </a:custGeom>
          <a:noFill/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21312643">
            <a:off x="6202259" y="1716015"/>
            <a:ext cx="50751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Extreme solutions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30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/>
      <p:bldP spid="7" grpId="0" animBg="1"/>
      <p:bldP spid="8" grpId="0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42333"/>
            <a:ext cx="10772775" cy="1658198"/>
          </a:xfrm>
        </p:spPr>
        <p:txBody>
          <a:bodyPr/>
          <a:lstStyle/>
          <a:p>
            <a:r>
              <a:rPr lang="en-US" dirty="0" smtClean="0"/>
              <a:t>Names and notational conventions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1145953"/>
            <a:ext cx="4663440" cy="810359"/>
          </a:xfrm>
        </p:spPr>
        <p:txBody>
          <a:bodyPr/>
          <a:lstStyle/>
          <a:p>
            <a:r>
              <a:rPr lang="en-US" dirty="0" smtClean="0"/>
              <a:t>Least solution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96534" y="1858570"/>
                <a:ext cx="4663440" cy="4999177"/>
              </a:xfrm>
            </p:spPr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 = 0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600" dirty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−2)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3600" dirty="0" smtClean="0"/>
              </a:p>
              <a:p>
                <a:endParaRPr lang="en-US" sz="1200" dirty="0" smtClean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Least </a:t>
                </a:r>
                <a:r>
                  <a:rPr lang="en-US" dirty="0" err="1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fixpoint</a:t>
                </a:r>
                <a:endParaRPr lang="en-US" dirty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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</a:t>
                </a:r>
                <a:r>
                  <a:rPr lang="en-US" dirty="0">
                    <a:solidFill>
                      <a:srgbClr val="0070C0"/>
                    </a:solidFill>
                  </a:rPr>
                  <a:t>   (</a:t>
                </a:r>
                <a:r>
                  <a:rPr lang="en-US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x  </a:t>
                </a:r>
                <a:r>
                  <a:rPr lang="en-US" dirty="0">
                    <a:solidFill>
                      <a:srgbClr val="0070C0"/>
                    </a:solidFill>
                  </a:rPr>
                  <a:t> x = 0  </a:t>
                </a:r>
                <a:r>
                  <a:rPr lang="en-US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 </a:t>
                </a:r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(</a:t>
                </a:r>
                <a:r>
                  <a:rPr lang="en-US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x-2</a:t>
                </a:r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))</a:t>
                </a:r>
              </a:p>
              <a:p>
                <a:endParaRPr lang="en-US" dirty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𝜇</m:t>
                    </m:r>
                    <m:r>
                      <a:rPr lang="en-US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ℱ</m:t>
                    </m:r>
                  </m:oMath>
                </a14:m>
                <a:endParaRPr lang="en-US" dirty="0" smtClean="0">
                  <a:solidFill>
                    <a:srgbClr val="00B050"/>
                  </a:solidFill>
                  <a:sym typeface="Symbol" panose="05050102010706020507" pitchFamily="18" charset="2"/>
                </a:endParaRPr>
              </a:p>
              <a:p>
                <a:endParaRPr lang="en-US" sz="1200" dirty="0" smtClean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Least solution (</a:t>
                </a:r>
                <a:r>
                  <a:rPr lang="en-US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in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𝑃</m:t>
                    </m:r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)</a:t>
                </a:r>
              </a:p>
              <a:p>
                <a:pPr lvl="1"/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-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𝑃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 </m:t>
                    </m:r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ℱ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𝑃</m:t>
                        </m:r>
                      </m:e>
                    </m:d>
                  </m:oMath>
                </a14:m>
                <a:endParaRPr lang="en-US" sz="2400" dirty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pPr lvl="1"/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- satisfying </a:t>
                </a:r>
                <a:r>
                  <a:rPr lang="en-US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x  </a:t>
                </a:r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 </a:t>
                </a:r>
                <a:r>
                  <a:rPr lang="en-US" dirty="0" smtClean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𝑃</a:t>
                </a:r>
                <a:r>
                  <a:rPr lang="en-US" dirty="0">
                    <a:solidFill>
                      <a:srgbClr val="0070C0"/>
                    </a:solidFill>
                  </a:rPr>
                  <a:t>(x) = (x = 0  </a:t>
                </a:r>
                <a:r>
                  <a:rPr lang="en-US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 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(x-2))</a:t>
                </a:r>
                <a:endParaRPr lang="en-US" dirty="0" smtClean="0"/>
              </a:p>
              <a:p>
                <a:pPr>
                  <a:spcBef>
                    <a:spcPts val="2400"/>
                  </a:spcBef>
                </a:pPr>
                <a:r>
                  <a:rPr lang="en-US" dirty="0" smtClean="0"/>
                  <a:t>P is an </a:t>
                </a:r>
                <a:r>
                  <a:rPr lang="en-US" i="1" dirty="0" smtClean="0"/>
                  <a:t>inductive predicate</a:t>
                </a:r>
                <a:endParaRPr lang="en-US" i="1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96534" y="1858570"/>
                <a:ext cx="4663440" cy="4999177"/>
              </a:xfrm>
              <a:blipFill rotWithShape="0">
                <a:blip r:embed="rId2"/>
                <a:stretch>
                  <a:fillRect l="-1961" t="-1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1143922"/>
            <a:ext cx="4663440" cy="809212"/>
          </a:xfrm>
        </p:spPr>
        <p:txBody>
          <a:bodyPr/>
          <a:lstStyle/>
          <a:p>
            <a:r>
              <a:rPr lang="en-US" dirty="0" smtClean="0"/>
              <a:t>Greatest solution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007607" y="1856476"/>
                <a:ext cx="5939227" cy="5001523"/>
              </a:xfrm>
            </p:spPr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 = 0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600" dirty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−2)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3600" dirty="0" smtClean="0"/>
              </a:p>
              <a:p>
                <a:endParaRPr lang="en-US" sz="1200" dirty="0" smtClean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Greatest </a:t>
                </a:r>
                <a:r>
                  <a:rPr lang="en-US" dirty="0" err="1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fixpoint</a:t>
                </a:r>
                <a:endParaRPr lang="en-US" dirty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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</a:t>
                </a:r>
                <a:r>
                  <a:rPr lang="en-US" dirty="0">
                    <a:solidFill>
                      <a:srgbClr val="0070C0"/>
                    </a:solidFill>
                  </a:rPr>
                  <a:t>   (</a:t>
                </a:r>
                <a:r>
                  <a:rPr lang="en-US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x  </a:t>
                </a:r>
                <a:r>
                  <a:rPr lang="en-US" dirty="0">
                    <a:solidFill>
                      <a:srgbClr val="0070C0"/>
                    </a:solidFill>
                  </a:rPr>
                  <a:t> x = 0  </a:t>
                </a:r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 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(</a:t>
                </a:r>
                <a:r>
                  <a:rPr lang="en-US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x-2</a:t>
                </a:r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))</a:t>
                </a:r>
              </a:p>
              <a:p>
                <a:endParaRPr lang="en-US" dirty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𝜈</m:t>
                    </m:r>
                    <m:r>
                      <a:rPr lang="en-US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ℱ</m:t>
                    </m:r>
                  </m:oMath>
                </a14:m>
                <a:endParaRPr lang="en-US" dirty="0" smtClean="0">
                  <a:solidFill>
                    <a:srgbClr val="00B050"/>
                  </a:solidFill>
                  <a:sym typeface="Symbol" panose="05050102010706020507" pitchFamily="18" charset="2"/>
                </a:endParaRPr>
              </a:p>
              <a:p>
                <a:endParaRPr lang="en-US" sz="1200" dirty="0" smtClean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Greatest solution (</a:t>
                </a:r>
                <a:r>
                  <a:rPr lang="en-US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in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𝑃</m:t>
                    </m:r>
                  </m:oMath>
                </a14:m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)</a:t>
                </a:r>
              </a:p>
              <a:p>
                <a:pPr lvl="1"/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- of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𝑃</m:t>
                    </m:r>
                    <m:r>
                      <a:rPr lang="en-US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 </m:t>
                    </m:r>
                    <m:r>
                      <a:rPr lang="en-US" i="1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ℱ</m:t>
                    </m:r>
                    <m:d>
                      <m:dPr>
                        <m:ctrlPr>
                          <a:rPr lang="en-US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𝑃</m:t>
                        </m:r>
                      </m:e>
                    </m:d>
                  </m:oMath>
                </a14:m>
                <a:endParaRPr lang="en-US" dirty="0">
                  <a:solidFill>
                    <a:srgbClr val="00B050"/>
                  </a:solidFill>
                  <a:ea typeface="Cambria Math" panose="02040503050406030204" pitchFamily="18" charset="0"/>
                  <a:sym typeface="Symbol" panose="05050102010706020507" pitchFamily="18" charset="2"/>
                </a:endParaRPr>
              </a:p>
              <a:p>
                <a:pPr lvl="1"/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- satisfying </a:t>
                </a:r>
                <a:r>
                  <a:rPr lang="en-US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x   </a:t>
                </a:r>
                <a:r>
                  <a:rPr lang="en-US" dirty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𝑃</a:t>
                </a:r>
                <a:r>
                  <a:rPr lang="en-US" dirty="0">
                    <a:solidFill>
                      <a:srgbClr val="0070C0"/>
                    </a:solidFill>
                  </a:rPr>
                  <a:t>(x) = (x = 0  </a:t>
                </a:r>
                <a:r>
                  <a:rPr lang="en-US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 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(x-2</a:t>
                </a:r>
                <a:r>
                  <a:rPr lang="en-US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))</a:t>
                </a:r>
                <a:endParaRPr lang="en-US" dirty="0" smtClean="0"/>
              </a:p>
              <a:p>
                <a:pPr>
                  <a:spcBef>
                    <a:spcPts val="2400"/>
                  </a:spcBef>
                </a:pPr>
                <a:r>
                  <a:rPr lang="en-US" dirty="0" smtClean="0"/>
                  <a:t>P is a </a:t>
                </a:r>
                <a:r>
                  <a:rPr lang="en-US" i="1" dirty="0" smtClean="0"/>
                  <a:t>co-inductive predicate</a:t>
                </a:r>
                <a:r>
                  <a:rPr lang="en-US" dirty="0" smtClean="0"/>
                  <a:t> (or </a:t>
                </a:r>
                <a:r>
                  <a:rPr lang="en-US" i="1" dirty="0" smtClean="0"/>
                  <a:t>co-predicate</a:t>
                </a:r>
                <a:r>
                  <a:rPr lang="en-US" dirty="0" smtClean="0"/>
                  <a:t>)</a:t>
                </a:r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007607" y="1856476"/>
                <a:ext cx="5939227" cy="5001523"/>
              </a:xfrm>
              <a:blipFill rotWithShape="0">
                <a:blip r:embed="rId3"/>
                <a:stretch>
                  <a:fillRect l="-1538" t="-1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>
          <a:xfrm>
            <a:off x="6195392" y="2229689"/>
            <a:ext cx="79181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007627" y="2229689"/>
            <a:ext cx="11463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Brace 11"/>
          <p:cNvSpPr/>
          <p:nvPr/>
        </p:nvSpPr>
        <p:spPr>
          <a:xfrm rot="5400000">
            <a:off x="2868413" y="2757474"/>
            <a:ext cx="200410" cy="2597037"/>
          </a:xfrm>
          <a:prstGeom prst="rightBrace">
            <a:avLst>
              <a:gd name="adj1" fmla="val 132471"/>
              <a:gd name="adj2" fmla="val 50383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093974" y="4114814"/>
                <a:ext cx="180892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ℱ</m:t>
                      </m:r>
                      <m:r>
                        <a:rPr lang="en-US" sz="32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32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n-US" sz="32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3974" y="4114814"/>
                <a:ext cx="1808922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6991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uiExpand="1" build="p"/>
      <p:bldP spid="12" grpId="0" uiExpand="1" animBg="1"/>
      <p:bldP spid="13" grpId="0" uiExpan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42333"/>
            <a:ext cx="10772775" cy="1658198"/>
          </a:xfrm>
        </p:spPr>
        <p:txBody>
          <a:bodyPr/>
          <a:lstStyle/>
          <a:p>
            <a:r>
              <a:rPr lang="en-US" dirty="0" smtClean="0"/>
              <a:t>Extreme predicates in Dafny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1145953"/>
            <a:ext cx="4663440" cy="810359"/>
          </a:xfrm>
        </p:spPr>
        <p:txBody>
          <a:bodyPr/>
          <a:lstStyle/>
          <a:p>
            <a:r>
              <a:rPr lang="en-US" dirty="0" smtClean="0"/>
              <a:t>Least solution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96534" y="1858570"/>
                <a:ext cx="4663440" cy="4999177"/>
              </a:xfrm>
            </p:spPr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 = 0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600" dirty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−2)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3600" dirty="0" smtClean="0"/>
              </a:p>
              <a:p>
                <a:endParaRPr lang="en-US" dirty="0" smtClean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endParaRPr lang="en-US" dirty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endParaRPr lang="en-US" dirty="0" smtClean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endParaRPr lang="en-US" dirty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endParaRPr lang="en-US" dirty="0" smtClean="0">
                  <a:solidFill>
                    <a:srgbClr val="00B050"/>
                  </a:solidFill>
                  <a:sym typeface="Symbol" panose="05050102010706020507" pitchFamily="18" charset="2"/>
                </a:endParaRPr>
              </a:p>
              <a:p>
                <a:endParaRPr lang="en-US" dirty="0" smtClean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P is an </a:t>
                </a:r>
                <a:r>
                  <a:rPr lang="en-US" i="1" dirty="0" smtClean="0"/>
                  <a:t>inductive predicate</a:t>
                </a:r>
                <a:endParaRPr lang="en-US" i="1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96534" y="1858570"/>
                <a:ext cx="4663440" cy="4999177"/>
              </a:xfrm>
              <a:blipFill rotWithShape="0">
                <a:blip r:embed="rId2"/>
                <a:stretch>
                  <a:fillRect t="-1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1143922"/>
            <a:ext cx="4663440" cy="809212"/>
          </a:xfrm>
        </p:spPr>
        <p:txBody>
          <a:bodyPr/>
          <a:lstStyle/>
          <a:p>
            <a:r>
              <a:rPr lang="en-US" dirty="0" smtClean="0"/>
              <a:t>Greatest solution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007607" y="1856476"/>
                <a:ext cx="5939227" cy="5001523"/>
              </a:xfrm>
            </p:spPr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 = 0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600" dirty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−2)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3600" dirty="0" smtClean="0"/>
              </a:p>
              <a:p>
                <a:endParaRPr lang="en-US" dirty="0" smtClean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endParaRPr lang="en-US" dirty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endParaRPr lang="en-US" dirty="0" smtClean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endParaRPr lang="en-US" dirty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endParaRPr lang="en-US" dirty="0" smtClean="0">
                  <a:solidFill>
                    <a:srgbClr val="00B050"/>
                  </a:solidFill>
                  <a:sym typeface="Symbol" panose="05050102010706020507" pitchFamily="18" charset="2"/>
                </a:endParaRPr>
              </a:p>
              <a:p>
                <a:endParaRPr lang="en-US" dirty="0" smtClean="0">
                  <a:solidFill>
                    <a:srgbClr val="0070C0"/>
                  </a:solidFill>
                  <a:sym typeface="Symbol" panose="05050102010706020507" pitchFamily="18" charset="2"/>
                </a:endParaRPr>
              </a:p>
              <a:p>
                <a:endParaRPr lang="en-US" dirty="0" smtClean="0">
                  <a:solidFill>
                    <a:srgbClr val="00B050"/>
                  </a:solidFill>
                  <a:ea typeface="Cambria Math" panose="02040503050406030204" pitchFamily="18" charset="0"/>
                  <a:sym typeface="Symbol" panose="05050102010706020507" pitchFamily="18" charset="2"/>
                </a:endParaRPr>
              </a:p>
              <a:p>
                <a:endParaRPr lang="en-US" dirty="0" smtClean="0"/>
              </a:p>
              <a:p>
                <a:r>
                  <a:rPr lang="en-US" dirty="0" smtClean="0"/>
                  <a:t>P is a </a:t>
                </a:r>
                <a:r>
                  <a:rPr lang="en-US" i="1" dirty="0" smtClean="0"/>
                  <a:t>co-inductive predicate</a:t>
                </a:r>
                <a:r>
                  <a:rPr lang="en-US" dirty="0" smtClean="0"/>
                  <a:t> (or </a:t>
                </a:r>
                <a:r>
                  <a:rPr lang="en-US" i="1" dirty="0" smtClean="0"/>
                  <a:t>co-predicate</a:t>
                </a:r>
                <a:r>
                  <a:rPr lang="en-US" dirty="0" smtClean="0"/>
                  <a:t>)</a:t>
                </a:r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007607" y="1856476"/>
                <a:ext cx="5939227" cy="5001523"/>
              </a:xfrm>
              <a:blipFill rotWithShape="0">
                <a:blip r:embed="rId3"/>
                <a:stretch>
                  <a:fillRect t="-1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>
          <a:xfrm>
            <a:off x="6195392" y="2229689"/>
            <a:ext cx="79181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007627" y="2229689"/>
            <a:ext cx="11463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87986" y="3273437"/>
            <a:ext cx="57625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inductive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predicate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P(</a:t>
            </a:r>
            <a:r>
              <a:rPr lang="en-US" sz="2400" dirty="0" smtClean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 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== 0 || </a:t>
            </a:r>
            <a:r>
              <a:rPr lang="en-US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P(x-2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6145696" y="3273437"/>
            <a:ext cx="57625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copredicate</a:t>
            </a:r>
            <a:r>
              <a:rPr lang="en-US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P(</a:t>
            </a:r>
            <a:r>
              <a:rPr lang="en-US" sz="2400" dirty="0" smtClean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2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 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== 0 || </a:t>
            </a:r>
            <a:r>
              <a:rPr lang="en-US" sz="2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P(x-2</a:t>
            </a:r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201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156630"/>
            <a:ext cx="10772775" cy="1658198"/>
          </a:xfrm>
        </p:spPr>
        <p:txBody>
          <a:bodyPr/>
          <a:lstStyle/>
          <a:p>
            <a:r>
              <a:rPr lang="en-US" dirty="0" smtClean="0"/>
              <a:t>Semantics of INC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6656" y="1564867"/>
                <a:ext cx="10753725" cy="4576156"/>
              </a:xfrm>
            </p:spPr>
            <p:txBody>
              <a:bodyPr>
                <a:noAutofit/>
              </a:bodyPr>
              <a:lstStyle/>
              <a:p>
                <a:r>
                  <a:rPr lang="en-US" sz="3200" b="0" dirty="0" smtClean="0">
                    <a:latin typeface="Cambria Math" panose="02040503050406030204" pitchFamily="18" charset="0"/>
                  </a:rPr>
                  <a:t>Cmd ::=  </a:t>
                </a:r>
                <a:r>
                  <a:rPr lang="en-US" sz="3200" b="0" dirty="0" smtClean="0">
                    <a:solidFill>
                      <a:srgbClr val="0000FF"/>
                    </a:solidFill>
                    <a:latin typeface="Cambria Math" panose="02040503050406030204" pitchFamily="18" charset="0"/>
                  </a:rPr>
                  <a:t>Inc</a:t>
                </a:r>
                <a:r>
                  <a:rPr lang="en-US" sz="3200" b="0" dirty="0" smtClean="0">
                    <a:latin typeface="Cambria Math" panose="02040503050406030204" pitchFamily="18" charset="0"/>
                  </a:rPr>
                  <a:t>  |  </a:t>
                </a:r>
                <a:r>
                  <a:rPr lang="en-US" sz="3200" b="0" dirty="0" err="1" smtClean="0">
                    <a:latin typeface="Cambria Math" panose="02040503050406030204" pitchFamily="18" charset="0"/>
                  </a:rPr>
                  <a:t>Cmd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⨟</m:t>
                    </m:r>
                  </m:oMath>
                </a14:m>
                <a:r>
                  <a:rPr lang="en-US" sz="3200" b="0" dirty="0" err="1" smtClean="0">
                    <a:latin typeface="Cambria Math" panose="02040503050406030204" pitchFamily="18" charset="0"/>
                  </a:rPr>
                  <a:t>Cmd</a:t>
                </a:r>
                <a:r>
                  <a:rPr lang="en-US" sz="3200" b="0" dirty="0" smtClean="0">
                    <a:latin typeface="Cambria Math" panose="02040503050406030204" pitchFamily="18" charset="0"/>
                  </a:rPr>
                  <a:t>  |  </a:t>
                </a:r>
                <a:r>
                  <a:rPr lang="en-US" sz="3200" b="0" dirty="0" smtClean="0">
                    <a:solidFill>
                      <a:srgbClr val="0000FF"/>
                    </a:solidFill>
                    <a:latin typeface="Cambria Math" panose="02040503050406030204" pitchFamily="18" charset="0"/>
                  </a:rPr>
                  <a:t>Repeat</a:t>
                </a:r>
                <a:r>
                  <a:rPr lang="en-US" sz="3200" b="0" dirty="0" smtClean="0">
                    <a:latin typeface="Cambria Math" panose="02040503050406030204" pitchFamily="18" charset="0"/>
                  </a:rPr>
                  <a:t>(</a:t>
                </a:r>
                <a:r>
                  <a:rPr lang="en-US" sz="3200" b="0" dirty="0" err="1" smtClean="0">
                    <a:latin typeface="Cambria Math" panose="02040503050406030204" pitchFamily="18" charset="0"/>
                  </a:rPr>
                  <a:t>Cmd</a:t>
                </a:r>
                <a:r>
                  <a:rPr lang="en-US" sz="3200" b="0" dirty="0" smtClean="0">
                    <a:latin typeface="Cambria Math" panose="02040503050406030204" pitchFamily="18" charset="0"/>
                  </a:rPr>
                  <a:t>)</a:t>
                </a:r>
              </a:p>
              <a:p>
                <a:r>
                  <a:rPr lang="en-US" sz="3200" b="0" dirty="0" smtClean="0">
                    <a:latin typeface="Cambria Math" panose="02040503050406030204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=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d>
                          <m:d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3600" b="0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Inc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→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sz="3600" dirty="0" smtClean="0"/>
              </a:p>
              <a:p>
                <a:endParaRPr lang="en-US" sz="180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0,   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→ 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    </m:t>
                        </m:r>
                        <m:d>
                          <m:d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1,</m:t>
                            </m:r>
                            <m:sSup>
                              <m:sSupPr>
                                <m:ctrlPr>
                                  <a:rPr lang="en-US" sz="4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sz="40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</m:d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→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d>
                          <m:d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sz="36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⨟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1,    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 →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sz="3600" dirty="0" smtClean="0"/>
              </a:p>
              <a:p>
                <a:endParaRPr lang="en-US" sz="18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=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d>
                          <m:d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3600" b="0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Repeat</m:t>
                            </m:r>
                            <m:d>
                              <m:d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𝑏𝑜𝑑𝑦</m:t>
                                </m:r>
                              </m:e>
                            </m:d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 →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3600" dirty="0" smtClean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𝑏𝑜𝑑𝑦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→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  (</m:t>
                        </m:r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Repeat</m:t>
                        </m:r>
                        <m:d>
                          <m:d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𝑏𝑜𝑑𝑦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), </m:t>
                            </m:r>
                            <m:sSup>
                              <m:sSup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</m:d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→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d>
                          <m:d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3600" b="0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Repeat</m:t>
                            </m:r>
                            <m:d>
                              <m:d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𝑏𝑜𝑑𝑦</m:t>
                                </m:r>
                              </m:e>
                            </m:d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 → 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sz="3600" dirty="0"/>
              </a:p>
              <a:p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564867"/>
                <a:ext cx="10753725" cy="4576156"/>
              </a:xfrm>
              <a:blipFill rotWithShape="0">
                <a:blip r:embed="rId2"/>
                <a:stretch>
                  <a:fillRect l="-567" t="-3333" b="-42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926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200" dirty="0" smtClean="0"/>
                  <a:t>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ℱ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</m:d>
                  </m:oMath>
                </a14:m>
                <a:r>
                  <a:rPr lang="en-US" sz="3200" dirty="0" smtClean="0"/>
                  <a:t>,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67" t="-3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84548134"/>
                  </p:ext>
                </p:extLst>
              </p:nvPr>
            </p:nvGraphicFramePr>
            <p:xfrm>
              <a:off x="1207050" y="2742779"/>
              <a:ext cx="8722140" cy="29125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61070"/>
                    <a:gridCol w="4361070"/>
                  </a:tblGrid>
                  <a:tr h="582517"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What to prove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How to prove it</a:t>
                          </a:r>
                          <a:endParaRPr lang="en-US" sz="2800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⟹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ℱ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ℱ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⟹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⟹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𝜈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ℱ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𝜈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ℱ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⟹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84548134"/>
                  </p:ext>
                </p:extLst>
              </p:nvPr>
            </p:nvGraphicFramePr>
            <p:xfrm>
              <a:off x="1207050" y="2742779"/>
              <a:ext cx="8722140" cy="29125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61070"/>
                    <a:gridCol w="4361070"/>
                  </a:tblGrid>
                  <a:tr h="582517"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What to prove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How to prove it</a:t>
                          </a:r>
                          <a:endParaRPr lang="en-US" sz="2800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9" t="-109375" r="-100419" b="-301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9" t="-211579" r="-100419" b="-2042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9" t="-308333" r="-100419" b="-10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9" t="-408333" r="-100419" b="-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7642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200" dirty="0" smtClean="0"/>
                  <a:t>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ℱ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 smtClean="0"/>
                  <a:t>,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67" t="-3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73393034"/>
                  </p:ext>
                </p:extLst>
              </p:nvPr>
            </p:nvGraphicFramePr>
            <p:xfrm>
              <a:off x="1207050" y="2742779"/>
              <a:ext cx="8722140" cy="29125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61070"/>
                    <a:gridCol w="4361070"/>
                  </a:tblGrid>
                  <a:tr h="582517"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What to prove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How to prove it</a:t>
                          </a:r>
                          <a:endParaRPr lang="en-US" sz="2800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⟹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ℱ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⟹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𝑃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ℱ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⟹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⟹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𝜈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ℱ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𝜈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ℱ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⟹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⟹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𝐵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73393034"/>
                  </p:ext>
                </p:extLst>
              </p:nvPr>
            </p:nvGraphicFramePr>
            <p:xfrm>
              <a:off x="1207050" y="2742779"/>
              <a:ext cx="8722140" cy="291258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61070"/>
                    <a:gridCol w="4361070"/>
                  </a:tblGrid>
                  <a:tr h="582517"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What to prove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How to prove it</a:t>
                          </a:r>
                          <a:endParaRPr lang="en-US" sz="2800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9" t="-109375" r="-100419" b="-301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420" t="-109375" r="-559" b="-301042"/>
                          </a:stretch>
                        </a:blipFill>
                      </a:tcPr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9" t="-211579" r="-100419" b="-2042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9" t="-308333" r="-100419" b="-10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5825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79" t="-408333" r="-100419" b="-2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420" t="-408333" r="-559" b="-208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1757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TC103457491[[fn=Metropolitan]]</Template>
  <TotalTime>39235</TotalTime>
  <Words>512</Words>
  <Application>Microsoft Office PowerPoint</Application>
  <PresentationFormat>Widescreen</PresentationFormat>
  <Paragraphs>204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Consolas</vt:lpstr>
      <vt:lpstr>Symbol</vt:lpstr>
      <vt:lpstr>Wingdings</vt:lpstr>
      <vt:lpstr>Metropolitan</vt:lpstr>
      <vt:lpstr>Extreme predicates beyond continuity</vt:lpstr>
      <vt:lpstr>Motivation</vt:lpstr>
      <vt:lpstr>Even</vt:lpstr>
      <vt:lpstr>Multiple solutions</vt:lpstr>
      <vt:lpstr>Names and notational conventions</vt:lpstr>
      <vt:lpstr>Extreme predicates in Dafny</vt:lpstr>
      <vt:lpstr>Semantics of INC</vt:lpstr>
      <vt:lpstr>Proofs</vt:lpstr>
      <vt:lpstr>Proofs</vt:lpstr>
      <vt:lpstr>Proofs</vt:lpstr>
      <vt:lpstr>Proofs</vt:lpstr>
      <vt:lpstr>Iterates</vt:lpstr>
      <vt:lpstr>Example: Iterates of least solution of Even</vt:lpstr>
      <vt:lpstr>Example: Proof of the form μF⟹B</vt:lpstr>
      <vt:lpstr>Show and tell</vt:lpstr>
      <vt:lpstr>Enforcing continuity</vt:lpstr>
      <vt:lpstr>Continuity is needed</vt:lpstr>
      <vt:lpstr>Problem with continuity: Co-inductive big-step semantics</vt:lpstr>
      <vt:lpstr>Show and tell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Extreme predicates beyond continuity</dc:title>
  <dc:creator>Rustan Leino</dc:creator>
  <cp:keywords>Dafny</cp:keywords>
  <cp:lastModifiedBy>Rustan Leino</cp:lastModifiedBy>
  <cp:revision>352</cp:revision>
  <dcterms:created xsi:type="dcterms:W3CDTF">2012-10-16T01:13:38Z</dcterms:created>
  <dcterms:modified xsi:type="dcterms:W3CDTF">2016-01-12T18:21:16Z</dcterms:modified>
</cp:coreProperties>
</file>