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handoutMasterIdLst>
    <p:handoutMasterId r:id="rId54"/>
  </p:handoutMasterIdLst>
  <p:sldIdLst>
    <p:sldId id="256" r:id="rId2"/>
    <p:sldId id="260" r:id="rId3"/>
    <p:sldId id="257" r:id="rId4"/>
    <p:sldId id="269" r:id="rId5"/>
    <p:sldId id="258" r:id="rId6"/>
    <p:sldId id="270" r:id="rId7"/>
    <p:sldId id="288" r:id="rId8"/>
    <p:sldId id="271" r:id="rId9"/>
    <p:sldId id="272" r:id="rId10"/>
    <p:sldId id="275" r:id="rId11"/>
    <p:sldId id="276" r:id="rId12"/>
    <p:sldId id="278" r:id="rId13"/>
    <p:sldId id="280" r:id="rId14"/>
    <p:sldId id="279" r:id="rId15"/>
    <p:sldId id="277" r:id="rId16"/>
    <p:sldId id="282" r:id="rId17"/>
    <p:sldId id="283" r:id="rId18"/>
    <p:sldId id="320" r:id="rId19"/>
    <p:sldId id="324" r:id="rId20"/>
    <p:sldId id="264" r:id="rId21"/>
    <p:sldId id="321" r:id="rId22"/>
    <p:sldId id="284" r:id="rId23"/>
    <p:sldId id="285" r:id="rId24"/>
    <p:sldId id="286" r:id="rId25"/>
    <p:sldId id="289" r:id="rId26"/>
    <p:sldId id="322" r:id="rId27"/>
    <p:sldId id="290" r:id="rId28"/>
    <p:sldId id="292" r:id="rId29"/>
    <p:sldId id="291" r:id="rId30"/>
    <p:sldId id="294" r:id="rId31"/>
    <p:sldId id="298" r:id="rId32"/>
    <p:sldId id="303" r:id="rId33"/>
    <p:sldId id="299" r:id="rId34"/>
    <p:sldId id="302" r:id="rId35"/>
    <p:sldId id="306" r:id="rId36"/>
    <p:sldId id="307" r:id="rId37"/>
    <p:sldId id="308" r:id="rId38"/>
    <p:sldId id="309" r:id="rId39"/>
    <p:sldId id="311" r:id="rId40"/>
    <p:sldId id="312" r:id="rId41"/>
    <p:sldId id="310" r:id="rId42"/>
    <p:sldId id="314" r:id="rId43"/>
    <p:sldId id="300" r:id="rId44"/>
    <p:sldId id="327" r:id="rId45"/>
    <p:sldId id="305" r:id="rId46"/>
    <p:sldId id="325" r:id="rId47"/>
    <p:sldId id="315" r:id="rId48"/>
    <p:sldId id="318" r:id="rId49"/>
    <p:sldId id="304" r:id="rId50"/>
    <p:sldId id="316" r:id="rId51"/>
    <p:sldId id="317" r:id="rId5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7" autoAdjust="0"/>
    <p:restoredTop sz="94424" autoAdjust="0"/>
  </p:normalViewPr>
  <p:slideViewPr>
    <p:cSldViewPr snapToGrid="0">
      <p:cViewPr varScale="1">
        <p:scale>
          <a:sx n="70" d="100"/>
          <a:sy n="70" d="100"/>
        </p:scale>
        <p:origin x="141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91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01104-7A18-4D78-878B-5693684025C9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B4D87-C60C-4730-B2B7-B738987D93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13203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C8AAF-AAC4-4419-A5BE-480D7431E63B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30550-4F3B-4181-A79E-D154175CE3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07887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30550-4F3B-4181-A79E-D154175CE35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02136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Could skip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30550-4F3B-4181-A79E-D154175CE35B}" type="slidenum">
              <a:rPr lang="zh-CN" altLang="en-US" smtClean="0"/>
              <a:t>41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22717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Could skip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30550-4F3B-4181-A79E-D154175CE35B}" type="slidenum">
              <a:rPr lang="zh-CN" altLang="en-US" smtClean="0"/>
              <a:t>42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2964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Also</a:t>
            </a:r>
            <a:r>
              <a:rPr lang="en-US" altLang="zh-CN" baseline="0" dirty="0" smtClean="0"/>
              <a:t> call I low-level code and S high-level code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FEFB2-B7B1-4E3B-B216-608ADD77971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486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30550-4F3B-4181-A79E-D154175CE35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9509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CAS means compare and swap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30550-4F3B-4181-A79E-D154175CE35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9094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953BD0-1916-4E28-B811-59B1A43747B1}" type="slidenum">
              <a:rPr lang="en-US" altLang="zh-CN"/>
              <a:pPr/>
              <a:t>12</a:t>
            </a:fld>
            <a:endParaRPr lang="en-US" altLang="zh-CN"/>
          </a:p>
        </p:txBody>
      </p:sp>
      <p:sp>
        <p:nvSpPr>
          <p:cNvPr id="2765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27652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878006D-95F9-4B13-AF19-AA800B8734B4}" type="slidenum">
              <a:rPr lang="en-US" altLang="zh-CN" sz="1200">
                <a:latin typeface="Calibri" pitchFamily="34" charset="0"/>
              </a:rPr>
              <a:pPr algn="r"/>
              <a:t>12</a:t>
            </a:fld>
            <a:endParaRPr lang="en-US" altLang="zh-CN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98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A disjunction rule may not work because pre- and post-conditions need to </a:t>
            </a:r>
            <a:r>
              <a:rPr lang="en-US" altLang="zh-CN" smtClean="0"/>
              <a:t>be stable.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30550-4F3B-4181-A79E-D154175CE35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9145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Explain what low-level and</a:t>
            </a:r>
            <a:r>
              <a:rPr lang="en-US" altLang="zh-CN" baseline="0" dirty="0" smtClean="0"/>
              <a:t> high-level mean.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30550-4F3B-4181-A79E-D154175CE35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0042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Explain what low-level and</a:t>
            </a:r>
            <a:r>
              <a:rPr lang="en-US" altLang="zh-CN" baseline="0" dirty="0" smtClean="0"/>
              <a:t> high-level mean.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30550-4F3B-4181-A79E-D154175CE35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2684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30550-4F3B-4181-A79E-D154175CE35B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7998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5528-201F-4505-9725-859EBFA1154A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990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327F-22E9-4D08-B2BF-DDAF789F17F0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82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F4F3-0136-4AED-843E-ED9E389DD12B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457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E226-51FC-4CFD-95BC-647CFD912E2E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04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DEDC7-8601-46F8-AB28-27C1F11A4CF3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730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EF02-1369-4391-85F4-C902FEA8B392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B5E7-678E-4892-A8E6-185990D03730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642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131D-9D94-4556-8172-2C31618724A2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631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1E336-E7DA-4CF8-8D61-4C036EE61E7F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103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F7C0-E42D-4B72-9B9F-E18AC1D55E2D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430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E186-5302-4955-BCC6-793A40B74925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879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50E58-580C-4AC9-85BD-932FBBA1E218}" type="datetime1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A513-05EF-412B-AE01-ECC22DA18F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34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Program Logic for Concurrency Refinement Verification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772400" cy="1858604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Xinyu Feng</a:t>
            </a:r>
          </a:p>
          <a:p>
            <a:r>
              <a:rPr lang="en-US" altLang="zh-CN" dirty="0" smtClean="0"/>
              <a:t>University of Science and Technology of China</a:t>
            </a:r>
          </a:p>
          <a:p>
            <a:endParaRPr lang="en-US" altLang="zh-CN" dirty="0"/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Joint work with </a:t>
            </a:r>
            <a:r>
              <a:rPr lang="en-US" altLang="zh-CN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Hongjin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Liang (USTC) and </a:t>
            </a:r>
            <a:r>
              <a:rPr lang="en-US" altLang="zh-CN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Zhong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Shao (Yale)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IFIP WG 2.3 Meeting, Orlando, May 21, 2014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1726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 Logic – 1</a:t>
            </a:r>
            <a:r>
              <a:rPr lang="en-US" altLang="zh-CN" baseline="30000" dirty="0" smtClean="0"/>
              <a:t>st</a:t>
            </a:r>
            <a:r>
              <a:rPr lang="en-US" altLang="zh-CN" dirty="0" smtClean="0"/>
              <a:t> attempt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Relational Hoare Logic / Separation Logic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10</a:t>
            </a:fld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2356836" y="2760769"/>
            <a:ext cx="2717443" cy="523220"/>
            <a:chOff x="3696236" y="3958505"/>
            <a:chExt cx="2163651" cy="523220"/>
          </a:xfrm>
        </p:grpSpPr>
        <p:sp>
          <p:nvSpPr>
            <p:cNvPr id="5" name="文本框 4"/>
            <p:cNvSpPr txBox="1"/>
            <p:nvPr/>
          </p:nvSpPr>
          <p:spPr>
            <a:xfrm>
              <a:off x="3863662" y="3958505"/>
              <a:ext cx="19962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C1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C2 {q}</a:t>
              </a:r>
              <a:endParaRPr lang="zh-CN" altLang="en-US" sz="2800" dirty="0"/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3696236" y="4078447"/>
              <a:ext cx="167426" cy="283336"/>
              <a:chOff x="1081825" y="3412901"/>
              <a:chExt cx="167426" cy="283336"/>
            </a:xfrm>
          </p:grpSpPr>
          <p:cxnSp>
            <p:nvCxnSpPr>
              <p:cNvPr id="7" name="直接连接符 6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接连接符 8"/>
              <p:cNvCxnSpPr>
                <a:endCxn id="5" idx="1"/>
              </p:cNvCxnSpPr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文本框 15"/>
          <p:cNvSpPr txBox="1"/>
          <p:nvPr/>
        </p:nvSpPr>
        <p:spPr>
          <a:xfrm>
            <a:off x="2665927" y="3465207"/>
            <a:ext cx="5849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</a:t>
            </a:r>
            <a:r>
              <a:rPr lang="en-US" altLang="zh-CN" sz="2800" dirty="0" err="1" smtClean="0"/>
              <a:t>cnt</a:t>
            </a:r>
            <a:r>
              <a:rPr lang="en-US" altLang="zh-CN" sz="2800" dirty="0" smtClean="0"/>
              <a:t>=CNT} </a:t>
            </a:r>
            <a:r>
              <a:rPr lang="en-US" altLang="zh-CN" sz="2800" dirty="0" err="1" smtClean="0"/>
              <a:t>Inc_S</a:t>
            </a:r>
            <a:r>
              <a:rPr lang="en-US" altLang="zh-CN" sz="2800" dirty="0" smtClean="0"/>
              <a:t>() </a:t>
            </a:r>
            <a:r>
              <a:rPr lang="en-US" altLang="zh-CN" sz="2800" dirty="0" smtClean="0">
                <a:sym typeface="Symbol" panose="05050102010706020507" pitchFamily="18" charset="2"/>
              </a:rPr>
              <a:t>,</a:t>
            </a:r>
            <a:r>
              <a:rPr lang="en-US" altLang="zh-CN" sz="2800" dirty="0" smtClean="0"/>
              <a:t> INC() {</a:t>
            </a:r>
            <a:r>
              <a:rPr lang="en-US" altLang="zh-CN" sz="2800" dirty="0" err="1" smtClean="0"/>
              <a:t>cnt</a:t>
            </a:r>
            <a:r>
              <a:rPr lang="en-US" altLang="zh-CN" sz="2800" dirty="0" smtClean="0"/>
              <a:t> = CNT}</a:t>
            </a:r>
            <a:endParaRPr lang="zh-CN" altLang="en-US" sz="2800" dirty="0"/>
          </a:p>
        </p:txBody>
      </p:sp>
      <p:grpSp>
        <p:nvGrpSpPr>
          <p:cNvPr id="17" name="组合 16"/>
          <p:cNvGrpSpPr/>
          <p:nvPr/>
        </p:nvGrpSpPr>
        <p:grpSpPr>
          <a:xfrm>
            <a:off x="2356836" y="3585149"/>
            <a:ext cx="210283" cy="283336"/>
            <a:chOff x="1081823" y="3412901"/>
            <a:chExt cx="167429" cy="283336"/>
          </a:xfrm>
        </p:grpSpPr>
        <p:cxnSp>
          <p:nvCxnSpPr>
            <p:cNvPr id="18" name="直接连接符 17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>
              <a:off x="1081823" y="3554569"/>
              <a:ext cx="167429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文本框 19"/>
          <p:cNvSpPr txBox="1"/>
          <p:nvPr/>
        </p:nvSpPr>
        <p:spPr>
          <a:xfrm>
            <a:off x="379927" y="4399012"/>
            <a:ext cx="5582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However, not work for concurrency: </a:t>
            </a:r>
            <a:endParaRPr lang="zh-CN" altLang="en-US" sz="2800" dirty="0"/>
          </a:p>
        </p:txBody>
      </p:sp>
      <p:sp>
        <p:nvSpPr>
          <p:cNvPr id="21" name="文本框 20"/>
          <p:cNvSpPr txBox="1"/>
          <p:nvPr/>
        </p:nvSpPr>
        <p:spPr>
          <a:xfrm>
            <a:off x="457201" y="5033868"/>
            <a:ext cx="8206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</a:t>
            </a:r>
            <a:r>
              <a:rPr lang="en-US" altLang="zh-CN" sz="2800" dirty="0" err="1" smtClean="0"/>
              <a:t>cnt</a:t>
            </a:r>
            <a:r>
              <a:rPr lang="en-US" altLang="zh-CN" sz="2800" dirty="0" smtClean="0"/>
              <a:t>=CNT} </a:t>
            </a:r>
            <a:r>
              <a:rPr lang="en-US" altLang="zh-CN" sz="2800" dirty="0" err="1" smtClean="0"/>
              <a:t>Inc_S</a:t>
            </a:r>
            <a:r>
              <a:rPr lang="en-US" altLang="zh-CN" sz="2800" dirty="0" smtClean="0"/>
              <a:t>() </a:t>
            </a:r>
            <a:r>
              <a:rPr lang="en-US" altLang="zh-CN" sz="2800" dirty="0"/>
              <a:t>ǁ </a:t>
            </a:r>
            <a:r>
              <a:rPr lang="en-US" altLang="zh-CN" sz="2800" dirty="0" err="1" smtClean="0"/>
              <a:t>Inc_S</a:t>
            </a:r>
            <a:r>
              <a:rPr lang="en-US" altLang="zh-CN" sz="2800" dirty="0" smtClean="0"/>
              <a:t>() </a:t>
            </a:r>
            <a:r>
              <a:rPr lang="en-US" altLang="zh-CN" sz="2800" dirty="0" smtClean="0">
                <a:sym typeface="Symbol" panose="05050102010706020507" pitchFamily="18" charset="2"/>
              </a:rPr>
              <a:t>,</a:t>
            </a:r>
            <a:r>
              <a:rPr lang="en-US" altLang="zh-CN" sz="2800" dirty="0" smtClean="0"/>
              <a:t> </a:t>
            </a:r>
            <a:r>
              <a:rPr lang="en-US" altLang="zh-CN" sz="2800" dirty="0" smtClean="0"/>
              <a:t> INC</a:t>
            </a:r>
            <a:r>
              <a:rPr lang="en-US" altLang="zh-CN" sz="2800" dirty="0" smtClean="0"/>
              <a:t>() </a:t>
            </a:r>
            <a:r>
              <a:rPr lang="en-US" altLang="zh-CN" sz="2800" dirty="0"/>
              <a:t>ǁ </a:t>
            </a:r>
            <a:r>
              <a:rPr lang="en-US" altLang="zh-CN" sz="2800" dirty="0" smtClean="0"/>
              <a:t>INC() {</a:t>
            </a:r>
            <a:r>
              <a:rPr lang="en-US" altLang="zh-CN" sz="2800" dirty="0" err="1" smtClean="0"/>
              <a:t>cnt</a:t>
            </a:r>
            <a:r>
              <a:rPr lang="en-US" altLang="zh-CN" sz="2800" dirty="0" smtClean="0"/>
              <a:t> = CNT}</a:t>
            </a:r>
            <a:endParaRPr lang="zh-CN" altLang="en-US" sz="2800" dirty="0"/>
          </a:p>
        </p:txBody>
      </p:sp>
      <p:grpSp>
        <p:nvGrpSpPr>
          <p:cNvPr id="8" name="组合 7"/>
          <p:cNvGrpSpPr/>
          <p:nvPr/>
        </p:nvGrpSpPr>
        <p:grpSpPr>
          <a:xfrm>
            <a:off x="6236192" y="4001294"/>
            <a:ext cx="682580" cy="1015663"/>
            <a:chOff x="6236192" y="4001294"/>
            <a:chExt cx="682580" cy="1015663"/>
          </a:xfrm>
        </p:grpSpPr>
        <p:sp>
          <p:nvSpPr>
            <p:cNvPr id="6" name="下箭头 5"/>
            <p:cNvSpPr/>
            <p:nvPr/>
          </p:nvSpPr>
          <p:spPr>
            <a:xfrm>
              <a:off x="6457950" y="4108361"/>
              <a:ext cx="239064" cy="81387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236192" y="4001294"/>
              <a:ext cx="68258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dirty="0" smtClean="0">
                  <a:solidFill>
                    <a:srgbClr val="FF0000"/>
                  </a:solidFill>
                  <a:sym typeface="Wingdings 2" panose="05020102010507070707" pitchFamily="18" charset="2"/>
                </a:rPr>
                <a:t></a:t>
              </a:r>
              <a:endParaRPr lang="zh-CN" altLang="en-US" sz="6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6127845" y="2320119"/>
            <a:ext cx="2483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[Benton’04, Yang’07]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3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C00000"/>
                </a:solidFill>
              </a:rPr>
              <a:t>Rely-Guarantee-Based</a:t>
            </a:r>
            <a:r>
              <a:rPr lang="en-US" altLang="zh-CN" dirty="0" smtClean="0"/>
              <a:t> Logic </a:t>
            </a:r>
            <a:br>
              <a:rPr lang="en-US" altLang="zh-CN" dirty="0" smtClean="0"/>
            </a:br>
            <a:r>
              <a:rPr lang="en-US" altLang="zh-CN" dirty="0" smtClean="0"/>
              <a:t>– 2</a:t>
            </a:r>
            <a:r>
              <a:rPr lang="en-US" altLang="zh-CN" baseline="30000" dirty="0" smtClean="0"/>
              <a:t>nd</a:t>
            </a:r>
            <a:r>
              <a:rPr lang="en-US" altLang="zh-CN" dirty="0" smtClean="0"/>
              <a:t> Attempt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364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标题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宋体"/>
                <a:cs typeface="+mj-cs"/>
              </a:rPr>
              <a:t>One Slide Overview of Rely/Guarantee</a:t>
            </a:r>
            <a:endParaRPr kumimoji="0" lang="zh-CN" altLang="en-US" sz="440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宋体"/>
              <a:cs typeface="+mj-cs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7697496" y="1171816"/>
            <a:ext cx="1447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[Jones'83]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内容占位符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r: acceptable environment transitions</a:t>
            </a:r>
          </a:p>
          <a:p>
            <a:r>
              <a:rPr lang="en-US" altLang="zh-CN" dirty="0" smtClean="0"/>
              <a:t>g: state transitions made by the thread</a:t>
            </a:r>
            <a:endParaRPr lang="zh-CN" altLang="en-US" dirty="0"/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990600" y="3048000"/>
            <a:ext cx="11331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</a:rPr>
              <a:t>Thread1</a:t>
            </a: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5791200" y="3048000"/>
            <a:ext cx="1085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</a:rPr>
              <a:t>Thread2</a:t>
            </a:r>
          </a:p>
        </p:txBody>
      </p:sp>
      <p:sp>
        <p:nvSpPr>
          <p:cNvPr id="40" name="AutoShape 12"/>
          <p:cNvSpPr>
            <a:spLocks noChangeArrowheads="1"/>
          </p:cNvSpPr>
          <p:nvPr/>
        </p:nvSpPr>
        <p:spPr bwMode="auto">
          <a:xfrm>
            <a:off x="395536" y="4411960"/>
            <a:ext cx="4572000" cy="457200"/>
          </a:xfrm>
          <a:prstGeom prst="wedgeRoundRectCallout">
            <a:avLst>
              <a:gd name="adj1" fmla="val -2431"/>
              <a:gd name="adj2" fmla="val -125694"/>
              <a:gd name="adj3" fmla="val 16667"/>
            </a:avLst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Nobody else would update x</a:t>
            </a:r>
          </a:p>
        </p:txBody>
      </p:sp>
      <p:sp>
        <p:nvSpPr>
          <p:cNvPr id="41" name="AutoShape 13"/>
          <p:cNvSpPr>
            <a:spLocks noChangeArrowheads="1"/>
          </p:cNvSpPr>
          <p:nvPr/>
        </p:nvSpPr>
        <p:spPr bwMode="auto">
          <a:xfrm>
            <a:off x="576064" y="5486400"/>
            <a:ext cx="4572000" cy="457200"/>
          </a:xfrm>
          <a:prstGeom prst="wedgeRoundRectCallout">
            <a:avLst>
              <a:gd name="adj1" fmla="val -2431"/>
              <a:gd name="adj2" fmla="val -125694"/>
              <a:gd name="adj3" fmla="val 16667"/>
            </a:avLst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 guarantee I would not touch y</a:t>
            </a:r>
          </a:p>
        </p:txBody>
      </p:sp>
      <p:sp>
        <p:nvSpPr>
          <p:cNvPr id="42" name="AutoShape 14"/>
          <p:cNvSpPr>
            <a:spLocks noChangeArrowheads="1"/>
          </p:cNvSpPr>
          <p:nvPr/>
        </p:nvSpPr>
        <p:spPr bwMode="auto">
          <a:xfrm>
            <a:off x="2555776" y="4267944"/>
            <a:ext cx="3744416" cy="385192"/>
          </a:xfrm>
          <a:prstGeom prst="wedgeRoundRectCallout">
            <a:avLst>
              <a:gd name="adj1" fmla="val 46597"/>
              <a:gd name="adj2" fmla="val -105208"/>
              <a:gd name="adj3" fmla="val 16667"/>
            </a:avLst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Nobody else would update y</a:t>
            </a:r>
          </a:p>
        </p:txBody>
      </p:sp>
      <p:sp>
        <p:nvSpPr>
          <p:cNvPr id="43" name="AutoShape 17"/>
          <p:cNvSpPr>
            <a:spLocks noChangeArrowheads="1"/>
          </p:cNvSpPr>
          <p:nvPr/>
        </p:nvSpPr>
        <p:spPr bwMode="auto">
          <a:xfrm>
            <a:off x="2411760" y="5348064"/>
            <a:ext cx="4104456" cy="385192"/>
          </a:xfrm>
          <a:prstGeom prst="wedgeRoundRectCallout">
            <a:avLst>
              <a:gd name="adj1" fmla="val 43546"/>
              <a:gd name="adj2" fmla="val -112866"/>
              <a:gd name="adj3" fmla="val 16667"/>
            </a:avLst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 guarantee I would not touch x</a:t>
            </a:r>
          </a:p>
        </p:txBody>
      </p:sp>
      <p:sp>
        <p:nvSpPr>
          <p:cNvPr id="44" name="Text Box 18"/>
          <p:cNvSpPr txBox="1">
            <a:spLocks noChangeArrowheads="1"/>
          </p:cNvSpPr>
          <p:nvPr/>
        </p:nvSpPr>
        <p:spPr bwMode="auto">
          <a:xfrm>
            <a:off x="1732384" y="5559623"/>
            <a:ext cx="55759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Compatibility (Interference Constraints):</a:t>
            </a:r>
          </a:p>
        </p:txBody>
      </p:sp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2638400" y="5991671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</a:pP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g2 </a:t>
            </a: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Symbol" pitchFamily="18" charset="2"/>
              </a:rPr>
              <a:t> r1       and       </a:t>
            </a: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g1 </a:t>
            </a:r>
            <a:r>
              <a:rPr lang="en-US" altLang="zh-CN" sz="2400" b="1" kern="0" dirty="0" smtClean="0">
                <a:solidFill>
                  <a:srgbClr val="FF0000"/>
                </a:solidFill>
                <a:sym typeface="Symbol" panose="05050102010706020507" pitchFamily="18" charset="2"/>
              </a:rPr>
              <a:t></a:t>
            </a: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Symbol" pitchFamily="18" charset="2"/>
              </a:rPr>
              <a:t> r2 </a:t>
            </a:r>
          </a:p>
        </p:txBody>
      </p:sp>
      <p:grpSp>
        <p:nvGrpSpPr>
          <p:cNvPr id="2" name="组合 31"/>
          <p:cNvGrpSpPr/>
          <p:nvPr/>
        </p:nvGrpSpPr>
        <p:grpSpPr>
          <a:xfrm>
            <a:off x="971600" y="3429000"/>
            <a:ext cx="2529400" cy="739244"/>
            <a:chOff x="971600" y="3429000"/>
            <a:chExt cx="2529400" cy="739244"/>
          </a:xfrm>
        </p:grpSpPr>
        <p:sp>
          <p:nvSpPr>
            <p:cNvPr id="34" name="Text Box 4"/>
            <p:cNvSpPr txBox="1">
              <a:spLocks noChangeArrowheads="1"/>
            </p:cNvSpPr>
            <p:nvPr/>
          </p:nvSpPr>
          <p:spPr bwMode="auto">
            <a:xfrm>
              <a:off x="971600" y="3687415"/>
              <a:ext cx="57606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>
                <a:spcBef>
                  <a:spcPct val="50000"/>
                </a:spcBef>
              </a:pPr>
              <a:r>
                <a:rPr lang="en-US" altLang="zh-CN" sz="2400" b="1" kern="0" dirty="0" smtClean="0">
                  <a:solidFill>
                    <a:sysClr val="windowText" lastClr="000000"/>
                  </a:solidFill>
                </a:rPr>
                <a:t>r</a:t>
              </a:r>
              <a:r>
                <a:rPr kumimoji="0" lang="en-US" altLang="zh-CN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1:</a:t>
              </a:r>
              <a:r>
                <a:rPr kumimoji="0" lang="en-US" altLang="zh-CN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</a:p>
          </p:txBody>
        </p:sp>
        <p:grpSp>
          <p:nvGrpSpPr>
            <p:cNvPr id="3" name="组合 30"/>
            <p:cNvGrpSpPr/>
            <p:nvPr/>
          </p:nvGrpSpPr>
          <p:grpSpPr>
            <a:xfrm>
              <a:off x="1619672" y="3429000"/>
              <a:ext cx="1881328" cy="739244"/>
              <a:chOff x="4274849" y="2636912"/>
              <a:chExt cx="1881328" cy="739244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4274849" y="2852936"/>
                <a:ext cx="441167" cy="523220"/>
              </a:xfrm>
              <a:prstGeom prst="rect">
                <a:avLst/>
              </a:prstGeom>
              <a:solidFill>
                <a:srgbClr val="FFFF99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 smtClean="0">
                    <a:solidFill>
                      <a:prstClr val="black"/>
                    </a:solidFill>
                    <a:sym typeface="Symbol" pitchFamily="18" charset="2"/>
                  </a:rPr>
                  <a:t></a:t>
                </a:r>
                <a:endParaRPr lang="zh-CN" altLang="en-US" sz="2800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778905" y="2636912"/>
                <a:ext cx="963725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200" b="1" dirty="0" smtClean="0">
                    <a:latin typeface="Courier New" pitchFamily="49" charset="0"/>
                    <a:cs typeface="Courier New" pitchFamily="49" charset="0"/>
                  </a:rPr>
                  <a:t>x</a:t>
                </a:r>
                <a:r>
                  <a:rPr lang="en-US" altLang="zh-CN" sz="2200" dirty="0" smtClean="0"/>
                  <a:t> = </a:t>
                </a:r>
                <a:r>
                  <a:rPr lang="en-US" altLang="zh-CN" sz="2200" b="1" dirty="0" smtClean="0">
                    <a:latin typeface="Courier New" pitchFamily="49" charset="0"/>
                    <a:cs typeface="Courier New" pitchFamily="49" charset="0"/>
                  </a:rPr>
                  <a:t>x’</a:t>
                </a:r>
                <a:endParaRPr lang="zh-CN" altLang="en-US" sz="2200" b="1" dirty="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5" name="右箭头 24"/>
              <p:cNvSpPr/>
              <p:nvPr/>
            </p:nvSpPr>
            <p:spPr>
              <a:xfrm>
                <a:off x="4783418" y="3018966"/>
                <a:ext cx="785818" cy="142876"/>
              </a:xfrm>
              <a:prstGeom prst="rightArrow">
                <a:avLst/>
              </a:prstGeom>
              <a:solidFill>
                <a:srgbClr val="92D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712113" y="2852936"/>
                <a:ext cx="444064" cy="523220"/>
              </a:xfrm>
              <a:prstGeom prst="rect">
                <a:avLst/>
              </a:prstGeom>
              <a:solidFill>
                <a:srgbClr val="FFFF99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 smtClean="0">
                    <a:solidFill>
                      <a:prstClr val="black"/>
                    </a:solidFill>
                    <a:sym typeface="Symbol" pitchFamily="18" charset="2"/>
                  </a:rPr>
                  <a:t>’</a:t>
                </a:r>
                <a:endParaRPr lang="zh-CN" altLang="en-US" sz="2800" dirty="0"/>
              </a:p>
            </p:txBody>
          </p:sp>
        </p:grpSp>
      </p:grpSp>
      <p:grpSp>
        <p:nvGrpSpPr>
          <p:cNvPr id="4" name="组合 62"/>
          <p:cNvGrpSpPr/>
          <p:nvPr/>
        </p:nvGrpSpPr>
        <p:grpSpPr>
          <a:xfrm>
            <a:off x="5787016" y="3429000"/>
            <a:ext cx="2529400" cy="739244"/>
            <a:chOff x="971600" y="3429000"/>
            <a:chExt cx="2529400" cy="739244"/>
          </a:xfrm>
        </p:grpSpPr>
        <p:sp>
          <p:nvSpPr>
            <p:cNvPr id="64" name="Text Box 4"/>
            <p:cNvSpPr txBox="1">
              <a:spLocks noChangeArrowheads="1"/>
            </p:cNvSpPr>
            <p:nvPr/>
          </p:nvSpPr>
          <p:spPr bwMode="auto">
            <a:xfrm>
              <a:off x="971600" y="3687415"/>
              <a:ext cx="57606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>
                <a:spcBef>
                  <a:spcPct val="50000"/>
                </a:spcBef>
              </a:pPr>
              <a:r>
                <a:rPr lang="en-US" altLang="zh-CN" sz="2400" b="1" kern="0" dirty="0" smtClean="0">
                  <a:solidFill>
                    <a:sysClr val="windowText" lastClr="000000"/>
                  </a:solidFill>
                </a:rPr>
                <a:t>r</a:t>
              </a:r>
              <a:r>
                <a:rPr kumimoji="0" lang="en-US" altLang="zh-CN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2:</a:t>
              </a:r>
              <a:r>
                <a:rPr kumimoji="0" lang="en-US" altLang="zh-CN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</a:p>
          </p:txBody>
        </p:sp>
        <p:grpSp>
          <p:nvGrpSpPr>
            <p:cNvPr id="5" name="组合 30"/>
            <p:cNvGrpSpPr/>
            <p:nvPr/>
          </p:nvGrpSpPr>
          <p:grpSpPr>
            <a:xfrm>
              <a:off x="1619672" y="3429000"/>
              <a:ext cx="1881328" cy="739244"/>
              <a:chOff x="4274849" y="2636912"/>
              <a:chExt cx="1881328" cy="739244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4274849" y="2852936"/>
                <a:ext cx="441167" cy="523220"/>
              </a:xfrm>
              <a:prstGeom prst="rect">
                <a:avLst/>
              </a:prstGeom>
              <a:solidFill>
                <a:srgbClr val="FFFF99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 smtClean="0">
                    <a:solidFill>
                      <a:prstClr val="black"/>
                    </a:solidFill>
                    <a:sym typeface="Symbol" pitchFamily="18" charset="2"/>
                  </a:rPr>
                  <a:t></a:t>
                </a:r>
                <a:endParaRPr lang="zh-CN" altLang="en-US" sz="2800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4778905" y="2636912"/>
                <a:ext cx="963725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200" b="1" dirty="0" smtClean="0">
                    <a:latin typeface="Courier New" pitchFamily="49" charset="0"/>
                    <a:cs typeface="Courier New" pitchFamily="49" charset="0"/>
                  </a:rPr>
                  <a:t>y</a:t>
                </a:r>
                <a:r>
                  <a:rPr lang="en-US" altLang="zh-CN" sz="2200" dirty="0" smtClean="0"/>
                  <a:t> = </a:t>
                </a:r>
                <a:r>
                  <a:rPr lang="en-US" altLang="zh-CN" sz="2200" b="1" dirty="0" smtClean="0">
                    <a:latin typeface="Courier New" pitchFamily="49" charset="0"/>
                    <a:cs typeface="Courier New" pitchFamily="49" charset="0"/>
                  </a:rPr>
                  <a:t>y’</a:t>
                </a:r>
                <a:endParaRPr lang="zh-CN" altLang="en-US" sz="2200" b="1" dirty="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8" name="右箭头 67"/>
              <p:cNvSpPr/>
              <p:nvPr/>
            </p:nvSpPr>
            <p:spPr>
              <a:xfrm>
                <a:off x="4783418" y="3018966"/>
                <a:ext cx="785818" cy="142876"/>
              </a:xfrm>
              <a:prstGeom prst="rightArrow">
                <a:avLst/>
              </a:prstGeom>
              <a:solidFill>
                <a:srgbClr val="92D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5712113" y="2852936"/>
                <a:ext cx="444064" cy="523220"/>
              </a:xfrm>
              <a:prstGeom prst="rect">
                <a:avLst/>
              </a:prstGeom>
              <a:solidFill>
                <a:srgbClr val="FFFF99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 smtClean="0">
                    <a:solidFill>
                      <a:prstClr val="black"/>
                    </a:solidFill>
                    <a:sym typeface="Symbol" pitchFamily="18" charset="2"/>
                  </a:rPr>
                  <a:t>’</a:t>
                </a:r>
                <a:endParaRPr lang="zh-CN" altLang="en-US" sz="2800" dirty="0"/>
              </a:p>
            </p:txBody>
          </p:sp>
        </p:grpSp>
      </p:grpSp>
      <p:grpSp>
        <p:nvGrpSpPr>
          <p:cNvPr id="6" name="组合 79"/>
          <p:cNvGrpSpPr/>
          <p:nvPr/>
        </p:nvGrpSpPr>
        <p:grpSpPr>
          <a:xfrm>
            <a:off x="971600" y="4581128"/>
            <a:ext cx="2529400" cy="648072"/>
            <a:chOff x="971600" y="4581128"/>
            <a:chExt cx="2529400" cy="648072"/>
          </a:xfrm>
        </p:grpSpPr>
        <p:grpSp>
          <p:nvGrpSpPr>
            <p:cNvPr id="7" name="组合 55"/>
            <p:cNvGrpSpPr/>
            <p:nvPr/>
          </p:nvGrpSpPr>
          <p:grpSpPr>
            <a:xfrm>
              <a:off x="971600" y="4581128"/>
              <a:ext cx="2529400" cy="648072"/>
              <a:chOff x="971600" y="3520172"/>
              <a:chExt cx="2529400" cy="648072"/>
            </a:xfrm>
          </p:grpSpPr>
          <p:sp>
            <p:nvSpPr>
              <p:cNvPr id="57" name="Text Box 4"/>
              <p:cNvSpPr txBox="1">
                <a:spLocks noChangeArrowheads="1"/>
              </p:cNvSpPr>
              <p:nvPr/>
            </p:nvSpPr>
            <p:spPr bwMode="auto">
              <a:xfrm>
                <a:off x="971600" y="3687415"/>
                <a:ext cx="57606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>
                  <a:spcBef>
                    <a:spcPct val="50000"/>
                  </a:spcBef>
                </a:pPr>
                <a:r>
                  <a:rPr lang="en-US" altLang="zh-CN" sz="2400" b="1" kern="0" dirty="0" smtClean="0">
                    <a:solidFill>
                      <a:sysClr val="windowText" lastClr="000000"/>
                    </a:solidFill>
                  </a:rPr>
                  <a:t>g</a:t>
                </a:r>
                <a:r>
                  <a:rPr kumimoji="0" lang="en-US" altLang="zh-CN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1:</a:t>
                </a:r>
                <a:r>
                  <a:rPr kumimoji="0" lang="en-US" altLang="zh-CN" sz="2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  <p:grpSp>
            <p:nvGrpSpPr>
              <p:cNvPr id="8" name="组合 30"/>
              <p:cNvGrpSpPr/>
              <p:nvPr/>
            </p:nvGrpSpPr>
            <p:grpSpPr>
              <a:xfrm>
                <a:off x="1619672" y="3520172"/>
                <a:ext cx="1881328" cy="648072"/>
                <a:chOff x="4274849" y="2728084"/>
                <a:chExt cx="1881328" cy="648072"/>
              </a:xfrm>
            </p:grpSpPr>
            <p:sp>
              <p:nvSpPr>
                <p:cNvPr id="59" name="TextBox 58"/>
                <p:cNvSpPr txBox="1"/>
                <p:nvPr/>
              </p:nvSpPr>
              <p:spPr>
                <a:xfrm>
                  <a:off x="4274849" y="2852936"/>
                  <a:ext cx="441167" cy="523220"/>
                </a:xfrm>
                <a:prstGeom prst="rect">
                  <a:avLst/>
                </a:prstGeom>
                <a:solidFill>
                  <a:srgbClr val="FFFF99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 smtClean="0">
                      <a:solidFill>
                        <a:prstClr val="black"/>
                      </a:solidFill>
                      <a:sym typeface="Symbol" pitchFamily="18" charset="2"/>
                    </a:rPr>
                    <a:t></a:t>
                  </a:r>
                  <a:endParaRPr lang="zh-CN" altLang="en-US" sz="2800" dirty="0"/>
                </a:p>
              </p:txBody>
            </p:sp>
            <p:sp>
              <p:nvSpPr>
                <p:cNvPr id="60" name="TextBox 59"/>
                <p:cNvSpPr txBox="1"/>
                <p:nvPr/>
              </p:nvSpPr>
              <p:spPr>
                <a:xfrm>
                  <a:off x="4778905" y="2728084"/>
                  <a:ext cx="963725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2200" b="1" dirty="0" smtClean="0">
                      <a:latin typeface="Courier New" pitchFamily="49" charset="0"/>
                      <a:cs typeface="Courier New" pitchFamily="49" charset="0"/>
                    </a:rPr>
                    <a:t>y</a:t>
                  </a:r>
                  <a:r>
                    <a:rPr lang="en-US" altLang="zh-CN" sz="2200" dirty="0" smtClean="0"/>
                    <a:t> = </a:t>
                  </a:r>
                  <a:r>
                    <a:rPr lang="en-US" altLang="zh-CN" sz="2200" b="1" dirty="0" smtClean="0">
                      <a:latin typeface="Courier New" pitchFamily="49" charset="0"/>
                      <a:cs typeface="Courier New" pitchFamily="49" charset="0"/>
                    </a:rPr>
                    <a:t>y’</a:t>
                  </a:r>
                  <a:endParaRPr lang="zh-CN" altLang="en-US" sz="2200" b="1" dirty="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62" name="TextBox 61"/>
                <p:cNvSpPr txBox="1"/>
                <p:nvPr/>
              </p:nvSpPr>
              <p:spPr>
                <a:xfrm>
                  <a:off x="5712113" y="2852936"/>
                  <a:ext cx="444064" cy="523220"/>
                </a:xfrm>
                <a:prstGeom prst="rect">
                  <a:avLst/>
                </a:prstGeom>
                <a:solidFill>
                  <a:srgbClr val="FFFF99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 smtClean="0">
                      <a:solidFill>
                        <a:prstClr val="black"/>
                      </a:solidFill>
                      <a:sym typeface="Symbol" pitchFamily="18" charset="2"/>
                    </a:rPr>
                    <a:t>’</a:t>
                  </a:r>
                  <a:endParaRPr lang="zh-CN" altLang="en-US" sz="2800" dirty="0"/>
                </a:p>
              </p:txBody>
            </p:sp>
          </p:grpSp>
        </p:grpSp>
        <p:cxnSp>
          <p:nvCxnSpPr>
            <p:cNvPr id="77" name="直接连接符 76"/>
            <p:cNvCxnSpPr/>
            <p:nvPr/>
          </p:nvCxnSpPr>
          <p:spPr>
            <a:xfrm>
              <a:off x="2123728" y="5013176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组合 81"/>
          <p:cNvGrpSpPr/>
          <p:nvPr/>
        </p:nvGrpSpPr>
        <p:grpSpPr>
          <a:xfrm>
            <a:off x="5787016" y="4581128"/>
            <a:ext cx="2529400" cy="648072"/>
            <a:chOff x="5787016" y="4581128"/>
            <a:chExt cx="2529400" cy="648072"/>
          </a:xfrm>
        </p:grpSpPr>
        <p:grpSp>
          <p:nvGrpSpPr>
            <p:cNvPr id="10" name="组合 69"/>
            <p:cNvGrpSpPr/>
            <p:nvPr/>
          </p:nvGrpSpPr>
          <p:grpSpPr>
            <a:xfrm>
              <a:off x="5787016" y="4581128"/>
              <a:ext cx="2529400" cy="648072"/>
              <a:chOff x="971600" y="3520172"/>
              <a:chExt cx="2529400" cy="648072"/>
            </a:xfrm>
          </p:grpSpPr>
          <p:sp>
            <p:nvSpPr>
              <p:cNvPr id="71" name="Text Box 4"/>
              <p:cNvSpPr txBox="1">
                <a:spLocks noChangeArrowheads="1"/>
              </p:cNvSpPr>
              <p:nvPr/>
            </p:nvSpPr>
            <p:spPr bwMode="auto">
              <a:xfrm>
                <a:off x="971600" y="3687415"/>
                <a:ext cx="57606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>
                  <a:spcBef>
                    <a:spcPct val="50000"/>
                  </a:spcBef>
                </a:pPr>
                <a:r>
                  <a:rPr lang="en-US" altLang="zh-CN" sz="2400" b="1" kern="0" dirty="0" smtClean="0">
                    <a:solidFill>
                      <a:sysClr val="windowText" lastClr="000000"/>
                    </a:solidFill>
                  </a:rPr>
                  <a:t>g</a:t>
                </a:r>
                <a:r>
                  <a:rPr kumimoji="0" lang="en-US" altLang="zh-CN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2:</a:t>
                </a:r>
                <a:r>
                  <a:rPr kumimoji="0" lang="en-US" altLang="zh-CN" sz="2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  <p:grpSp>
            <p:nvGrpSpPr>
              <p:cNvPr id="11" name="组合 30"/>
              <p:cNvGrpSpPr/>
              <p:nvPr/>
            </p:nvGrpSpPr>
            <p:grpSpPr>
              <a:xfrm>
                <a:off x="1619672" y="3520172"/>
                <a:ext cx="1881328" cy="648072"/>
                <a:chOff x="4274849" y="2728084"/>
                <a:chExt cx="1881328" cy="648072"/>
              </a:xfrm>
            </p:grpSpPr>
            <p:sp>
              <p:nvSpPr>
                <p:cNvPr id="73" name="TextBox 72"/>
                <p:cNvSpPr txBox="1"/>
                <p:nvPr/>
              </p:nvSpPr>
              <p:spPr>
                <a:xfrm>
                  <a:off x="4274849" y="2852936"/>
                  <a:ext cx="441167" cy="523220"/>
                </a:xfrm>
                <a:prstGeom prst="rect">
                  <a:avLst/>
                </a:prstGeom>
                <a:solidFill>
                  <a:srgbClr val="FFFF99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 smtClean="0">
                      <a:solidFill>
                        <a:prstClr val="black"/>
                      </a:solidFill>
                      <a:sym typeface="Symbol" pitchFamily="18" charset="2"/>
                    </a:rPr>
                    <a:t></a:t>
                  </a:r>
                  <a:endParaRPr lang="zh-CN" altLang="en-US" sz="2800" dirty="0"/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4778905" y="2728084"/>
                  <a:ext cx="963725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2200" b="1" dirty="0" smtClean="0">
                      <a:latin typeface="Courier New" pitchFamily="49" charset="0"/>
                      <a:cs typeface="Courier New" pitchFamily="49" charset="0"/>
                    </a:rPr>
                    <a:t>x</a:t>
                  </a:r>
                  <a:r>
                    <a:rPr lang="en-US" altLang="zh-CN" sz="2200" dirty="0" smtClean="0"/>
                    <a:t> = </a:t>
                  </a:r>
                  <a:r>
                    <a:rPr lang="en-US" altLang="zh-CN" sz="2200" b="1" dirty="0" smtClean="0">
                      <a:latin typeface="Courier New" pitchFamily="49" charset="0"/>
                      <a:cs typeface="Courier New" pitchFamily="49" charset="0"/>
                    </a:rPr>
                    <a:t>x’</a:t>
                  </a:r>
                  <a:endParaRPr lang="zh-CN" altLang="en-US" sz="2200" b="1" dirty="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76" name="TextBox 75"/>
                <p:cNvSpPr txBox="1"/>
                <p:nvPr/>
              </p:nvSpPr>
              <p:spPr>
                <a:xfrm>
                  <a:off x="5712113" y="2852936"/>
                  <a:ext cx="444064" cy="523220"/>
                </a:xfrm>
                <a:prstGeom prst="rect">
                  <a:avLst/>
                </a:prstGeom>
                <a:solidFill>
                  <a:srgbClr val="FFFF99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 smtClean="0">
                      <a:solidFill>
                        <a:prstClr val="black"/>
                      </a:solidFill>
                      <a:sym typeface="Symbol" pitchFamily="18" charset="2"/>
                    </a:rPr>
                    <a:t>’</a:t>
                  </a:r>
                  <a:endParaRPr lang="zh-CN" altLang="en-US" sz="2800" dirty="0"/>
                </a:p>
              </p:txBody>
            </p:sp>
          </p:grpSp>
        </p:grpSp>
        <p:cxnSp>
          <p:nvCxnSpPr>
            <p:cNvPr id="81" name="直接连接符 80"/>
            <p:cNvCxnSpPr/>
            <p:nvPr/>
          </p:nvCxnSpPr>
          <p:spPr>
            <a:xfrm>
              <a:off x="6948264" y="5013176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  <a:prstDash val="soli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矩形 11"/>
          <p:cNvSpPr/>
          <p:nvPr/>
        </p:nvSpPr>
        <p:spPr>
          <a:xfrm>
            <a:off x="6554035" y="2083983"/>
            <a:ext cx="2589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Wide Latin" panose="020A0A07050505020404" pitchFamily="18" charset="0"/>
              </a:rPr>
              <a:t>[</a:t>
            </a:r>
            <a:r>
              <a:rPr lang="en-US" altLang="zh-CN" sz="2400" dirty="0" smtClean="0"/>
              <a:t>r</a:t>
            </a:r>
            <a:r>
              <a:rPr lang="en-US" altLang="zh-CN" sz="2400" dirty="0" smtClean="0">
                <a:latin typeface="Wide Latin" panose="020A0A07050505020404" pitchFamily="18" charset="0"/>
              </a:rPr>
              <a:t>]</a:t>
            </a:r>
            <a:r>
              <a:rPr lang="en-US" altLang="zh-CN" sz="2400" dirty="0" smtClean="0"/>
              <a:t> = {(</a:t>
            </a:r>
            <a:r>
              <a:rPr lang="en-US" altLang="zh-CN" sz="2400" dirty="0" smtClean="0">
                <a:solidFill>
                  <a:prstClr val="black"/>
                </a:solidFill>
                <a:sym typeface="Symbol" pitchFamily="18" charset="2"/>
              </a:rPr>
              <a:t></a:t>
            </a:r>
            <a:r>
              <a:rPr lang="en-US" altLang="zh-CN" sz="2400" dirty="0" smtClean="0"/>
              <a:t>, </a:t>
            </a:r>
            <a:r>
              <a:rPr lang="en-US" altLang="zh-CN" sz="2400" dirty="0" smtClean="0">
                <a:solidFill>
                  <a:prstClr val="black"/>
                </a:solidFill>
                <a:sym typeface="Symbol" pitchFamily="18" charset="2"/>
              </a:rPr>
              <a:t></a:t>
            </a:r>
            <a:r>
              <a:rPr lang="en-US" altLang="zh-CN" sz="2400" dirty="0" smtClean="0">
                <a:sym typeface="Symbol" pitchFamily="18" charset="2"/>
              </a:rPr>
              <a:t>’</a:t>
            </a:r>
            <a:r>
              <a:rPr lang="en-US" altLang="zh-CN" sz="2400" dirty="0" smtClean="0"/>
              <a:t>) |  … }</a:t>
            </a:r>
            <a:endParaRPr lang="zh-CN" altLang="en-US" sz="2400" dirty="0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12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1689302"/>
      </p:ext>
    </p:extLst>
  </p:cSld>
  <p:clrMapOvr>
    <a:masterClrMapping/>
  </p:clrMapOvr>
  <p:transition advTm="8698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Rely-Guarantee-Based Logic </a:t>
            </a:r>
            <a:br>
              <a:rPr lang="en-US" altLang="zh-CN" dirty="0" smtClean="0"/>
            </a:br>
            <a:r>
              <a:rPr lang="en-US" altLang="zh-CN" dirty="0" smtClean="0"/>
              <a:t>– 2</a:t>
            </a:r>
            <a:r>
              <a:rPr lang="en-US" altLang="zh-CN" baseline="30000" dirty="0" smtClean="0"/>
              <a:t>nd</a:t>
            </a:r>
            <a:r>
              <a:rPr lang="en-US" altLang="zh-CN" dirty="0" smtClean="0"/>
              <a:t> Attempt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Relational </a:t>
            </a:r>
            <a:r>
              <a:rPr lang="en-US" altLang="zh-CN" dirty="0" smtClean="0"/>
              <a:t>rely/guarantee reasoning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13</a:t>
            </a:fld>
            <a:endParaRPr lang="zh-CN" altLang="en-US" dirty="0"/>
          </a:p>
        </p:txBody>
      </p:sp>
      <p:grpSp>
        <p:nvGrpSpPr>
          <p:cNvPr id="14" name="组合 13"/>
          <p:cNvGrpSpPr/>
          <p:nvPr/>
        </p:nvGrpSpPr>
        <p:grpSpPr>
          <a:xfrm>
            <a:off x="2661600" y="2567586"/>
            <a:ext cx="3584656" cy="523220"/>
            <a:chOff x="2661600" y="2567586"/>
            <a:chExt cx="3584656" cy="523220"/>
          </a:xfrm>
        </p:grpSpPr>
        <p:sp>
          <p:nvSpPr>
            <p:cNvPr id="6" name="文本框 5"/>
            <p:cNvSpPr txBox="1"/>
            <p:nvPr/>
          </p:nvSpPr>
          <p:spPr>
            <a:xfrm>
              <a:off x="3739092" y="2567586"/>
              <a:ext cx="25071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C1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C2</a:t>
              </a:r>
              <a:r>
                <a:rPr lang="en-US" altLang="zh-CN" sz="2800" dirty="0" smtClean="0"/>
                <a:t> {q}</a:t>
              </a:r>
              <a:endParaRPr lang="zh-CN" altLang="en-US" sz="2800" dirty="0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3490176" y="2687528"/>
              <a:ext cx="210279" cy="283336"/>
              <a:chOff x="1081825" y="3412901"/>
              <a:chExt cx="167426" cy="283336"/>
            </a:xfrm>
          </p:grpSpPr>
          <p:cxnSp>
            <p:nvCxnSpPr>
              <p:cNvPr id="8" name="直接连接符 7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接连接符 8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" name="文本框 10"/>
            <p:cNvSpPr txBox="1"/>
            <p:nvPr/>
          </p:nvSpPr>
          <p:spPr>
            <a:xfrm>
              <a:off x="2661600" y="2567586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</p:grpSp>
      <p:sp>
        <p:nvSpPr>
          <p:cNvPr id="10" name="圆角矩形标注 9"/>
          <p:cNvSpPr/>
          <p:nvPr/>
        </p:nvSpPr>
        <p:spPr>
          <a:xfrm>
            <a:off x="960776" y="3215658"/>
            <a:ext cx="3583353" cy="682580"/>
          </a:xfrm>
          <a:prstGeom prst="wedgeRoundRectCallout">
            <a:avLst>
              <a:gd name="adj1" fmla="val -3172"/>
              <a:gd name="adj2" fmla="val -9787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Lift R/G to a binary setting</a:t>
            </a:r>
            <a:endParaRPr lang="zh-CN" altLang="en-US" sz="2400" dirty="0"/>
          </a:p>
        </p:txBody>
      </p:sp>
      <p:grpSp>
        <p:nvGrpSpPr>
          <p:cNvPr id="59" name="组合 58"/>
          <p:cNvGrpSpPr/>
          <p:nvPr/>
        </p:nvGrpSpPr>
        <p:grpSpPr>
          <a:xfrm>
            <a:off x="6041089" y="4298897"/>
            <a:ext cx="2648412" cy="2013002"/>
            <a:chOff x="960776" y="4734232"/>
            <a:chExt cx="2648412" cy="2013002"/>
          </a:xfrm>
        </p:grpSpPr>
        <p:grpSp>
          <p:nvGrpSpPr>
            <p:cNvPr id="60" name="组合 31"/>
            <p:cNvGrpSpPr/>
            <p:nvPr/>
          </p:nvGrpSpPr>
          <p:grpSpPr>
            <a:xfrm>
              <a:off x="960776" y="4992211"/>
              <a:ext cx="2529400" cy="523220"/>
              <a:chOff x="971600" y="3645024"/>
              <a:chExt cx="2529400" cy="523220"/>
            </a:xfrm>
          </p:grpSpPr>
          <p:sp>
            <p:nvSpPr>
              <p:cNvPr id="70" name="Text Box 4"/>
              <p:cNvSpPr txBox="1">
                <a:spLocks noChangeArrowheads="1"/>
              </p:cNvSpPr>
              <p:nvPr/>
            </p:nvSpPr>
            <p:spPr bwMode="auto">
              <a:xfrm>
                <a:off x="971600" y="3687415"/>
                <a:ext cx="57606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>
                  <a:spcBef>
                    <a:spcPct val="50000"/>
                  </a:spcBef>
                </a:pPr>
                <a:r>
                  <a:rPr lang="en-US" altLang="zh-CN" sz="2400" kern="0" dirty="0" smtClean="0">
                    <a:solidFill>
                      <a:srgbClr val="C00000"/>
                    </a:solidFill>
                  </a:rPr>
                  <a:t>C2</a:t>
                </a:r>
                <a:r>
                  <a:rPr kumimoji="0" lang="en-US" altLang="zh-CN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</a:rPr>
                  <a:t>:</a:t>
                </a:r>
                <a:r>
                  <a:rPr kumimoji="0" lang="en-US" altLang="zh-CN" sz="2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  <p:grpSp>
            <p:nvGrpSpPr>
              <p:cNvPr id="71" name="组合 30"/>
              <p:cNvGrpSpPr/>
              <p:nvPr/>
            </p:nvGrpSpPr>
            <p:grpSpPr>
              <a:xfrm>
                <a:off x="1619672" y="3645024"/>
                <a:ext cx="1881328" cy="523220"/>
                <a:chOff x="4274849" y="2852936"/>
                <a:chExt cx="1881328" cy="523220"/>
              </a:xfrm>
            </p:grpSpPr>
            <p:sp>
              <p:nvSpPr>
                <p:cNvPr id="72" name="TextBox 19"/>
                <p:cNvSpPr txBox="1"/>
                <p:nvPr/>
              </p:nvSpPr>
              <p:spPr>
                <a:xfrm>
                  <a:off x="4274849" y="2852936"/>
                  <a:ext cx="441167" cy="523220"/>
                </a:xfrm>
                <a:prstGeom prst="rect">
                  <a:avLst/>
                </a:prstGeom>
                <a:solidFill>
                  <a:srgbClr val="FFFF99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 smtClean="0">
                      <a:solidFill>
                        <a:srgbClr val="C00000"/>
                      </a:solidFill>
                      <a:sym typeface="Symbol" panose="05050102010706020507" pitchFamily="18" charset="2"/>
                    </a:rPr>
                    <a:t></a:t>
                  </a:r>
                  <a:endParaRPr lang="zh-CN" altLang="en-US" sz="2800" dirty="0" smtClean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73" name="右箭头 72"/>
                <p:cNvSpPr/>
                <p:nvPr/>
              </p:nvSpPr>
              <p:spPr>
                <a:xfrm>
                  <a:off x="4783418" y="3018966"/>
                  <a:ext cx="785818" cy="142876"/>
                </a:xfrm>
                <a:prstGeom prst="rightArrow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74" name="TextBox 28"/>
                <p:cNvSpPr txBox="1"/>
                <p:nvPr/>
              </p:nvSpPr>
              <p:spPr>
                <a:xfrm>
                  <a:off x="5712113" y="2852936"/>
                  <a:ext cx="444064" cy="523220"/>
                </a:xfrm>
                <a:prstGeom prst="rect">
                  <a:avLst/>
                </a:prstGeom>
                <a:solidFill>
                  <a:srgbClr val="FFFF99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 smtClean="0">
                      <a:solidFill>
                        <a:srgbClr val="C00000"/>
                      </a:solidFill>
                      <a:sym typeface="Symbol" pitchFamily="18" charset="2"/>
                    </a:rPr>
                    <a:t></a:t>
                  </a:r>
                  <a:r>
                    <a:rPr lang="en-US" altLang="zh-CN" sz="2800" dirty="0">
                      <a:solidFill>
                        <a:srgbClr val="C00000"/>
                      </a:solidFill>
                      <a:sym typeface="Symbol" pitchFamily="18" charset="2"/>
                    </a:rPr>
                    <a:t>’</a:t>
                  </a:r>
                  <a:endParaRPr lang="zh-CN" altLang="en-US" sz="2800" dirty="0">
                    <a:solidFill>
                      <a:srgbClr val="C00000"/>
                    </a:solidFill>
                  </a:endParaRPr>
                </a:p>
              </p:txBody>
            </p:sp>
          </p:grpSp>
        </p:grpSp>
        <p:grpSp>
          <p:nvGrpSpPr>
            <p:cNvPr id="61" name="组合 79"/>
            <p:cNvGrpSpPr/>
            <p:nvPr/>
          </p:nvGrpSpPr>
          <p:grpSpPr>
            <a:xfrm>
              <a:off x="960776" y="6053167"/>
              <a:ext cx="2529400" cy="523220"/>
              <a:chOff x="971600" y="4705980"/>
              <a:chExt cx="2529400" cy="523220"/>
            </a:xfrm>
          </p:grpSpPr>
          <p:grpSp>
            <p:nvGrpSpPr>
              <p:cNvPr id="64" name="组合 55"/>
              <p:cNvGrpSpPr/>
              <p:nvPr/>
            </p:nvGrpSpPr>
            <p:grpSpPr>
              <a:xfrm>
                <a:off x="971600" y="4705980"/>
                <a:ext cx="2529400" cy="523220"/>
                <a:chOff x="971600" y="3645024"/>
                <a:chExt cx="2529400" cy="523220"/>
              </a:xfrm>
            </p:grpSpPr>
            <p:sp>
              <p:nvSpPr>
                <p:cNvPr id="66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971600" y="3687415"/>
                  <a:ext cx="576064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lvl="0">
                    <a:spcBef>
                      <a:spcPct val="50000"/>
                    </a:spcBef>
                  </a:pPr>
                  <a:r>
                    <a:rPr lang="en-US" altLang="zh-CN" sz="2400" kern="0" dirty="0" smtClean="0">
                      <a:solidFill>
                        <a:srgbClr val="0000FF"/>
                      </a:solidFill>
                    </a:rPr>
                    <a:t>C</a:t>
                  </a:r>
                  <a:r>
                    <a:rPr kumimoji="0" lang="en-US" altLang="zh-CN" sz="240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uLnTx/>
                      <a:uFillTx/>
                    </a:rPr>
                    <a:t>1</a:t>
                  </a:r>
                  <a:r>
                    <a:rPr kumimoji="0" lang="en-US" altLang="zh-CN" sz="2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uLnTx/>
                      <a:uFillTx/>
                    </a:rPr>
                    <a:t>:</a:t>
                  </a:r>
                  <a:r>
                    <a:rPr kumimoji="0" lang="en-US" altLang="zh-CN" sz="20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uLnTx/>
                      <a:uFillTx/>
                    </a:rPr>
                    <a:t> </a:t>
                  </a:r>
                </a:p>
              </p:txBody>
            </p:sp>
            <p:grpSp>
              <p:nvGrpSpPr>
                <p:cNvPr id="67" name="组合 30"/>
                <p:cNvGrpSpPr/>
                <p:nvPr/>
              </p:nvGrpSpPr>
              <p:grpSpPr>
                <a:xfrm>
                  <a:off x="1619672" y="3645024"/>
                  <a:ext cx="1881328" cy="523220"/>
                  <a:chOff x="4274849" y="2852936"/>
                  <a:chExt cx="1881328" cy="523220"/>
                </a:xfrm>
              </p:grpSpPr>
              <p:sp>
                <p:nvSpPr>
                  <p:cNvPr id="68" name="TextBox 58"/>
                  <p:cNvSpPr txBox="1"/>
                  <p:nvPr/>
                </p:nvSpPr>
                <p:spPr>
                  <a:xfrm>
                    <a:off x="4274849" y="2852936"/>
                    <a:ext cx="441167" cy="523220"/>
                  </a:xfrm>
                  <a:prstGeom prst="rect">
                    <a:avLst/>
                  </a:prstGeom>
                  <a:solidFill>
                    <a:srgbClr val="FFFF9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sz="2800" dirty="0" smtClean="0">
                        <a:solidFill>
                          <a:srgbClr val="0000FF"/>
                        </a:solidFill>
                        <a:sym typeface="Symbol" pitchFamily="18" charset="2"/>
                      </a:rPr>
                      <a:t></a:t>
                    </a:r>
                    <a:endParaRPr lang="zh-CN" altLang="en-US" sz="2800" dirty="0" smtClean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69" name="TextBox 61"/>
                  <p:cNvSpPr txBox="1"/>
                  <p:nvPr/>
                </p:nvSpPr>
                <p:spPr>
                  <a:xfrm>
                    <a:off x="5712113" y="2852936"/>
                    <a:ext cx="444064" cy="523220"/>
                  </a:xfrm>
                  <a:prstGeom prst="rect">
                    <a:avLst/>
                  </a:prstGeom>
                  <a:solidFill>
                    <a:srgbClr val="FFFF9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sz="2800" dirty="0">
                        <a:solidFill>
                          <a:srgbClr val="0000FF"/>
                        </a:solidFill>
                        <a:sym typeface="Symbol" pitchFamily="18" charset="2"/>
                      </a:rPr>
                      <a:t>’</a:t>
                    </a:r>
                    <a:endParaRPr lang="zh-CN" altLang="en-US" sz="2800" dirty="0">
                      <a:solidFill>
                        <a:srgbClr val="0000FF"/>
                      </a:solidFill>
                    </a:endParaRPr>
                  </a:p>
                </p:txBody>
              </p:sp>
            </p:grpSp>
          </p:grpSp>
          <p:cxnSp>
            <p:nvCxnSpPr>
              <p:cNvPr id="65" name="直接连接符 64"/>
              <p:cNvCxnSpPr/>
              <p:nvPr/>
            </p:nvCxnSpPr>
            <p:spPr>
              <a:xfrm>
                <a:off x="2123728" y="5013176"/>
                <a:ext cx="864096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oli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椭圆 61"/>
            <p:cNvSpPr/>
            <p:nvPr/>
          </p:nvSpPr>
          <p:spPr>
            <a:xfrm>
              <a:off x="1498972" y="4734232"/>
              <a:ext cx="682088" cy="2013002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椭圆 62"/>
            <p:cNvSpPr/>
            <p:nvPr/>
          </p:nvSpPr>
          <p:spPr>
            <a:xfrm>
              <a:off x="2927100" y="4734232"/>
              <a:ext cx="682088" cy="2013002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626502" y="4305211"/>
            <a:ext cx="5143232" cy="2273932"/>
            <a:chOff x="626502" y="4305211"/>
            <a:chExt cx="5143232" cy="2273932"/>
          </a:xfrm>
        </p:grpSpPr>
        <p:sp>
          <p:nvSpPr>
            <p:cNvPr id="55" name="矩形 54"/>
            <p:cNvSpPr/>
            <p:nvPr/>
          </p:nvSpPr>
          <p:spPr>
            <a:xfrm>
              <a:off x="1254926" y="4886093"/>
              <a:ext cx="281334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latin typeface="Wide Latin" panose="020A0A07050505020404" pitchFamily="18" charset="0"/>
                </a:rPr>
                <a:t>[</a:t>
              </a:r>
              <a:r>
                <a:rPr lang="en-US" altLang="zh-CN" sz="2800" dirty="0" smtClean="0"/>
                <a:t>r</a:t>
              </a:r>
              <a:r>
                <a:rPr lang="en-US" altLang="zh-CN" sz="2800" dirty="0" smtClean="0">
                  <a:latin typeface="Wide Latin" panose="020A0A07050505020404" pitchFamily="18" charset="0"/>
                </a:rPr>
                <a:t>]</a:t>
              </a:r>
              <a:r>
                <a:rPr lang="en-US" altLang="zh-CN" sz="2800" dirty="0" smtClean="0"/>
                <a:t> = {(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itchFamily="18" charset="2"/>
                </a:rPr>
                <a:t></a:t>
              </a:r>
              <a:r>
                <a:rPr lang="en-US" altLang="zh-CN" sz="2800" dirty="0" smtClean="0"/>
                <a:t>, 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itchFamily="18" charset="2"/>
                </a:rPr>
                <a:t></a:t>
              </a:r>
              <a:r>
                <a:rPr lang="en-US" altLang="zh-CN" sz="2800" dirty="0" smtClean="0">
                  <a:sym typeface="Symbol" pitchFamily="18" charset="2"/>
                </a:rPr>
                <a:t>’</a:t>
              </a:r>
              <a:r>
                <a:rPr lang="en-US" altLang="zh-CN" sz="2800" dirty="0" smtClean="0"/>
                <a:t>) |  … }</a:t>
              </a:r>
              <a:endParaRPr lang="zh-CN" altLang="en-US" sz="2800" dirty="0"/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628649" y="4305211"/>
              <a:ext cx="354756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Traditional unary logic:</a:t>
              </a:r>
              <a:endParaRPr lang="zh-CN" altLang="en-US" sz="2800" dirty="0"/>
            </a:p>
          </p:txBody>
        </p:sp>
        <p:sp>
          <p:nvSpPr>
            <p:cNvPr id="57" name="矩形 56"/>
            <p:cNvSpPr/>
            <p:nvPr/>
          </p:nvSpPr>
          <p:spPr>
            <a:xfrm>
              <a:off x="1252777" y="6055923"/>
              <a:ext cx="451695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latin typeface="Wide Latin" panose="020A0A07050505020404" pitchFamily="18" charset="0"/>
                </a:rPr>
                <a:t>[</a:t>
              </a:r>
              <a:r>
                <a:rPr lang="en-US" altLang="zh-CN" sz="2800" dirty="0" smtClean="0"/>
                <a:t>R</a:t>
              </a:r>
              <a:r>
                <a:rPr lang="en-US" altLang="zh-CN" sz="2800" dirty="0" smtClean="0">
                  <a:latin typeface="Wide Latin" panose="020A0A07050505020404" pitchFamily="18" charset="0"/>
                </a:rPr>
                <a:t>]</a:t>
              </a:r>
              <a:r>
                <a:rPr lang="en-US" altLang="zh-CN" sz="2800" dirty="0" smtClean="0"/>
                <a:t> = {( (</a:t>
              </a:r>
              <a:r>
                <a:rPr lang="en-US" altLang="zh-CN" sz="2800" dirty="0" smtClean="0">
                  <a:solidFill>
                    <a:srgbClr val="0000FF"/>
                  </a:solidFill>
                  <a:sym typeface="Symbol" pitchFamily="18" charset="2"/>
                </a:rPr>
                <a:t></a:t>
              </a:r>
              <a:r>
                <a:rPr lang="en-US" altLang="zh-CN" sz="2800" dirty="0" smtClean="0"/>
                <a:t>,</a:t>
              </a:r>
              <a:r>
                <a:rPr lang="en-US" altLang="zh-CN" sz="2800" dirty="0">
                  <a:solidFill>
                    <a:prstClr val="black"/>
                  </a:solidFill>
                  <a:sym typeface="Symbol" panose="05050102010706020507" pitchFamily="18" charset="2"/>
                </a:rPr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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) ,</a:t>
              </a:r>
              <a:r>
                <a:rPr lang="en-US" altLang="zh-CN" sz="2800" dirty="0" smtClean="0"/>
                <a:t> (</a:t>
              </a:r>
              <a:r>
                <a:rPr lang="en-US" altLang="zh-CN" sz="2800" dirty="0" smtClean="0">
                  <a:solidFill>
                    <a:srgbClr val="0000FF"/>
                  </a:solidFill>
                  <a:sym typeface="Symbol" pitchFamily="18" charset="2"/>
                </a:rPr>
                <a:t>’</a:t>
              </a:r>
              <a:r>
                <a:rPr lang="en-US" altLang="zh-CN" sz="2800" dirty="0" smtClean="0">
                  <a:sym typeface="Symbol" pitchFamily="18" charset="2"/>
                </a:rPr>
                <a:t>, </a:t>
              </a:r>
              <a:r>
                <a:rPr lang="en-US" altLang="zh-CN" sz="2800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’</a:t>
              </a:r>
              <a:r>
                <a:rPr lang="en-US" altLang="zh-CN" sz="2800" dirty="0" smtClean="0"/>
                <a:t>) ) |  … }</a:t>
              </a:r>
              <a:endParaRPr lang="zh-CN" altLang="en-US" sz="2800" dirty="0"/>
            </a:p>
          </p:txBody>
        </p:sp>
        <p:sp>
          <p:nvSpPr>
            <p:cNvPr id="58" name="文本框 57"/>
            <p:cNvSpPr txBox="1"/>
            <p:nvPr/>
          </p:nvSpPr>
          <p:spPr>
            <a:xfrm>
              <a:off x="626502" y="5475041"/>
              <a:ext cx="23739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Binary setting:</a:t>
              </a:r>
              <a:endParaRPr lang="zh-CN" altLang="en-US" sz="2800" dirty="0"/>
            </a:p>
          </p:txBody>
        </p:sp>
      </p:grpSp>
      <p:sp>
        <p:nvSpPr>
          <p:cNvPr id="12" name="圆角矩形 11"/>
          <p:cNvSpPr/>
          <p:nvPr/>
        </p:nvSpPr>
        <p:spPr>
          <a:xfrm>
            <a:off x="2446986" y="6151205"/>
            <a:ext cx="927279" cy="402180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3174643" y="5587974"/>
            <a:ext cx="2595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Related state pair</a:t>
            </a:r>
            <a:endParaRPr lang="zh-CN" altLang="en-US" sz="1600" dirty="0"/>
          </a:p>
        </p:txBody>
      </p:sp>
      <p:cxnSp>
        <p:nvCxnSpPr>
          <p:cNvPr id="13" name="直接箭头连接符 12"/>
          <p:cNvCxnSpPr>
            <a:stCxn id="12" idx="0"/>
            <a:endCxn id="19" idx="1"/>
          </p:cNvCxnSpPr>
          <p:nvPr/>
        </p:nvCxnSpPr>
        <p:spPr>
          <a:xfrm flipV="1">
            <a:off x="2910626" y="5818807"/>
            <a:ext cx="264017" cy="33239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4010473" y="4457152"/>
            <a:ext cx="12634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[Jones'83]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3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9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2125" y="365126"/>
            <a:ext cx="8325146" cy="132556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Rely-Guarantee-Based Relational Logic </a:t>
            </a:r>
            <a:br>
              <a:rPr lang="en-US" altLang="zh-CN" dirty="0" smtClean="0"/>
            </a:br>
            <a:r>
              <a:rPr lang="en-US" altLang="zh-CN" dirty="0" smtClean="0"/>
              <a:t>– 2</a:t>
            </a:r>
            <a:r>
              <a:rPr lang="en-US" altLang="zh-CN" baseline="30000" dirty="0" smtClean="0"/>
              <a:t>nd</a:t>
            </a:r>
            <a:r>
              <a:rPr lang="en-US" altLang="zh-CN" dirty="0" smtClean="0"/>
              <a:t> Attempt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Relational </a:t>
            </a:r>
            <a:r>
              <a:rPr lang="en-US" altLang="zh-CN" dirty="0" smtClean="0"/>
              <a:t>rely/guarantee reasoning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14</a:t>
            </a:fld>
            <a:endParaRPr lang="zh-CN" altLang="en-US"/>
          </a:p>
        </p:txBody>
      </p:sp>
      <p:grpSp>
        <p:nvGrpSpPr>
          <p:cNvPr id="5" name="组合 4"/>
          <p:cNvGrpSpPr/>
          <p:nvPr/>
        </p:nvGrpSpPr>
        <p:grpSpPr>
          <a:xfrm>
            <a:off x="2661600" y="2567586"/>
            <a:ext cx="3584656" cy="523220"/>
            <a:chOff x="2661600" y="2567586"/>
            <a:chExt cx="3584656" cy="523220"/>
          </a:xfrm>
        </p:grpSpPr>
        <p:sp>
          <p:nvSpPr>
            <p:cNvPr id="6" name="文本框 5"/>
            <p:cNvSpPr txBox="1"/>
            <p:nvPr/>
          </p:nvSpPr>
          <p:spPr>
            <a:xfrm>
              <a:off x="3739092" y="2567586"/>
              <a:ext cx="25071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C1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C2 {q}</a:t>
              </a:r>
              <a:endParaRPr lang="zh-CN" altLang="en-US" sz="2800" dirty="0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3490176" y="2687528"/>
              <a:ext cx="210279" cy="283336"/>
              <a:chOff x="1081825" y="3412901"/>
              <a:chExt cx="167426" cy="283336"/>
            </a:xfrm>
          </p:grpSpPr>
          <p:cxnSp>
            <p:nvCxnSpPr>
              <p:cNvPr id="8" name="直接连接符 7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接连接符 8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" name="文本框 10"/>
            <p:cNvSpPr txBox="1"/>
            <p:nvPr/>
          </p:nvSpPr>
          <p:spPr>
            <a:xfrm>
              <a:off x="2661600" y="2567586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826747" y="5793931"/>
            <a:ext cx="5022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(x = X = N  </a:t>
            </a:r>
            <a:r>
              <a:rPr lang="en-US" altLang="zh-CN" sz="2400" dirty="0" smtClean="0">
                <a:sym typeface="Wingdings 3" panose="05040102010807070707" pitchFamily="18" charset="2"/>
              </a:rPr>
              <a:t></a:t>
            </a:r>
            <a:r>
              <a:rPr lang="en-US" altLang="zh-CN" sz="2800" dirty="0" smtClean="0">
                <a:sym typeface="Wingdings 3" panose="05040102010807070707" pitchFamily="18" charset="2"/>
              </a:rPr>
              <a:t> x’ = X’ = N’) </a:t>
            </a:r>
            <a:r>
              <a:rPr lang="en-US" altLang="zh-CN" sz="2800" dirty="0" smtClean="0">
                <a:sym typeface="Symbol" panose="05050102010706020507" pitchFamily="18" charset="2"/>
              </a:rPr>
              <a:t> N  N’</a:t>
            </a:r>
            <a:r>
              <a:rPr lang="en-US" altLang="zh-CN" sz="2800" dirty="0" smtClean="0"/>
              <a:t> </a:t>
            </a:r>
            <a:endParaRPr lang="zh-CN" altLang="en-US" sz="2800" dirty="0"/>
          </a:p>
        </p:txBody>
      </p:sp>
      <p:sp>
        <p:nvSpPr>
          <p:cNvPr id="14" name="文本框 13"/>
          <p:cNvSpPr txBox="1"/>
          <p:nvPr/>
        </p:nvSpPr>
        <p:spPr>
          <a:xfrm>
            <a:off x="543765" y="3331204"/>
            <a:ext cx="1491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Example:</a:t>
            </a:r>
            <a:endParaRPr lang="zh-CN" altLang="en-US" sz="2800" dirty="0"/>
          </a:p>
        </p:txBody>
      </p:sp>
      <p:grpSp>
        <p:nvGrpSpPr>
          <p:cNvPr id="33" name="组合 32"/>
          <p:cNvGrpSpPr/>
          <p:nvPr/>
        </p:nvGrpSpPr>
        <p:grpSpPr>
          <a:xfrm>
            <a:off x="6207871" y="3447724"/>
            <a:ext cx="2648412" cy="2013002"/>
            <a:chOff x="960776" y="4734232"/>
            <a:chExt cx="2648412" cy="2013002"/>
          </a:xfrm>
        </p:grpSpPr>
        <p:grpSp>
          <p:nvGrpSpPr>
            <p:cNvPr id="15" name="组合 31"/>
            <p:cNvGrpSpPr/>
            <p:nvPr/>
          </p:nvGrpSpPr>
          <p:grpSpPr>
            <a:xfrm>
              <a:off x="960776" y="4992211"/>
              <a:ext cx="2529400" cy="523220"/>
              <a:chOff x="971600" y="3645024"/>
              <a:chExt cx="2529400" cy="523220"/>
            </a:xfrm>
          </p:grpSpPr>
          <p:sp>
            <p:nvSpPr>
              <p:cNvPr id="16" name="Text Box 4"/>
              <p:cNvSpPr txBox="1">
                <a:spLocks noChangeArrowheads="1"/>
              </p:cNvSpPr>
              <p:nvPr/>
            </p:nvSpPr>
            <p:spPr bwMode="auto">
              <a:xfrm>
                <a:off x="971600" y="3687415"/>
                <a:ext cx="57606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>
                  <a:spcBef>
                    <a:spcPct val="50000"/>
                  </a:spcBef>
                </a:pPr>
                <a:r>
                  <a:rPr lang="en-US" altLang="zh-CN" sz="2400" kern="0" dirty="0" smtClean="0">
                    <a:solidFill>
                      <a:sysClr val="windowText" lastClr="000000"/>
                    </a:solidFill>
                  </a:rPr>
                  <a:t>C2</a:t>
                </a:r>
                <a:r>
                  <a:rPr kumimoji="0" lang="en-US" altLang="zh-CN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:</a:t>
                </a:r>
                <a:r>
                  <a:rPr kumimoji="0" lang="en-US" altLang="zh-CN" sz="20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  <p:grpSp>
            <p:nvGrpSpPr>
              <p:cNvPr id="17" name="组合 30"/>
              <p:cNvGrpSpPr/>
              <p:nvPr/>
            </p:nvGrpSpPr>
            <p:grpSpPr>
              <a:xfrm>
                <a:off x="1619672" y="3645024"/>
                <a:ext cx="1881328" cy="523220"/>
                <a:chOff x="4274849" y="2852936"/>
                <a:chExt cx="1881328" cy="523220"/>
              </a:xfrm>
            </p:grpSpPr>
            <p:sp>
              <p:nvSpPr>
                <p:cNvPr id="18" name="TextBox 19"/>
                <p:cNvSpPr txBox="1"/>
                <p:nvPr/>
              </p:nvSpPr>
              <p:spPr>
                <a:xfrm>
                  <a:off x="4274849" y="2852936"/>
                  <a:ext cx="441167" cy="523220"/>
                </a:xfrm>
                <a:prstGeom prst="rect">
                  <a:avLst/>
                </a:prstGeom>
                <a:solidFill>
                  <a:srgbClr val="FFFF99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 smtClean="0">
                      <a:solidFill>
                        <a:prstClr val="black"/>
                      </a:solidFill>
                      <a:sym typeface="Symbol" panose="05050102010706020507" pitchFamily="18" charset="2"/>
                    </a:rPr>
                    <a:t></a:t>
                  </a:r>
                  <a:endParaRPr lang="zh-CN" altLang="en-US" sz="2800" dirty="0" smtClean="0"/>
                </a:p>
              </p:txBody>
            </p:sp>
            <p:sp>
              <p:nvSpPr>
                <p:cNvPr id="20" name="右箭头 19"/>
                <p:cNvSpPr/>
                <p:nvPr/>
              </p:nvSpPr>
              <p:spPr>
                <a:xfrm>
                  <a:off x="4783418" y="3018966"/>
                  <a:ext cx="785818" cy="142876"/>
                </a:xfrm>
                <a:prstGeom prst="rightArrow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1" name="TextBox 28"/>
                <p:cNvSpPr txBox="1"/>
                <p:nvPr/>
              </p:nvSpPr>
              <p:spPr>
                <a:xfrm>
                  <a:off x="5712113" y="2852936"/>
                  <a:ext cx="444064" cy="523220"/>
                </a:xfrm>
                <a:prstGeom prst="rect">
                  <a:avLst/>
                </a:prstGeom>
                <a:solidFill>
                  <a:srgbClr val="FFFF99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800" dirty="0" smtClean="0">
                      <a:solidFill>
                        <a:prstClr val="black"/>
                      </a:solidFill>
                      <a:sym typeface="Symbol" pitchFamily="18" charset="2"/>
                    </a:rPr>
                    <a:t></a:t>
                  </a:r>
                  <a:r>
                    <a:rPr lang="en-US" altLang="zh-CN" sz="2800" dirty="0">
                      <a:solidFill>
                        <a:prstClr val="black"/>
                      </a:solidFill>
                      <a:sym typeface="Symbol" pitchFamily="18" charset="2"/>
                    </a:rPr>
                    <a:t>’</a:t>
                  </a:r>
                  <a:endParaRPr lang="zh-CN" altLang="en-US" sz="2800" dirty="0"/>
                </a:p>
              </p:txBody>
            </p:sp>
          </p:grpSp>
        </p:grpSp>
        <p:grpSp>
          <p:nvGrpSpPr>
            <p:cNvPr id="22" name="组合 79"/>
            <p:cNvGrpSpPr/>
            <p:nvPr/>
          </p:nvGrpSpPr>
          <p:grpSpPr>
            <a:xfrm>
              <a:off x="960776" y="6053167"/>
              <a:ext cx="2529400" cy="523220"/>
              <a:chOff x="971600" y="4705980"/>
              <a:chExt cx="2529400" cy="523220"/>
            </a:xfrm>
          </p:grpSpPr>
          <p:grpSp>
            <p:nvGrpSpPr>
              <p:cNvPr id="23" name="组合 55"/>
              <p:cNvGrpSpPr/>
              <p:nvPr/>
            </p:nvGrpSpPr>
            <p:grpSpPr>
              <a:xfrm>
                <a:off x="971600" y="4705980"/>
                <a:ext cx="2529400" cy="523220"/>
                <a:chOff x="971600" y="3645024"/>
                <a:chExt cx="2529400" cy="523220"/>
              </a:xfrm>
            </p:grpSpPr>
            <p:sp>
              <p:nvSpPr>
                <p:cNvPr id="25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971600" y="3687415"/>
                  <a:ext cx="576064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lvl="0">
                    <a:spcBef>
                      <a:spcPct val="50000"/>
                    </a:spcBef>
                  </a:pPr>
                  <a:r>
                    <a:rPr lang="en-US" altLang="zh-CN" sz="2400" kern="0" dirty="0" smtClean="0">
                      <a:solidFill>
                        <a:sysClr val="windowText" lastClr="000000"/>
                      </a:solidFill>
                    </a:rPr>
                    <a:t>C</a:t>
                  </a:r>
                  <a:r>
                    <a:rPr kumimoji="0" lang="en-US" altLang="zh-CN" sz="240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1</a:t>
                  </a:r>
                  <a:r>
                    <a:rPr kumimoji="0" lang="en-US" altLang="zh-CN" sz="2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:</a:t>
                  </a:r>
                  <a:r>
                    <a:rPr kumimoji="0" lang="en-US" altLang="zh-CN" sz="20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 </a:t>
                  </a:r>
                </a:p>
              </p:txBody>
            </p:sp>
            <p:grpSp>
              <p:nvGrpSpPr>
                <p:cNvPr id="26" name="组合 30"/>
                <p:cNvGrpSpPr/>
                <p:nvPr/>
              </p:nvGrpSpPr>
              <p:grpSpPr>
                <a:xfrm>
                  <a:off x="1619672" y="3645024"/>
                  <a:ext cx="1881328" cy="523220"/>
                  <a:chOff x="4274849" y="2852936"/>
                  <a:chExt cx="1881328" cy="523220"/>
                </a:xfrm>
              </p:grpSpPr>
              <p:sp>
                <p:nvSpPr>
                  <p:cNvPr id="27" name="TextBox 58"/>
                  <p:cNvSpPr txBox="1"/>
                  <p:nvPr/>
                </p:nvSpPr>
                <p:spPr>
                  <a:xfrm>
                    <a:off x="4274849" y="2852936"/>
                    <a:ext cx="441167" cy="523220"/>
                  </a:xfrm>
                  <a:prstGeom prst="rect">
                    <a:avLst/>
                  </a:prstGeom>
                  <a:solidFill>
                    <a:srgbClr val="FFFF9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sz="2800" dirty="0" smtClean="0">
                        <a:solidFill>
                          <a:prstClr val="black"/>
                        </a:solidFill>
                        <a:sym typeface="Symbol" pitchFamily="18" charset="2"/>
                      </a:rPr>
                      <a:t></a:t>
                    </a:r>
                    <a:endParaRPr lang="zh-CN" altLang="en-US" sz="2800" dirty="0" smtClean="0"/>
                  </a:p>
                </p:txBody>
              </p:sp>
              <p:sp>
                <p:nvSpPr>
                  <p:cNvPr id="29" name="TextBox 61"/>
                  <p:cNvSpPr txBox="1"/>
                  <p:nvPr/>
                </p:nvSpPr>
                <p:spPr>
                  <a:xfrm>
                    <a:off x="5712113" y="2852936"/>
                    <a:ext cx="444064" cy="523220"/>
                  </a:xfrm>
                  <a:prstGeom prst="rect">
                    <a:avLst/>
                  </a:prstGeom>
                  <a:solidFill>
                    <a:srgbClr val="FFFF9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sz="2800" dirty="0">
                        <a:solidFill>
                          <a:prstClr val="black"/>
                        </a:solidFill>
                        <a:sym typeface="Symbol" pitchFamily="18" charset="2"/>
                      </a:rPr>
                      <a:t>’</a:t>
                    </a:r>
                    <a:endParaRPr lang="zh-CN" altLang="en-US" sz="2800" dirty="0"/>
                  </a:p>
                </p:txBody>
              </p:sp>
            </p:grpSp>
          </p:grpSp>
          <p:cxnSp>
            <p:nvCxnSpPr>
              <p:cNvPr id="24" name="直接连接符 23"/>
              <p:cNvCxnSpPr/>
              <p:nvPr/>
            </p:nvCxnSpPr>
            <p:spPr>
              <a:xfrm>
                <a:off x="2123728" y="5013176"/>
                <a:ext cx="864096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olid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椭圆 30"/>
            <p:cNvSpPr/>
            <p:nvPr/>
          </p:nvSpPr>
          <p:spPr>
            <a:xfrm>
              <a:off x="1498972" y="4734232"/>
              <a:ext cx="682088" cy="2013002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椭圆 31"/>
            <p:cNvSpPr/>
            <p:nvPr/>
          </p:nvSpPr>
          <p:spPr>
            <a:xfrm>
              <a:off x="2927100" y="4734232"/>
              <a:ext cx="682088" cy="2013002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706987" y="3971770"/>
            <a:ext cx="5249406" cy="1064765"/>
            <a:chOff x="2120415" y="3228425"/>
            <a:chExt cx="5249406" cy="1064765"/>
          </a:xfrm>
        </p:grpSpPr>
        <p:grpSp>
          <p:nvGrpSpPr>
            <p:cNvPr id="38" name="组合 37"/>
            <p:cNvGrpSpPr/>
            <p:nvPr/>
          </p:nvGrpSpPr>
          <p:grpSpPr>
            <a:xfrm>
              <a:off x="4468667" y="3359375"/>
              <a:ext cx="215968" cy="283336"/>
              <a:chOff x="2964309" y="4717198"/>
              <a:chExt cx="215968" cy="283336"/>
            </a:xfrm>
          </p:grpSpPr>
          <p:cxnSp>
            <p:nvCxnSpPr>
              <p:cNvPr id="35" name="直接连接符 34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直接连接符 35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/>
            </p:nvCxnSpPr>
            <p:spPr>
              <a:xfrm>
                <a:off x="2964309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9" name="文本框 38"/>
            <p:cNvSpPr txBox="1"/>
            <p:nvPr/>
          </p:nvSpPr>
          <p:spPr>
            <a:xfrm>
              <a:off x="2120415" y="3228425"/>
              <a:ext cx="242255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((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itchFamily="18" charset="2"/>
                </a:rPr>
                <a:t></a:t>
              </a:r>
              <a:r>
                <a:rPr lang="en-US" altLang="zh-CN" sz="2800" dirty="0" smtClean="0">
                  <a:sym typeface="Symbol" pitchFamily="18" charset="2"/>
                </a:rPr>
                <a:t>, 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</a:t>
              </a:r>
              <a:r>
                <a:rPr lang="en-US" altLang="zh-CN" sz="2800" dirty="0" smtClean="0"/>
                <a:t>), (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itchFamily="18" charset="2"/>
                </a:rPr>
                <a:t>’</a:t>
              </a:r>
              <a:r>
                <a:rPr lang="en-US" altLang="zh-CN" sz="2800" dirty="0" smtClean="0">
                  <a:sym typeface="Symbol" pitchFamily="18" charset="2"/>
                </a:rPr>
                <a:t>, 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’</a:t>
              </a:r>
              <a:r>
                <a:rPr lang="en-US" altLang="zh-CN" sz="2800" dirty="0" smtClean="0"/>
                <a:t>))</a:t>
              </a:r>
              <a:endParaRPr lang="zh-CN" altLang="en-US" sz="2800" dirty="0"/>
            </a:p>
          </p:txBody>
        </p:sp>
        <p:sp>
          <p:nvSpPr>
            <p:cNvPr id="40" name="文本框 39"/>
            <p:cNvSpPr txBox="1"/>
            <p:nvPr/>
          </p:nvSpPr>
          <p:spPr>
            <a:xfrm>
              <a:off x="4684188" y="3228425"/>
              <a:ext cx="10495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err="1" smtClean="0">
                  <a:solidFill>
                    <a:srgbClr val="C00000"/>
                  </a:solidFill>
                </a:rPr>
                <a:t>p</a:t>
              </a:r>
              <a:r>
                <a:rPr lang="en-US" altLang="zh-CN" sz="2400" dirty="0" err="1" smtClean="0">
                  <a:solidFill>
                    <a:srgbClr val="C00000"/>
                  </a:solidFill>
                  <a:sym typeface="Wingdings 3" panose="05040102010807070707" pitchFamily="18" charset="2"/>
                </a:rPr>
                <a:t></a:t>
              </a:r>
              <a:r>
                <a:rPr lang="en-US" altLang="zh-CN" sz="2800" dirty="0" err="1" smtClean="0">
                  <a:solidFill>
                    <a:srgbClr val="C00000"/>
                  </a:solidFill>
                  <a:sym typeface="Wingdings 3" panose="05040102010807070707" pitchFamily="18" charset="2"/>
                </a:rPr>
                <a:t>q</a:t>
              </a:r>
              <a:endParaRPr lang="zh-CN" altLang="en-US" sz="2800" dirty="0">
                <a:solidFill>
                  <a:srgbClr val="C00000"/>
                </a:solidFill>
              </a:endParaRP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2516757" y="3769970"/>
              <a:ext cx="7186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err="1" smtClean="0"/>
                <a:t>iff</a:t>
              </a:r>
              <a:endParaRPr lang="zh-CN" altLang="en-US" sz="2800" dirty="0"/>
            </a:p>
          </p:txBody>
        </p:sp>
        <p:grpSp>
          <p:nvGrpSpPr>
            <p:cNvPr id="42" name="组合 41"/>
            <p:cNvGrpSpPr/>
            <p:nvPr/>
          </p:nvGrpSpPr>
          <p:grpSpPr>
            <a:xfrm>
              <a:off x="4068009" y="3870474"/>
              <a:ext cx="215968" cy="283336"/>
              <a:chOff x="2964309" y="4717198"/>
              <a:chExt cx="215968" cy="283336"/>
            </a:xfrm>
          </p:grpSpPr>
          <p:cxnSp>
            <p:nvCxnSpPr>
              <p:cNvPr id="43" name="直接连接符 42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直接连接符 43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/>
            </p:nvCxnSpPr>
            <p:spPr>
              <a:xfrm>
                <a:off x="2964309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文本框 45"/>
            <p:cNvSpPr txBox="1"/>
            <p:nvPr/>
          </p:nvSpPr>
          <p:spPr>
            <a:xfrm>
              <a:off x="3107461" y="3753590"/>
              <a:ext cx="9505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(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itchFamily="18" charset="2"/>
                </a:rPr>
                <a:t></a:t>
              </a:r>
              <a:r>
                <a:rPr lang="en-US" altLang="zh-CN" sz="2800" dirty="0" smtClean="0">
                  <a:sym typeface="Symbol" pitchFamily="18" charset="2"/>
                </a:rPr>
                <a:t>, 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)</a:t>
              </a:r>
              <a:endParaRPr lang="zh-CN" altLang="en-US" sz="2800" dirty="0"/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4288289" y="3732377"/>
              <a:ext cx="515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p</a:t>
              </a:r>
              <a:endParaRPr lang="zh-CN" altLang="en-US" sz="2800" dirty="0"/>
            </a:p>
          </p:txBody>
        </p:sp>
        <p:grpSp>
          <p:nvGrpSpPr>
            <p:cNvPr id="48" name="组合 47"/>
            <p:cNvGrpSpPr/>
            <p:nvPr/>
          </p:nvGrpSpPr>
          <p:grpSpPr>
            <a:xfrm>
              <a:off x="6695300" y="3883353"/>
              <a:ext cx="215968" cy="283336"/>
              <a:chOff x="2964309" y="4717198"/>
              <a:chExt cx="215968" cy="283336"/>
            </a:xfrm>
          </p:grpSpPr>
          <p:cxnSp>
            <p:nvCxnSpPr>
              <p:cNvPr id="49" name="直接连接符 48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直接连接符 49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直接连接符 50"/>
              <p:cNvCxnSpPr/>
              <p:nvPr/>
            </p:nvCxnSpPr>
            <p:spPr>
              <a:xfrm>
                <a:off x="2964309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2" name="文本框 51"/>
            <p:cNvSpPr txBox="1"/>
            <p:nvPr/>
          </p:nvSpPr>
          <p:spPr>
            <a:xfrm>
              <a:off x="5550088" y="3753590"/>
              <a:ext cx="11609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(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itchFamily="18" charset="2"/>
                </a:rPr>
                <a:t>’</a:t>
              </a:r>
              <a:r>
                <a:rPr lang="en-US" altLang="zh-CN" sz="2800" dirty="0" smtClean="0">
                  <a:sym typeface="Symbol" pitchFamily="18" charset="2"/>
                </a:rPr>
                <a:t>, 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’)</a:t>
              </a:r>
              <a:endParaRPr lang="zh-CN" altLang="en-US" sz="2800" dirty="0"/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6915580" y="3745256"/>
              <a:ext cx="4542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q</a:t>
              </a:r>
              <a:endParaRPr lang="zh-CN" altLang="en-US" sz="2800" dirty="0"/>
            </a:p>
          </p:txBody>
        </p:sp>
        <p:sp>
          <p:nvSpPr>
            <p:cNvPr id="54" name="文本框 53"/>
            <p:cNvSpPr txBox="1"/>
            <p:nvPr/>
          </p:nvSpPr>
          <p:spPr>
            <a:xfrm>
              <a:off x="4751467" y="3755704"/>
              <a:ext cx="785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and</a:t>
              </a:r>
              <a:endParaRPr lang="zh-CN" altLang="en-US" sz="2800" dirty="0"/>
            </a:p>
          </p:txBody>
        </p:sp>
      </p:grpSp>
      <p:sp>
        <p:nvSpPr>
          <p:cNvPr id="56" name="圆角矩形标注 55"/>
          <p:cNvSpPr/>
          <p:nvPr/>
        </p:nvSpPr>
        <p:spPr>
          <a:xfrm>
            <a:off x="6047428" y="5378154"/>
            <a:ext cx="662634" cy="534866"/>
          </a:xfrm>
          <a:prstGeom prst="wedgeRoundRectCallout">
            <a:avLst>
              <a:gd name="adj1" fmla="val 49638"/>
              <a:gd name="adj2" fmla="val -941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p</a:t>
            </a:r>
            <a:endParaRPr lang="zh-CN" altLang="en-US" sz="2800" dirty="0"/>
          </a:p>
        </p:txBody>
      </p:sp>
      <p:sp>
        <p:nvSpPr>
          <p:cNvPr id="57" name="圆角矩形标注 56"/>
          <p:cNvSpPr/>
          <p:nvPr/>
        </p:nvSpPr>
        <p:spPr>
          <a:xfrm>
            <a:off x="7724633" y="5677488"/>
            <a:ext cx="595704" cy="534866"/>
          </a:xfrm>
          <a:prstGeom prst="wedgeRoundRectCallout">
            <a:avLst>
              <a:gd name="adj1" fmla="val 49638"/>
              <a:gd name="adj2" fmla="val -941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q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3069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Compositional Rules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189851" y="3106188"/>
            <a:ext cx="2718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{p1} </a:t>
            </a:r>
            <a:r>
              <a:rPr lang="en-US" altLang="zh-CN" sz="2800" dirty="0" smtClean="0">
                <a:solidFill>
                  <a:srgbClr val="0000FF"/>
                </a:solidFill>
              </a:rPr>
              <a:t>C1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,</a:t>
            </a:r>
            <a:r>
              <a:rPr lang="en-US" altLang="zh-CN" sz="2800" dirty="0" smtClean="0"/>
              <a:t>  </a:t>
            </a:r>
            <a:r>
              <a:rPr lang="en-US" altLang="zh-CN" sz="2800" dirty="0" smtClean="0">
                <a:solidFill>
                  <a:srgbClr val="C00000"/>
                </a:solidFill>
              </a:rPr>
              <a:t>C1’</a:t>
            </a:r>
            <a:r>
              <a:rPr lang="en-US" altLang="zh-CN" sz="2800" dirty="0" smtClean="0"/>
              <a:t> {q1}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3940935" y="3226130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2279559" y="3106188"/>
            <a:ext cx="1700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</a:t>
            </a:r>
            <a:r>
              <a:rPr lang="en-US" altLang="zh-CN" sz="2800" dirty="0" smtClean="0">
                <a:sym typeface="Symbol" panose="05050102010706020507" pitchFamily="18" charset="2"/>
              </a:rPr>
              <a:t>G2</a:t>
            </a:r>
            <a:r>
              <a:rPr lang="en-US" altLang="zh-CN" sz="2800" dirty="0" smtClean="0"/>
              <a:t>, G1</a:t>
            </a:r>
            <a:endParaRPr lang="zh-CN" altLang="en-US" sz="2800" dirty="0"/>
          </a:p>
        </p:txBody>
      </p:sp>
      <p:sp>
        <p:nvSpPr>
          <p:cNvPr id="10" name="文本框 9"/>
          <p:cNvSpPr txBox="1"/>
          <p:nvPr/>
        </p:nvSpPr>
        <p:spPr>
          <a:xfrm>
            <a:off x="4189851" y="3615158"/>
            <a:ext cx="2718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{p2} </a:t>
            </a:r>
            <a:r>
              <a:rPr lang="en-US" altLang="zh-CN" sz="2800" dirty="0" smtClean="0">
                <a:solidFill>
                  <a:srgbClr val="0000FF"/>
                </a:solidFill>
              </a:rPr>
              <a:t>C2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,</a:t>
            </a:r>
            <a:r>
              <a:rPr lang="en-US" altLang="zh-CN" sz="2800" dirty="0" smtClean="0"/>
              <a:t>  </a:t>
            </a:r>
            <a:r>
              <a:rPr lang="en-US" altLang="zh-CN" sz="2800" dirty="0" smtClean="0">
                <a:solidFill>
                  <a:srgbClr val="C00000"/>
                </a:solidFill>
              </a:rPr>
              <a:t>C2’</a:t>
            </a:r>
            <a:r>
              <a:rPr lang="en-US" altLang="zh-CN" sz="2800" dirty="0" smtClean="0"/>
              <a:t> {q2}</a:t>
            </a:r>
            <a:endParaRPr lang="zh-CN" altLang="en-US" sz="2800" dirty="0"/>
          </a:p>
        </p:txBody>
      </p:sp>
      <p:grpSp>
        <p:nvGrpSpPr>
          <p:cNvPr id="11" name="组合 10"/>
          <p:cNvGrpSpPr/>
          <p:nvPr/>
        </p:nvGrpSpPr>
        <p:grpSpPr>
          <a:xfrm>
            <a:off x="3940935" y="3735100"/>
            <a:ext cx="210279" cy="283336"/>
            <a:chOff x="1081825" y="3412901"/>
            <a:chExt cx="167426" cy="283336"/>
          </a:xfrm>
        </p:grpSpPr>
        <p:cxnSp>
          <p:nvCxnSpPr>
            <p:cNvPr id="12" name="直接连接符 11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文本框 13"/>
          <p:cNvSpPr txBox="1"/>
          <p:nvPr/>
        </p:nvSpPr>
        <p:spPr>
          <a:xfrm>
            <a:off x="2279559" y="3615158"/>
            <a:ext cx="1700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</a:t>
            </a:r>
            <a:r>
              <a:rPr lang="en-US" altLang="zh-CN" sz="2800" dirty="0" smtClean="0">
                <a:sym typeface="Symbol" panose="05050102010706020507" pitchFamily="18" charset="2"/>
              </a:rPr>
              <a:t>G1</a:t>
            </a:r>
            <a:r>
              <a:rPr lang="en-US" altLang="zh-CN" sz="2800" dirty="0" smtClean="0"/>
              <a:t>, G2</a:t>
            </a:r>
            <a:endParaRPr lang="zh-CN" altLang="en-US" sz="2800" dirty="0"/>
          </a:p>
        </p:txBody>
      </p:sp>
      <p:cxnSp>
        <p:nvCxnSpPr>
          <p:cNvPr id="16" name="直接连接符 15"/>
          <p:cNvCxnSpPr/>
          <p:nvPr/>
        </p:nvCxnSpPr>
        <p:spPr>
          <a:xfrm>
            <a:off x="1092558" y="4177015"/>
            <a:ext cx="717567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105881" y="4205441"/>
            <a:ext cx="5123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{p1</a:t>
            </a:r>
            <a:r>
              <a:rPr lang="en-US" altLang="zh-CN" sz="2800" dirty="0" smtClean="0">
                <a:sym typeface="Symbol" panose="05050102010706020507" pitchFamily="18" charset="2"/>
              </a:rPr>
              <a:t>p2</a:t>
            </a:r>
            <a:r>
              <a:rPr lang="en-US" altLang="zh-CN" sz="2800" dirty="0" smtClean="0"/>
              <a:t>} </a:t>
            </a:r>
            <a:r>
              <a:rPr lang="en-US" altLang="zh-CN" sz="2800" dirty="0" smtClean="0">
                <a:solidFill>
                  <a:srgbClr val="0000FF"/>
                </a:solidFill>
              </a:rPr>
              <a:t>C1</a:t>
            </a:r>
            <a:r>
              <a:rPr lang="en-US" altLang="zh-CN" sz="2800" dirty="0" smtClean="0"/>
              <a:t>ǁ</a:t>
            </a:r>
            <a:r>
              <a:rPr lang="en-US" altLang="zh-CN" sz="2800" dirty="0" smtClean="0">
                <a:solidFill>
                  <a:srgbClr val="0000FF"/>
                </a:solidFill>
              </a:rPr>
              <a:t>C2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,</a:t>
            </a:r>
            <a:r>
              <a:rPr lang="en-US" altLang="zh-CN" sz="2800" dirty="0" smtClean="0"/>
              <a:t>  </a:t>
            </a:r>
            <a:r>
              <a:rPr lang="en-US" altLang="zh-CN" sz="2800" dirty="0" smtClean="0">
                <a:solidFill>
                  <a:srgbClr val="C00000"/>
                </a:solidFill>
              </a:rPr>
              <a:t>C1’</a:t>
            </a:r>
            <a:r>
              <a:rPr lang="en-US" altLang="zh-CN" sz="2800" dirty="0" smtClean="0"/>
              <a:t>ǁ</a:t>
            </a:r>
            <a:r>
              <a:rPr lang="en-US" altLang="zh-CN" sz="2800" dirty="0" smtClean="0">
                <a:solidFill>
                  <a:srgbClr val="C00000"/>
                </a:solidFill>
              </a:rPr>
              <a:t>C2’ </a:t>
            </a:r>
            <a:r>
              <a:rPr lang="en-US" altLang="zh-CN" sz="2800" dirty="0" smtClean="0"/>
              <a:t>{q1</a:t>
            </a:r>
            <a:r>
              <a:rPr lang="en-US" altLang="zh-CN" sz="2800" dirty="0" smtClean="0">
                <a:sym typeface="Symbol" panose="05050102010706020507" pitchFamily="18" charset="2"/>
              </a:rPr>
              <a:t></a:t>
            </a:r>
            <a:r>
              <a:rPr lang="en-US" altLang="zh-CN" sz="2800" dirty="0" smtClean="0"/>
              <a:t>q2}</a:t>
            </a:r>
            <a:endParaRPr lang="zh-CN" altLang="en-US" sz="2800" dirty="0"/>
          </a:p>
        </p:txBody>
      </p:sp>
      <p:grpSp>
        <p:nvGrpSpPr>
          <p:cNvPr id="18" name="组合 17"/>
          <p:cNvGrpSpPr/>
          <p:nvPr/>
        </p:nvGrpSpPr>
        <p:grpSpPr>
          <a:xfrm>
            <a:off x="2856966" y="4325383"/>
            <a:ext cx="210279" cy="283336"/>
            <a:chOff x="1081825" y="3412901"/>
            <a:chExt cx="167426" cy="283336"/>
          </a:xfrm>
        </p:grpSpPr>
        <p:cxnSp>
          <p:nvCxnSpPr>
            <p:cNvPr id="19" name="直接连接符 18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文本框 20"/>
          <p:cNvSpPr txBox="1"/>
          <p:nvPr/>
        </p:nvSpPr>
        <p:spPr>
          <a:xfrm>
            <a:off x="1195590" y="4205441"/>
            <a:ext cx="1700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G1</a:t>
            </a:r>
            <a:r>
              <a:rPr lang="en-US" altLang="zh-CN" sz="2800" dirty="0" smtClean="0"/>
              <a:t>G2</a:t>
            </a:r>
            <a:endParaRPr lang="zh-CN" altLang="en-US" sz="2800" dirty="0"/>
          </a:p>
        </p:txBody>
      </p:sp>
      <p:sp>
        <p:nvSpPr>
          <p:cNvPr id="25" name="文本框 24"/>
          <p:cNvSpPr txBox="1"/>
          <p:nvPr/>
        </p:nvSpPr>
        <p:spPr>
          <a:xfrm>
            <a:off x="796344" y="1977213"/>
            <a:ext cx="71370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Just like standard unary Rely/Guarantee rules, e.g.,</a:t>
            </a:r>
            <a:endParaRPr lang="zh-CN" altLang="en-US" sz="2800" dirty="0"/>
          </a:p>
        </p:txBody>
      </p:sp>
      <p:grpSp>
        <p:nvGrpSpPr>
          <p:cNvPr id="3" name="组合 2"/>
          <p:cNvGrpSpPr/>
          <p:nvPr/>
        </p:nvGrpSpPr>
        <p:grpSpPr>
          <a:xfrm>
            <a:off x="992469" y="5320540"/>
            <a:ext cx="3857384" cy="523220"/>
            <a:chOff x="3203725" y="4923623"/>
            <a:chExt cx="3857384" cy="523220"/>
          </a:xfrm>
        </p:grpSpPr>
        <p:sp>
          <p:nvSpPr>
            <p:cNvPr id="22" name="文本框 21"/>
            <p:cNvSpPr txBox="1"/>
            <p:nvPr/>
          </p:nvSpPr>
          <p:spPr>
            <a:xfrm>
              <a:off x="4342251" y="4923623"/>
              <a:ext cx="27188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C1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 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C1’</a:t>
              </a:r>
              <a:r>
                <a:rPr lang="en-US" altLang="zh-CN" sz="2800" dirty="0" smtClean="0"/>
                <a:t> {r}</a:t>
              </a:r>
              <a:endParaRPr lang="zh-CN" altLang="en-US" sz="2800" dirty="0"/>
            </a:p>
          </p:txBody>
        </p:sp>
        <p:grpSp>
          <p:nvGrpSpPr>
            <p:cNvPr id="23" name="组合 22"/>
            <p:cNvGrpSpPr/>
            <p:nvPr/>
          </p:nvGrpSpPr>
          <p:grpSpPr>
            <a:xfrm>
              <a:off x="4093335" y="5043565"/>
              <a:ext cx="210279" cy="283336"/>
              <a:chOff x="1081825" y="3412901"/>
              <a:chExt cx="167426" cy="283336"/>
            </a:xfrm>
          </p:grpSpPr>
          <p:cxnSp>
            <p:nvCxnSpPr>
              <p:cNvPr id="24" name="直接连接符 23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文本框 26"/>
            <p:cNvSpPr txBox="1"/>
            <p:nvPr/>
          </p:nvSpPr>
          <p:spPr>
            <a:xfrm>
              <a:off x="3203725" y="4923623"/>
              <a:ext cx="10647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5051165" y="5320540"/>
            <a:ext cx="3911976" cy="523220"/>
            <a:chOff x="3203725" y="5514481"/>
            <a:chExt cx="3911976" cy="523220"/>
          </a:xfrm>
        </p:grpSpPr>
        <p:sp>
          <p:nvSpPr>
            <p:cNvPr id="28" name="文本框 27"/>
            <p:cNvSpPr txBox="1"/>
            <p:nvPr/>
          </p:nvSpPr>
          <p:spPr>
            <a:xfrm>
              <a:off x="4380931" y="5514481"/>
              <a:ext cx="273477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{r}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C2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 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C2’</a:t>
              </a:r>
              <a:r>
                <a:rPr lang="en-US" altLang="zh-CN" sz="2800" dirty="0" smtClean="0"/>
                <a:t> {q}</a:t>
              </a:r>
              <a:endParaRPr lang="zh-CN" altLang="en-US" sz="2800" dirty="0"/>
            </a:p>
          </p:txBody>
        </p:sp>
        <p:grpSp>
          <p:nvGrpSpPr>
            <p:cNvPr id="29" name="组合 28"/>
            <p:cNvGrpSpPr/>
            <p:nvPr/>
          </p:nvGrpSpPr>
          <p:grpSpPr>
            <a:xfrm>
              <a:off x="4093335" y="5634423"/>
              <a:ext cx="210279" cy="283336"/>
              <a:chOff x="1081825" y="3412901"/>
              <a:chExt cx="167426" cy="283336"/>
            </a:xfrm>
          </p:grpSpPr>
          <p:cxnSp>
            <p:nvCxnSpPr>
              <p:cNvPr id="30" name="直接连接符 29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2" name="文本框 31"/>
            <p:cNvSpPr txBox="1"/>
            <p:nvPr/>
          </p:nvSpPr>
          <p:spPr>
            <a:xfrm>
              <a:off x="3203725" y="5514481"/>
              <a:ext cx="10647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</p:grpSp>
      <p:cxnSp>
        <p:nvCxnSpPr>
          <p:cNvPr id="33" name="直接连接符 32"/>
          <p:cNvCxnSpPr/>
          <p:nvPr/>
        </p:nvCxnSpPr>
        <p:spPr>
          <a:xfrm>
            <a:off x="965173" y="5857972"/>
            <a:ext cx="75501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3258282" y="5886398"/>
            <a:ext cx="3650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{p} </a:t>
            </a:r>
            <a:r>
              <a:rPr lang="en-US" altLang="zh-CN" sz="2800" dirty="0" smtClean="0">
                <a:solidFill>
                  <a:srgbClr val="0000FF"/>
                </a:solidFill>
              </a:rPr>
              <a:t>C1</a:t>
            </a:r>
            <a:r>
              <a:rPr lang="en-US" altLang="zh-CN" sz="2800" dirty="0" smtClean="0"/>
              <a:t>; </a:t>
            </a:r>
            <a:r>
              <a:rPr lang="en-US" altLang="zh-CN" sz="2800" dirty="0" smtClean="0">
                <a:solidFill>
                  <a:srgbClr val="0000FF"/>
                </a:solidFill>
              </a:rPr>
              <a:t>C2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,</a:t>
            </a:r>
            <a:r>
              <a:rPr lang="en-US" altLang="zh-CN" sz="2800" dirty="0" smtClean="0"/>
              <a:t>  </a:t>
            </a:r>
            <a:r>
              <a:rPr lang="en-US" altLang="zh-CN" sz="2800" dirty="0" smtClean="0">
                <a:solidFill>
                  <a:srgbClr val="C00000"/>
                </a:solidFill>
              </a:rPr>
              <a:t>C1’</a:t>
            </a:r>
            <a:r>
              <a:rPr lang="en-US" altLang="zh-CN" sz="2800" dirty="0" smtClean="0"/>
              <a:t>; </a:t>
            </a:r>
            <a:r>
              <a:rPr lang="en-US" altLang="zh-CN" sz="2800" dirty="0" smtClean="0">
                <a:solidFill>
                  <a:srgbClr val="C00000"/>
                </a:solidFill>
              </a:rPr>
              <a:t>C2’ </a:t>
            </a:r>
            <a:r>
              <a:rPr lang="en-US" altLang="zh-CN" sz="2800" dirty="0" smtClean="0"/>
              <a:t>{q}</a:t>
            </a:r>
            <a:endParaRPr lang="zh-CN" altLang="en-US" sz="2800" dirty="0"/>
          </a:p>
        </p:txBody>
      </p:sp>
      <p:grpSp>
        <p:nvGrpSpPr>
          <p:cNvPr id="35" name="组合 34"/>
          <p:cNvGrpSpPr/>
          <p:nvPr/>
        </p:nvGrpSpPr>
        <p:grpSpPr>
          <a:xfrm>
            <a:off x="3009366" y="6006340"/>
            <a:ext cx="210279" cy="283336"/>
            <a:chOff x="1081825" y="3412901"/>
            <a:chExt cx="167426" cy="283336"/>
          </a:xfrm>
        </p:grpSpPr>
        <p:cxnSp>
          <p:nvCxnSpPr>
            <p:cNvPr id="36" name="直接连接符 35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" name="文本框 37"/>
          <p:cNvSpPr txBox="1"/>
          <p:nvPr/>
        </p:nvSpPr>
        <p:spPr>
          <a:xfrm>
            <a:off x="2129050" y="5886398"/>
            <a:ext cx="918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4708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553413" y="2067348"/>
            <a:ext cx="4220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{p} </a:t>
            </a:r>
            <a:r>
              <a:rPr lang="en-US" altLang="zh-CN" sz="2800" dirty="0" smtClean="0">
                <a:solidFill>
                  <a:srgbClr val="0000FF"/>
                </a:solidFill>
              </a:rPr>
              <a:t>C1;C2;C3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, 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olidFill>
                  <a:srgbClr val="C00000"/>
                </a:solidFill>
              </a:rPr>
              <a:t>C1’;C2’ </a:t>
            </a:r>
            <a:r>
              <a:rPr lang="en-US" altLang="zh-CN" sz="2800" dirty="0" smtClean="0"/>
              <a:t>{q}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2304497" y="2187290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1475921" y="2067348"/>
            <a:ext cx="867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G</a:t>
            </a:r>
            <a:endParaRPr lang="zh-CN" altLang="en-US" sz="2800" dirty="0"/>
          </a:p>
        </p:txBody>
      </p:sp>
      <p:sp>
        <p:nvSpPr>
          <p:cNvPr id="10" name="矩形 9"/>
          <p:cNvSpPr/>
          <p:nvPr/>
        </p:nvSpPr>
        <p:spPr>
          <a:xfrm>
            <a:off x="804224" y="5284669"/>
            <a:ext cx="66517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/>
              <a:t>Sometimes cannot be statically determined.</a:t>
            </a:r>
            <a:endParaRPr lang="zh-CN" altLang="en-US" sz="2800" b="1" i="1" dirty="0"/>
          </a:p>
        </p:txBody>
      </p:sp>
      <p:sp>
        <p:nvSpPr>
          <p:cNvPr id="11" name="矩形 10"/>
          <p:cNvSpPr/>
          <p:nvPr/>
        </p:nvSpPr>
        <p:spPr>
          <a:xfrm>
            <a:off x="834904" y="1544128"/>
            <a:ext cx="17185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To prove:</a:t>
            </a:r>
            <a:endParaRPr lang="zh-CN" altLang="en-US" sz="2800" dirty="0"/>
          </a:p>
        </p:txBody>
      </p:sp>
      <p:grpSp>
        <p:nvGrpSpPr>
          <p:cNvPr id="34" name="组合 33"/>
          <p:cNvGrpSpPr/>
          <p:nvPr/>
        </p:nvGrpSpPr>
        <p:grpSpPr>
          <a:xfrm>
            <a:off x="804224" y="2856042"/>
            <a:ext cx="8203299" cy="1030197"/>
            <a:chOff x="804224" y="2856042"/>
            <a:chExt cx="8203299" cy="1030197"/>
          </a:xfrm>
        </p:grpSpPr>
        <p:sp>
          <p:nvSpPr>
            <p:cNvPr id="12" name="文本框 11"/>
            <p:cNvSpPr txBox="1"/>
            <p:nvPr/>
          </p:nvSpPr>
          <p:spPr>
            <a:xfrm>
              <a:off x="1912396" y="3363019"/>
              <a:ext cx="2509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C1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 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C1’ </a:t>
              </a:r>
              <a:r>
                <a:rPr lang="en-US" altLang="zh-CN" sz="2800" dirty="0" smtClean="0"/>
                <a:t>{r}</a:t>
              </a:r>
              <a:endParaRPr lang="zh-CN" altLang="en-US" sz="2800" dirty="0"/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1663480" y="3482961"/>
              <a:ext cx="210279" cy="283336"/>
              <a:chOff x="1081825" y="3412901"/>
              <a:chExt cx="167426" cy="283336"/>
            </a:xfrm>
          </p:grpSpPr>
          <p:cxnSp>
            <p:nvCxnSpPr>
              <p:cNvPr id="14" name="直接连接符 13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直接连接符 14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6" name="文本框 15"/>
            <p:cNvSpPr txBox="1"/>
            <p:nvPr/>
          </p:nvSpPr>
          <p:spPr>
            <a:xfrm>
              <a:off x="834904" y="3363019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117753" y="3363019"/>
              <a:ext cx="288977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{r}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C2;C3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 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C2’</a:t>
              </a:r>
              <a:r>
                <a:rPr lang="en-US" altLang="zh-CN" sz="2800" dirty="0" smtClean="0"/>
                <a:t> {q}</a:t>
              </a:r>
              <a:endParaRPr lang="zh-CN" altLang="en-US" sz="2800" dirty="0"/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5868837" y="3482961"/>
              <a:ext cx="210279" cy="283336"/>
              <a:chOff x="1081825" y="3412901"/>
              <a:chExt cx="167426" cy="283336"/>
            </a:xfrm>
          </p:grpSpPr>
          <p:cxnSp>
            <p:nvCxnSpPr>
              <p:cNvPr id="19" name="直接连接符 18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1" name="文本框 20"/>
            <p:cNvSpPr txBox="1"/>
            <p:nvPr/>
          </p:nvSpPr>
          <p:spPr>
            <a:xfrm>
              <a:off x="5040261" y="3363019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  <p:sp>
          <p:nvSpPr>
            <p:cNvPr id="32" name="矩形 31"/>
            <p:cNvSpPr/>
            <p:nvPr/>
          </p:nvSpPr>
          <p:spPr>
            <a:xfrm>
              <a:off x="804224" y="2856042"/>
              <a:ext cx="248488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Should we do:</a:t>
              </a:r>
              <a:endParaRPr lang="zh-CN" altLang="en-US" sz="2800" dirty="0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817871" y="3878257"/>
            <a:ext cx="8175152" cy="1109117"/>
            <a:chOff x="817871" y="3878257"/>
            <a:chExt cx="8175152" cy="1109117"/>
          </a:xfrm>
        </p:grpSpPr>
        <p:sp>
          <p:nvSpPr>
            <p:cNvPr id="22" name="文本框 21"/>
            <p:cNvSpPr txBox="1"/>
            <p:nvPr/>
          </p:nvSpPr>
          <p:spPr>
            <a:xfrm>
              <a:off x="1912396" y="4464154"/>
              <a:ext cx="28506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C1;C2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 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C1’</a:t>
              </a:r>
              <a:r>
                <a:rPr lang="en-US" altLang="zh-CN" sz="2800" dirty="0" smtClean="0"/>
                <a:t> {r}</a:t>
              </a:r>
              <a:endParaRPr lang="zh-CN" altLang="en-US" sz="2800" dirty="0"/>
            </a:p>
          </p:txBody>
        </p:sp>
        <p:grpSp>
          <p:nvGrpSpPr>
            <p:cNvPr id="23" name="组合 22"/>
            <p:cNvGrpSpPr/>
            <p:nvPr/>
          </p:nvGrpSpPr>
          <p:grpSpPr>
            <a:xfrm>
              <a:off x="1663480" y="4584096"/>
              <a:ext cx="210279" cy="283336"/>
              <a:chOff x="1081825" y="3412901"/>
              <a:chExt cx="167426" cy="283336"/>
            </a:xfrm>
          </p:grpSpPr>
          <p:cxnSp>
            <p:nvCxnSpPr>
              <p:cNvPr id="24" name="直接连接符 23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文本框 25"/>
            <p:cNvSpPr txBox="1"/>
            <p:nvPr/>
          </p:nvSpPr>
          <p:spPr>
            <a:xfrm>
              <a:off x="834904" y="4464154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6595426" y="4464154"/>
              <a:ext cx="23975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{r}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C3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 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C2’</a:t>
              </a:r>
              <a:r>
                <a:rPr lang="en-US" altLang="zh-CN" sz="2800" dirty="0" smtClean="0"/>
                <a:t> {q}</a:t>
              </a:r>
              <a:endParaRPr lang="zh-CN" altLang="en-US" sz="2800" dirty="0"/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6346510" y="4584096"/>
              <a:ext cx="210279" cy="283336"/>
              <a:chOff x="1081825" y="3412901"/>
              <a:chExt cx="167426" cy="283336"/>
            </a:xfrm>
          </p:grpSpPr>
          <p:cxnSp>
            <p:nvCxnSpPr>
              <p:cNvPr id="29" name="直接连接符 28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" name="文本框 30"/>
            <p:cNvSpPr txBox="1"/>
            <p:nvPr/>
          </p:nvSpPr>
          <p:spPr>
            <a:xfrm>
              <a:off x="5517934" y="4464154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  <p:sp>
          <p:nvSpPr>
            <p:cNvPr id="33" name="矩形 32"/>
            <p:cNvSpPr/>
            <p:nvPr/>
          </p:nvSpPr>
          <p:spPr>
            <a:xfrm>
              <a:off x="817871" y="3878257"/>
              <a:ext cx="85925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or:</a:t>
              </a:r>
              <a:endParaRPr lang="zh-CN" alt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7103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937743" y="2297245"/>
            <a:ext cx="44394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3.   done = false;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6.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=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cas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,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, tmp+1);</a:t>
            </a:r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6" name="文本框 5"/>
          <p:cNvSpPr txBox="1"/>
          <p:nvPr/>
        </p:nvSpPr>
        <p:spPr>
          <a:xfrm>
            <a:off x="6125347" y="2822854"/>
            <a:ext cx="16265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INC(){</a:t>
            </a:r>
          </a:p>
          <a:p>
            <a:r>
              <a:rPr lang="en-US" altLang="zh-CN" sz="2400" b="1" dirty="0"/>
              <a:t> </a:t>
            </a:r>
            <a:r>
              <a:rPr lang="en-US" altLang="zh-CN" sz="2400" b="1" dirty="0" smtClean="0"/>
              <a:t> &lt;CNT++&gt;</a:t>
            </a:r>
          </a:p>
          <a:p>
            <a:r>
              <a:rPr lang="en-US" altLang="zh-CN" sz="2400" b="1" dirty="0"/>
              <a:t>}</a:t>
            </a:r>
            <a:endParaRPr lang="zh-CN" altLang="en-US" sz="2400" dirty="0"/>
          </a:p>
        </p:txBody>
      </p:sp>
      <p:grpSp>
        <p:nvGrpSpPr>
          <p:cNvPr id="15" name="组合 14"/>
          <p:cNvGrpSpPr/>
          <p:nvPr/>
        </p:nvGrpSpPr>
        <p:grpSpPr>
          <a:xfrm>
            <a:off x="2961513" y="1556548"/>
            <a:ext cx="3584656" cy="523220"/>
            <a:chOff x="1792562" y="1774025"/>
            <a:chExt cx="3584656" cy="523220"/>
          </a:xfrm>
        </p:grpSpPr>
        <p:sp>
          <p:nvSpPr>
            <p:cNvPr id="7" name="文本框 6"/>
            <p:cNvSpPr txBox="1"/>
            <p:nvPr/>
          </p:nvSpPr>
          <p:spPr>
            <a:xfrm>
              <a:off x="2870054" y="1774025"/>
              <a:ext cx="25071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err="1" smtClean="0"/>
                <a:t>inc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INC {q}</a:t>
              </a:r>
              <a:endParaRPr lang="zh-CN" altLang="en-US" sz="2800" dirty="0"/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2621138" y="1893967"/>
              <a:ext cx="210279" cy="283336"/>
              <a:chOff x="1081825" y="3412901"/>
              <a:chExt cx="167426" cy="283336"/>
            </a:xfrm>
          </p:grpSpPr>
          <p:cxnSp>
            <p:nvCxnSpPr>
              <p:cNvPr id="9" name="直接连接符 8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" name="文本框 10"/>
            <p:cNvSpPr txBox="1"/>
            <p:nvPr/>
          </p:nvSpPr>
          <p:spPr>
            <a:xfrm>
              <a:off x="1792562" y="1774025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</p:grpSp>
      <p:sp>
        <p:nvSpPr>
          <p:cNvPr id="12" name="矩形 11"/>
          <p:cNvSpPr/>
          <p:nvPr/>
        </p:nvSpPr>
        <p:spPr>
          <a:xfrm>
            <a:off x="989145" y="5579995"/>
            <a:ext cx="51362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/>
              <a:t>Should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line 6</a:t>
            </a:r>
            <a:r>
              <a:rPr lang="en-US" altLang="zh-CN" sz="2800" b="1" i="1" dirty="0" smtClean="0"/>
              <a:t> refine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skip</a:t>
            </a:r>
            <a:r>
              <a:rPr lang="en-US" altLang="zh-CN" sz="2800" b="1" i="1" dirty="0" smtClean="0"/>
              <a:t> or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INC</a:t>
            </a:r>
            <a:r>
              <a:rPr lang="en-US" altLang="zh-CN" sz="2800" b="1" i="1" dirty="0" smtClean="0"/>
              <a:t> ?</a:t>
            </a:r>
            <a:endParaRPr lang="zh-CN" altLang="en-US" sz="2800" b="1" i="1" dirty="0"/>
          </a:p>
        </p:txBody>
      </p:sp>
      <p:sp>
        <p:nvSpPr>
          <p:cNvPr id="13" name="矩形 12"/>
          <p:cNvSpPr/>
          <p:nvPr/>
        </p:nvSpPr>
        <p:spPr>
          <a:xfrm>
            <a:off x="1743261" y="6042818"/>
            <a:ext cx="6104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Depends on the runtime value of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done</a:t>
            </a:r>
            <a:r>
              <a:rPr lang="en-US" altLang="zh-CN" sz="2800" b="1" dirty="0" smtClean="0"/>
              <a:t>.</a:t>
            </a:r>
            <a:endParaRPr lang="zh-CN" altLang="en-US" sz="2800" b="1" dirty="0"/>
          </a:p>
        </p:txBody>
      </p:sp>
      <p:sp>
        <p:nvSpPr>
          <p:cNvPr id="14" name="文本框 13"/>
          <p:cNvSpPr txBox="1"/>
          <p:nvPr/>
        </p:nvSpPr>
        <p:spPr>
          <a:xfrm>
            <a:off x="883152" y="1529252"/>
            <a:ext cx="2501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How to prove</a:t>
            </a:r>
            <a:endParaRPr lang="zh-CN" altLang="en-US" sz="2800" dirty="0"/>
          </a:p>
        </p:txBody>
      </p:sp>
      <p:sp>
        <p:nvSpPr>
          <p:cNvPr id="16" name="文本框 15"/>
          <p:cNvSpPr txBox="1"/>
          <p:nvPr/>
        </p:nvSpPr>
        <p:spPr>
          <a:xfrm>
            <a:off x="6530165" y="1596104"/>
            <a:ext cx="56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?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5284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18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937743" y="2297245"/>
            <a:ext cx="44394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3.   done = false;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6.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=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cas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,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, tmp+1);</a:t>
            </a:r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6" name="文本框 5"/>
          <p:cNvSpPr txBox="1"/>
          <p:nvPr/>
        </p:nvSpPr>
        <p:spPr>
          <a:xfrm>
            <a:off x="6125347" y="2822854"/>
            <a:ext cx="2568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INC(){</a:t>
            </a:r>
          </a:p>
          <a:p>
            <a:r>
              <a:rPr lang="en-US" altLang="zh-CN" sz="2400" b="1" dirty="0"/>
              <a:t> </a:t>
            </a:r>
            <a:r>
              <a:rPr lang="en-US" altLang="zh-CN" sz="2400" b="1" dirty="0" smtClean="0"/>
              <a:t> &lt;CNT++&gt;</a:t>
            </a:r>
          </a:p>
          <a:p>
            <a:r>
              <a:rPr lang="en-US" altLang="zh-CN" sz="2400" b="1" dirty="0"/>
              <a:t>}</a:t>
            </a:r>
            <a:endParaRPr lang="zh-CN" altLang="en-US" sz="2400" dirty="0"/>
          </a:p>
        </p:txBody>
      </p:sp>
      <p:grpSp>
        <p:nvGrpSpPr>
          <p:cNvPr id="15" name="组合 14"/>
          <p:cNvGrpSpPr/>
          <p:nvPr/>
        </p:nvGrpSpPr>
        <p:grpSpPr>
          <a:xfrm>
            <a:off x="2961513" y="1556548"/>
            <a:ext cx="3584656" cy="523220"/>
            <a:chOff x="1792562" y="1774025"/>
            <a:chExt cx="3584656" cy="523220"/>
          </a:xfrm>
        </p:grpSpPr>
        <p:sp>
          <p:nvSpPr>
            <p:cNvPr id="7" name="文本框 6"/>
            <p:cNvSpPr txBox="1"/>
            <p:nvPr/>
          </p:nvSpPr>
          <p:spPr>
            <a:xfrm>
              <a:off x="2870054" y="1774025"/>
              <a:ext cx="25071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err="1" smtClean="0"/>
                <a:t>inc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 </a:t>
              </a:r>
              <a:r>
                <a:rPr lang="en-US" altLang="zh-CN" sz="2800" dirty="0" smtClean="0"/>
                <a:t> INC {q}</a:t>
              </a:r>
              <a:endParaRPr lang="zh-CN" altLang="en-US" sz="2800" dirty="0"/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2621138" y="1893967"/>
              <a:ext cx="210279" cy="283336"/>
              <a:chOff x="1081825" y="3412901"/>
              <a:chExt cx="167426" cy="283336"/>
            </a:xfrm>
          </p:grpSpPr>
          <p:cxnSp>
            <p:nvCxnSpPr>
              <p:cNvPr id="9" name="直接连接符 8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" name="文本框 10"/>
            <p:cNvSpPr txBox="1"/>
            <p:nvPr/>
          </p:nvSpPr>
          <p:spPr>
            <a:xfrm>
              <a:off x="1792562" y="1774025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</p:grpSp>
      <p:sp>
        <p:nvSpPr>
          <p:cNvPr id="12" name="矩形 11"/>
          <p:cNvSpPr/>
          <p:nvPr/>
        </p:nvSpPr>
        <p:spPr>
          <a:xfrm>
            <a:off x="989145" y="5579995"/>
            <a:ext cx="51362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/>
              <a:t>Should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line 6</a:t>
            </a:r>
            <a:r>
              <a:rPr lang="en-US" altLang="zh-CN" sz="2800" b="1" i="1" dirty="0" smtClean="0"/>
              <a:t> refine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skip</a:t>
            </a:r>
            <a:r>
              <a:rPr lang="en-US" altLang="zh-CN" sz="2800" b="1" i="1" dirty="0" smtClean="0"/>
              <a:t> or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INC</a:t>
            </a:r>
            <a:r>
              <a:rPr lang="en-US" altLang="zh-CN" sz="2800" b="1" i="1" dirty="0" smtClean="0"/>
              <a:t> ?</a:t>
            </a:r>
            <a:endParaRPr lang="zh-CN" altLang="en-US" sz="2800" b="1" i="1" dirty="0"/>
          </a:p>
        </p:txBody>
      </p:sp>
      <p:sp>
        <p:nvSpPr>
          <p:cNvPr id="13" name="矩形 12"/>
          <p:cNvSpPr/>
          <p:nvPr/>
        </p:nvSpPr>
        <p:spPr>
          <a:xfrm>
            <a:off x="1743261" y="6042818"/>
            <a:ext cx="6104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/>
              <a:t>Depends on the runtime value of done.</a:t>
            </a:r>
            <a:endParaRPr lang="zh-CN" altLang="en-US" sz="2800" b="1" dirty="0"/>
          </a:p>
        </p:txBody>
      </p:sp>
      <p:sp>
        <p:nvSpPr>
          <p:cNvPr id="14" name="文本框 13"/>
          <p:cNvSpPr txBox="1"/>
          <p:nvPr/>
        </p:nvSpPr>
        <p:spPr>
          <a:xfrm>
            <a:off x="883152" y="1529252"/>
            <a:ext cx="2501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How to prove</a:t>
            </a:r>
            <a:endParaRPr lang="zh-CN" altLang="en-US" sz="2800" dirty="0"/>
          </a:p>
        </p:txBody>
      </p:sp>
      <p:sp>
        <p:nvSpPr>
          <p:cNvPr id="16" name="文本框 15"/>
          <p:cNvSpPr txBox="1"/>
          <p:nvPr/>
        </p:nvSpPr>
        <p:spPr>
          <a:xfrm>
            <a:off x="6530165" y="1596104"/>
            <a:ext cx="56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?</a:t>
            </a:r>
            <a:endParaRPr lang="zh-CN" altLang="en-US" sz="2800" dirty="0"/>
          </a:p>
        </p:txBody>
      </p:sp>
      <p:sp>
        <p:nvSpPr>
          <p:cNvPr id="17" name="矩形 16"/>
          <p:cNvSpPr/>
          <p:nvPr/>
        </p:nvSpPr>
        <p:spPr>
          <a:xfrm>
            <a:off x="0" y="4517407"/>
            <a:ext cx="9144000" cy="885165"/>
          </a:xfrm>
          <a:prstGeom prst="rect">
            <a:avLst/>
          </a:prstGeom>
          <a:solidFill>
            <a:schemeClr val="accent4">
              <a:lumMod val="20000"/>
              <a:lumOff val="80000"/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 smtClean="0">
                <a:solidFill>
                  <a:srgbClr val="C00000"/>
                </a:solidFill>
              </a:rPr>
              <a:t>Cannot be handled in the binary form!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04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Disjunction rule?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19</a:t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928569" y="2244848"/>
            <a:ext cx="3606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{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 = CNT =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}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1928570" y="3335720"/>
            <a:ext cx="2772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{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 = CNT </a:t>
            </a:r>
            <a:r>
              <a:rPr lang="en-US" altLang="zh-CN" sz="2400" dirty="0" smtClean="0">
                <a:sym typeface="Symbol" panose="05050102010706020507" pitchFamily="18" charset="2"/>
              </a:rPr>
              <a:t>done}</a:t>
            </a:r>
            <a:endParaRPr lang="zh-CN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2078697" y="2800708"/>
            <a:ext cx="4682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C00000"/>
                </a:solidFill>
              </a:rPr>
              <a:t>done = </a:t>
            </a:r>
            <a:r>
              <a:rPr lang="en-US" altLang="zh-CN" sz="2400" dirty="0" err="1">
                <a:solidFill>
                  <a:srgbClr val="C00000"/>
                </a:solidFill>
              </a:rPr>
              <a:t>cas</a:t>
            </a:r>
            <a:r>
              <a:rPr lang="en-US" altLang="zh-CN" sz="2400" dirty="0">
                <a:solidFill>
                  <a:srgbClr val="C00000"/>
                </a:solidFill>
              </a:rPr>
              <a:t>(</a:t>
            </a:r>
            <a:r>
              <a:rPr lang="en-US" altLang="zh-CN" sz="2400" dirty="0" err="1">
                <a:solidFill>
                  <a:srgbClr val="C00000"/>
                </a:solidFill>
              </a:rPr>
              <a:t>cnt</a:t>
            </a:r>
            <a:r>
              <a:rPr lang="en-US" altLang="zh-CN" sz="2400" dirty="0">
                <a:solidFill>
                  <a:srgbClr val="C00000"/>
                </a:solidFill>
              </a:rPr>
              <a:t>, </a:t>
            </a:r>
            <a:r>
              <a:rPr lang="en-US" altLang="zh-CN" sz="2400" dirty="0" err="1">
                <a:solidFill>
                  <a:srgbClr val="C00000"/>
                </a:solidFill>
              </a:rPr>
              <a:t>tmp</a:t>
            </a:r>
            <a:r>
              <a:rPr lang="en-US" altLang="zh-CN" sz="2400" dirty="0">
                <a:solidFill>
                  <a:srgbClr val="C00000"/>
                </a:solidFill>
              </a:rPr>
              <a:t>, tmp+1</a:t>
            </a:r>
            <a:r>
              <a:rPr lang="en-US" altLang="zh-CN" sz="2400" dirty="0" smtClean="0">
                <a:solidFill>
                  <a:srgbClr val="C00000"/>
                </a:solidFill>
              </a:rPr>
              <a:t>)  </a:t>
            </a:r>
            <a:r>
              <a:rPr lang="en-US" altLang="zh-CN" sz="2400" b="1" dirty="0" smtClean="0">
                <a:sym typeface="Symbol" panose="05050102010706020507" pitchFamily="18" charset="2"/>
              </a:rPr>
              <a:t>, </a:t>
            </a:r>
            <a:r>
              <a:rPr lang="en-US" altLang="zh-CN" sz="2400" dirty="0" smtClean="0">
                <a:sym typeface="Symbol" panose="05050102010706020507" pitchFamily="18" charset="2"/>
              </a:rPr>
              <a:t>  </a:t>
            </a:r>
            <a:r>
              <a:rPr lang="en-US" altLang="zh-CN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INC</a:t>
            </a:r>
            <a:endParaRPr lang="en-US" altLang="zh-CN" sz="2400" dirty="0">
              <a:solidFill>
                <a:srgbClr val="0000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928568" y="4249654"/>
            <a:ext cx="3802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{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 =CNT </a:t>
            </a:r>
            <a:r>
              <a:rPr lang="en-US" altLang="zh-CN" sz="2400" dirty="0" smtClean="0">
                <a:sym typeface="Symbol" panose="05050102010706020507" pitchFamily="18" charset="2"/>
              </a:rPr>
              <a:t>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}</a:t>
            </a:r>
            <a:endParaRPr lang="zh-CN" altLang="en-US" sz="2400" dirty="0"/>
          </a:p>
        </p:txBody>
      </p:sp>
      <p:sp>
        <p:nvSpPr>
          <p:cNvPr id="10" name="文本框 9"/>
          <p:cNvSpPr txBox="1"/>
          <p:nvPr/>
        </p:nvSpPr>
        <p:spPr>
          <a:xfrm>
            <a:off x="1928569" y="5340526"/>
            <a:ext cx="3606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{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= CNT </a:t>
            </a:r>
            <a:r>
              <a:rPr lang="en-US" altLang="zh-CN" sz="2400" dirty="0" smtClean="0">
                <a:sym typeface="Symbol" panose="05050102010706020507" pitchFamily="18" charset="2"/>
              </a:rPr>
              <a:t> done }</a:t>
            </a:r>
            <a:endParaRPr lang="zh-CN" altLang="en-US" sz="2400" dirty="0"/>
          </a:p>
        </p:txBody>
      </p:sp>
      <p:sp>
        <p:nvSpPr>
          <p:cNvPr id="11" name="矩形 10"/>
          <p:cNvSpPr/>
          <p:nvPr/>
        </p:nvSpPr>
        <p:spPr>
          <a:xfrm>
            <a:off x="2078696" y="4805514"/>
            <a:ext cx="5300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C00000"/>
                </a:solidFill>
              </a:rPr>
              <a:t>done = </a:t>
            </a:r>
            <a:r>
              <a:rPr lang="en-US" altLang="zh-CN" sz="2400" dirty="0" err="1">
                <a:solidFill>
                  <a:srgbClr val="C00000"/>
                </a:solidFill>
              </a:rPr>
              <a:t>cas</a:t>
            </a:r>
            <a:r>
              <a:rPr lang="en-US" altLang="zh-CN" sz="2400" dirty="0">
                <a:solidFill>
                  <a:srgbClr val="C00000"/>
                </a:solidFill>
              </a:rPr>
              <a:t>(</a:t>
            </a:r>
            <a:r>
              <a:rPr lang="en-US" altLang="zh-CN" sz="2400" dirty="0" err="1">
                <a:solidFill>
                  <a:srgbClr val="C00000"/>
                </a:solidFill>
              </a:rPr>
              <a:t>cnt</a:t>
            </a:r>
            <a:r>
              <a:rPr lang="en-US" altLang="zh-CN" sz="2400" dirty="0">
                <a:solidFill>
                  <a:srgbClr val="C00000"/>
                </a:solidFill>
              </a:rPr>
              <a:t>, </a:t>
            </a:r>
            <a:r>
              <a:rPr lang="en-US" altLang="zh-CN" sz="2400" dirty="0" err="1">
                <a:solidFill>
                  <a:srgbClr val="C00000"/>
                </a:solidFill>
              </a:rPr>
              <a:t>tmp</a:t>
            </a:r>
            <a:r>
              <a:rPr lang="en-US" altLang="zh-CN" sz="2400" dirty="0">
                <a:solidFill>
                  <a:srgbClr val="C00000"/>
                </a:solidFill>
              </a:rPr>
              <a:t>, tmp+1</a:t>
            </a:r>
            <a:r>
              <a:rPr lang="en-US" altLang="zh-CN" sz="2400" dirty="0" smtClean="0">
                <a:solidFill>
                  <a:srgbClr val="C00000"/>
                </a:solidFill>
              </a:rPr>
              <a:t>)   </a:t>
            </a:r>
            <a:r>
              <a:rPr lang="en-US" altLang="zh-CN" sz="2400" b="1" dirty="0" smtClean="0">
                <a:sym typeface="Symbol" panose="05050102010706020507" pitchFamily="18" charset="2"/>
              </a:rPr>
              <a:t>, </a:t>
            </a:r>
            <a:r>
              <a:rPr lang="en-US" altLang="zh-CN" sz="2400" dirty="0" smtClean="0">
                <a:sym typeface="Symbol" panose="05050102010706020507" pitchFamily="18" charset="2"/>
              </a:rPr>
              <a:t>  </a:t>
            </a:r>
            <a:r>
              <a:rPr lang="en-US" altLang="zh-CN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skip</a:t>
            </a:r>
            <a:endParaRPr lang="en-US" altLang="zh-CN" sz="2400" dirty="0">
              <a:solidFill>
                <a:srgbClr val="0000FF"/>
              </a:solidFill>
            </a:endParaRPr>
          </a:p>
        </p:txBody>
      </p:sp>
      <p:sp>
        <p:nvSpPr>
          <p:cNvPr id="12" name="圆角矩形标注 11"/>
          <p:cNvSpPr/>
          <p:nvPr/>
        </p:nvSpPr>
        <p:spPr>
          <a:xfrm>
            <a:off x="4442818" y="1429555"/>
            <a:ext cx="2189802" cy="713402"/>
          </a:xfrm>
          <a:prstGeom prst="wedgeRoundRectCallout">
            <a:avLst>
              <a:gd name="adj1" fmla="val -89048"/>
              <a:gd name="adj2" fmla="val 7636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Not stable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7741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Refinement</a:t>
            </a:r>
            <a:endParaRPr lang="zh-CN" altLang="en-US" dirty="0"/>
          </a:p>
        </p:txBody>
      </p:sp>
      <p:sp>
        <p:nvSpPr>
          <p:cNvPr id="54" name="矩形 53"/>
          <p:cNvSpPr/>
          <p:nvPr/>
        </p:nvSpPr>
        <p:spPr>
          <a:xfrm>
            <a:off x="2051720" y="2833772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000"/>
              </a:spcBef>
            </a:pPr>
            <a:r>
              <a:rPr lang="en-US" altLang="zh-CN" sz="3600" dirty="0" err="1" smtClean="0">
                <a:solidFill>
                  <a:prstClr val="black"/>
                </a:solidFill>
                <a:sym typeface="Symbol"/>
              </a:rPr>
              <a:t>ObsBeh</a:t>
            </a:r>
            <a:r>
              <a:rPr lang="en-US" altLang="zh-CN" sz="36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altLang="zh-CN" sz="3600" dirty="0" smtClean="0">
                <a:solidFill>
                  <a:srgbClr val="0000FF"/>
                </a:solidFill>
                <a:sym typeface="Symbol"/>
              </a:rPr>
              <a:t>C</a:t>
            </a:r>
            <a:r>
              <a:rPr lang="en-US" altLang="zh-CN" sz="3600" dirty="0" smtClean="0">
                <a:solidFill>
                  <a:srgbClr val="0000FF"/>
                </a:solidFill>
                <a:latin typeface="Lucida Calligraphy" panose="03010101010101010101" pitchFamily="66" charset="0"/>
                <a:sym typeface="Symbol"/>
              </a:rPr>
              <a:t> </a:t>
            </a:r>
            <a:r>
              <a:rPr lang="en-US" altLang="zh-CN" sz="3600" dirty="0" smtClean="0">
                <a:solidFill>
                  <a:prstClr val="black"/>
                </a:solidFill>
                <a:sym typeface="Symbol"/>
              </a:rPr>
              <a:t>) </a:t>
            </a:r>
            <a:r>
              <a:rPr lang="en-US" altLang="zh-CN" sz="3600" b="1" dirty="0">
                <a:solidFill>
                  <a:prstClr val="black"/>
                </a:solidFill>
                <a:sym typeface="Symbol"/>
              </a:rPr>
              <a:t></a:t>
            </a:r>
            <a:r>
              <a:rPr lang="en-US" altLang="zh-CN" sz="3600" dirty="0">
                <a:solidFill>
                  <a:prstClr val="black"/>
                </a:solidFill>
                <a:sym typeface="Symbol"/>
              </a:rPr>
              <a:t> </a:t>
            </a:r>
            <a:r>
              <a:rPr lang="en-US" altLang="zh-CN" sz="3600" dirty="0" err="1" smtClean="0">
                <a:solidFill>
                  <a:prstClr val="black"/>
                </a:solidFill>
                <a:sym typeface="Symbol"/>
              </a:rPr>
              <a:t>ObsBeh</a:t>
            </a:r>
            <a:r>
              <a:rPr lang="en-US" altLang="zh-CN" sz="3600" dirty="0" smtClean="0">
                <a:solidFill>
                  <a:prstClr val="black"/>
                </a:solidFill>
                <a:sym typeface="Symbol"/>
              </a:rPr>
              <a:t>(</a:t>
            </a:r>
            <a:r>
              <a:rPr lang="en-US" altLang="zh-CN" sz="3600" dirty="0" smtClean="0">
                <a:solidFill>
                  <a:srgbClr val="FF0000"/>
                </a:solidFill>
                <a:sym typeface="Symbol"/>
              </a:rPr>
              <a:t>C' </a:t>
            </a:r>
            <a:r>
              <a:rPr lang="en-US" altLang="zh-CN" sz="3600" dirty="0" smtClean="0">
                <a:solidFill>
                  <a:prstClr val="black"/>
                </a:solidFill>
                <a:sym typeface="Symbol"/>
              </a:rPr>
              <a:t>)</a:t>
            </a:r>
            <a:endParaRPr lang="zh-CN" altLang="en-US" sz="3600" dirty="0">
              <a:solidFill>
                <a:prstClr val="black"/>
              </a:solidFill>
            </a:endParaRPr>
          </a:p>
        </p:txBody>
      </p:sp>
      <p:sp>
        <p:nvSpPr>
          <p:cNvPr id="56" name="矩形标注 55"/>
          <p:cNvSpPr/>
          <p:nvPr/>
        </p:nvSpPr>
        <p:spPr>
          <a:xfrm>
            <a:off x="3679905" y="3841884"/>
            <a:ext cx="4086056" cy="864096"/>
          </a:xfrm>
          <a:prstGeom prst="wedgeRectCallout">
            <a:avLst>
              <a:gd name="adj1" fmla="val -67498"/>
              <a:gd name="adj2" fmla="val -9618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Set of observable behaviors (e.g., I/O event traces)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051720" y="5389772"/>
            <a:ext cx="2999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FF"/>
                </a:solidFill>
                <a:sym typeface="Symbol"/>
              </a:rPr>
              <a:t>C</a:t>
            </a:r>
            <a:r>
              <a:rPr lang="zh-CN" altLang="en-US" sz="2800" dirty="0" smtClean="0">
                <a:solidFill>
                  <a:srgbClr val="0000FF"/>
                </a:solidFill>
                <a:latin typeface="Lucida Calligraphy" panose="03010101010101010101" pitchFamily="66" charset="0"/>
                <a:sym typeface="Symbol"/>
              </a:rPr>
              <a:t>：</a:t>
            </a:r>
            <a:r>
              <a:rPr lang="en-US" altLang="zh-CN" sz="2800" b="1" dirty="0" err="1" smtClean="0">
                <a:solidFill>
                  <a:srgbClr val="0000FF"/>
                </a:solidFill>
                <a:sym typeface="Symbol"/>
              </a:rPr>
              <a:t>Impl</a:t>
            </a:r>
            <a:endParaRPr lang="zh-CN" altLang="en-US" sz="14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5122765" y="5389772"/>
            <a:ext cx="1664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sym typeface="Symbol"/>
              </a:rPr>
              <a:t>C'</a:t>
            </a:r>
            <a:r>
              <a:rPr lang="zh-CN" altLang="en-US" sz="2800" dirty="0" smtClean="0">
                <a:solidFill>
                  <a:srgbClr val="FF0000"/>
                </a:solidFill>
                <a:latin typeface="Lucida Calligraphy" pitchFamily="66" charset="0"/>
                <a:sym typeface="Symbol"/>
              </a:rPr>
              <a:t>：</a:t>
            </a:r>
            <a:r>
              <a:rPr lang="en-US" altLang="zh-CN" sz="2800" b="1" dirty="0" smtClean="0">
                <a:solidFill>
                  <a:srgbClr val="FF0000"/>
                </a:solidFill>
                <a:sym typeface="Symbol"/>
              </a:rPr>
              <a:t>Spec</a:t>
            </a:r>
            <a:endParaRPr lang="zh-CN" altLang="en-US" sz="1400" b="1" dirty="0"/>
          </a:p>
        </p:txBody>
      </p:sp>
      <p:sp>
        <p:nvSpPr>
          <p:cNvPr id="9" name="矩形 8"/>
          <p:cNvSpPr/>
          <p:nvPr/>
        </p:nvSpPr>
        <p:spPr>
          <a:xfrm>
            <a:off x="854721" y="1988840"/>
            <a:ext cx="35732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000"/>
              </a:spcBef>
            </a:pPr>
            <a:r>
              <a:rPr lang="en-US" altLang="zh-CN" sz="3600" dirty="0" smtClean="0">
                <a:solidFill>
                  <a:srgbClr val="0000FF"/>
                </a:solidFill>
                <a:sym typeface="Symbol"/>
              </a:rPr>
              <a:t>C </a:t>
            </a:r>
            <a:r>
              <a:rPr lang="en-US" altLang="zh-CN" sz="3600" dirty="0" smtClean="0">
                <a:latin typeface="Lucida Calligraphy" panose="03010101010101010101" pitchFamily="66" charset="0"/>
                <a:sym typeface="Symbol"/>
              </a:rPr>
              <a:t></a:t>
            </a:r>
            <a:r>
              <a:rPr lang="en-US" altLang="zh-CN" sz="3600" dirty="0" smtClean="0">
                <a:solidFill>
                  <a:prstClr val="black"/>
                </a:solidFill>
                <a:sym typeface="Symbol"/>
              </a:rPr>
              <a:t> </a:t>
            </a:r>
            <a:r>
              <a:rPr lang="en-US" altLang="zh-CN" sz="3600" dirty="0" smtClean="0">
                <a:solidFill>
                  <a:srgbClr val="FF0000"/>
                </a:solidFill>
                <a:sym typeface="Symbol"/>
              </a:rPr>
              <a:t>C'  </a:t>
            </a:r>
            <a:r>
              <a:rPr lang="en-US" altLang="zh-CN" sz="3600" dirty="0" err="1" smtClean="0">
                <a:sym typeface="Symbol"/>
              </a:rPr>
              <a:t>iff</a:t>
            </a:r>
            <a:endParaRPr lang="zh-CN" altLang="en-US" sz="3600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009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Combining Unary and Binary Rules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– </a:t>
            </a:r>
            <a:r>
              <a:rPr lang="en-US" altLang="zh-CN" dirty="0" smtClean="0"/>
              <a:t>3</a:t>
            </a:r>
            <a:r>
              <a:rPr lang="en-US" altLang="zh-CN" baseline="30000" dirty="0" smtClean="0"/>
              <a:t>rd</a:t>
            </a:r>
            <a:r>
              <a:rPr lang="en-US" altLang="zh-CN" dirty="0" smtClean="0"/>
              <a:t> Attempt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C00000"/>
                </a:solidFill>
              </a:rPr>
              <a:t>Unary rules </a:t>
            </a:r>
            <a:r>
              <a:rPr lang="en-US" altLang="zh-CN" dirty="0" smtClean="0"/>
              <a:t>for conditional refinement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20</a:t>
            </a:fld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2661600" y="2540290"/>
            <a:ext cx="3398006" cy="523220"/>
            <a:chOff x="2661600" y="2567586"/>
            <a:chExt cx="3584656" cy="523220"/>
          </a:xfrm>
        </p:grpSpPr>
        <p:sp>
          <p:nvSpPr>
            <p:cNvPr id="6" name="文本框 5"/>
            <p:cNvSpPr txBox="1"/>
            <p:nvPr/>
          </p:nvSpPr>
          <p:spPr>
            <a:xfrm>
              <a:off x="3739092" y="2567586"/>
              <a:ext cx="25071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</a:t>
              </a:r>
              <a:r>
                <a:rPr lang="en-US" altLang="zh-CN" sz="2800" dirty="0" smtClean="0"/>
                <a:t> {Q}</a:t>
              </a:r>
              <a:endParaRPr lang="zh-CN" altLang="en-US" sz="2800" dirty="0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3490176" y="2687528"/>
              <a:ext cx="210279" cy="283336"/>
              <a:chOff x="1081825" y="3412901"/>
              <a:chExt cx="167426" cy="283336"/>
            </a:xfrm>
          </p:grpSpPr>
          <p:cxnSp>
            <p:nvCxnSpPr>
              <p:cNvPr id="9" name="直接连接符 8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8" name="文本框 7"/>
            <p:cNvSpPr txBox="1"/>
            <p:nvPr/>
          </p:nvSpPr>
          <p:spPr>
            <a:xfrm>
              <a:off x="2661600" y="2567586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943089" y="3225742"/>
            <a:ext cx="5375826" cy="1064303"/>
            <a:chOff x="943089" y="3225742"/>
            <a:chExt cx="5375826" cy="1064303"/>
          </a:xfrm>
        </p:grpSpPr>
        <p:sp>
          <p:nvSpPr>
            <p:cNvPr id="11" name="矩形 10"/>
            <p:cNvSpPr/>
            <p:nvPr/>
          </p:nvSpPr>
          <p:spPr>
            <a:xfrm>
              <a:off x="1801958" y="3766825"/>
              <a:ext cx="451695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latin typeface="Wide Latin" panose="020A0A07050505020404" pitchFamily="18" charset="0"/>
                </a:rPr>
                <a:t>[</a:t>
              </a:r>
              <a:r>
                <a:rPr lang="en-US" altLang="zh-CN" sz="2800" dirty="0" smtClean="0"/>
                <a:t>R</a:t>
              </a:r>
              <a:r>
                <a:rPr lang="en-US" altLang="zh-CN" sz="2800" dirty="0" smtClean="0">
                  <a:latin typeface="Wide Latin" panose="020A0A07050505020404" pitchFamily="18" charset="0"/>
                </a:rPr>
                <a:t>]</a:t>
              </a:r>
              <a:r>
                <a:rPr lang="en-US" altLang="zh-CN" sz="2800" dirty="0" smtClean="0"/>
                <a:t> = {( (</a:t>
              </a:r>
              <a:r>
                <a:rPr lang="en-US" altLang="zh-CN" sz="2800" dirty="0" smtClean="0">
                  <a:solidFill>
                    <a:srgbClr val="0000FF"/>
                  </a:solidFill>
                  <a:sym typeface="Symbol" pitchFamily="18" charset="2"/>
                </a:rPr>
                <a:t></a:t>
              </a:r>
              <a:r>
                <a:rPr lang="en-US" altLang="zh-CN" sz="2800" dirty="0" smtClean="0"/>
                <a:t>,</a:t>
              </a:r>
              <a:r>
                <a:rPr lang="en-US" altLang="zh-CN" sz="2800" dirty="0">
                  <a:solidFill>
                    <a:prstClr val="black"/>
                  </a:solidFill>
                  <a:sym typeface="Symbol" panose="05050102010706020507" pitchFamily="18" charset="2"/>
                </a:rPr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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) ,</a:t>
              </a:r>
              <a:r>
                <a:rPr lang="en-US" altLang="zh-CN" sz="2800" dirty="0" smtClean="0"/>
                <a:t> (</a:t>
              </a:r>
              <a:r>
                <a:rPr lang="en-US" altLang="zh-CN" sz="2800" dirty="0" smtClean="0">
                  <a:solidFill>
                    <a:srgbClr val="0000FF"/>
                  </a:solidFill>
                  <a:sym typeface="Symbol" pitchFamily="18" charset="2"/>
                </a:rPr>
                <a:t>’</a:t>
              </a:r>
              <a:r>
                <a:rPr lang="en-US" altLang="zh-CN" sz="2800" dirty="0" smtClean="0">
                  <a:sym typeface="Symbol" pitchFamily="18" charset="2"/>
                </a:rPr>
                <a:t>, </a:t>
              </a:r>
              <a:r>
                <a:rPr lang="en-US" altLang="zh-CN" sz="2800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’</a:t>
              </a:r>
              <a:r>
                <a:rPr lang="en-US" altLang="zh-CN" sz="2800" dirty="0" smtClean="0"/>
                <a:t>) ) |  … }</a:t>
              </a:r>
              <a:endParaRPr lang="zh-CN" altLang="en-US" sz="2800" dirty="0"/>
            </a:p>
          </p:txBody>
        </p:sp>
        <p:sp>
          <p:nvSpPr>
            <p:cNvPr id="13" name="矩形 12"/>
            <p:cNvSpPr/>
            <p:nvPr/>
          </p:nvSpPr>
          <p:spPr>
            <a:xfrm>
              <a:off x="943089" y="3225742"/>
              <a:ext cx="413387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R/G: same as binary rules</a:t>
              </a:r>
              <a:endParaRPr lang="zh-CN" altLang="en-US" sz="2800" dirty="0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943088" y="4623158"/>
            <a:ext cx="8105378" cy="1283926"/>
            <a:chOff x="943088" y="4623158"/>
            <a:chExt cx="8105378" cy="1283926"/>
          </a:xfrm>
        </p:grpSpPr>
        <p:sp>
          <p:nvSpPr>
            <p:cNvPr id="14" name="矩形 13"/>
            <p:cNvSpPr/>
            <p:nvPr/>
          </p:nvSpPr>
          <p:spPr>
            <a:xfrm>
              <a:off x="943088" y="4623158"/>
              <a:ext cx="810537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P: state assertion with auxiliary (ghost) state and code</a:t>
              </a:r>
              <a:endParaRPr lang="zh-CN" altLang="en-US" sz="2800" dirty="0"/>
            </a:p>
          </p:txBody>
        </p:sp>
        <p:sp>
          <p:nvSpPr>
            <p:cNvPr id="15" name="矩形 14"/>
            <p:cNvSpPr/>
            <p:nvPr/>
          </p:nvSpPr>
          <p:spPr>
            <a:xfrm>
              <a:off x="1801957" y="5383864"/>
              <a:ext cx="401198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latin typeface="Wide Latin" panose="020A0A07050505020404" pitchFamily="18" charset="0"/>
                </a:rPr>
                <a:t>[</a:t>
              </a:r>
              <a:r>
                <a:rPr lang="en-US" altLang="zh-CN" sz="2800" dirty="0" smtClean="0"/>
                <a:t>P</a:t>
              </a:r>
              <a:r>
                <a:rPr lang="en-US" altLang="zh-CN" sz="2800" dirty="0" smtClean="0">
                  <a:latin typeface="Wide Latin" panose="020A0A07050505020404" pitchFamily="18" charset="0"/>
                </a:rPr>
                <a:t>]</a:t>
              </a:r>
              <a:r>
                <a:rPr lang="en-US" altLang="zh-CN" sz="2800" dirty="0" smtClean="0"/>
                <a:t> = {(</a:t>
              </a:r>
              <a:r>
                <a:rPr lang="en-US" altLang="zh-CN" sz="2800" dirty="0" smtClean="0">
                  <a:solidFill>
                    <a:srgbClr val="0000FF"/>
                  </a:solidFill>
                  <a:sym typeface="Symbol" pitchFamily="18" charset="2"/>
                </a:rPr>
                <a:t></a:t>
              </a:r>
              <a:r>
                <a:rPr lang="en-US" altLang="zh-CN" sz="2800" dirty="0" smtClean="0"/>
                <a:t>,</a:t>
              </a:r>
              <a:r>
                <a:rPr lang="en-US" altLang="zh-CN" sz="2800" dirty="0">
                  <a:solidFill>
                    <a:prstClr val="black"/>
                  </a:solidFill>
                  <a:sym typeface="Symbol" panose="05050102010706020507" pitchFamily="18" charset="2"/>
                </a:rPr>
                <a:t> </a:t>
              </a:r>
              <a:r>
                <a:rPr lang="en-US" altLang="zh-CN" sz="2800" dirty="0" smtClean="0"/>
                <a:t>(</a:t>
              </a:r>
              <a:r>
                <a:rPr lang="en-US" altLang="zh-CN" sz="2800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, C’</a:t>
              </a:r>
              <a:r>
                <a:rPr lang="en-US" altLang="zh-CN" sz="2800" dirty="0" smtClean="0"/>
                <a:t>) ) |  … }</a:t>
              </a:r>
              <a:endParaRPr lang="zh-CN" altLang="en-US" sz="2800" dirty="0"/>
            </a:p>
          </p:txBody>
        </p:sp>
      </p:grpSp>
      <p:sp>
        <p:nvSpPr>
          <p:cNvPr id="16" name="圆角矩形标注 15"/>
          <p:cNvSpPr/>
          <p:nvPr/>
        </p:nvSpPr>
        <p:spPr>
          <a:xfrm>
            <a:off x="805670" y="6147271"/>
            <a:ext cx="2142245" cy="544513"/>
          </a:xfrm>
          <a:prstGeom prst="wedgeRoundRectCallout">
            <a:avLst>
              <a:gd name="adj1" fmla="val 54803"/>
              <a:gd name="adj2" fmla="val -954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Low-level state</a:t>
            </a:r>
            <a:endParaRPr lang="zh-CN" altLang="en-US" sz="2400" dirty="0"/>
          </a:p>
        </p:txBody>
      </p:sp>
      <p:sp>
        <p:nvSpPr>
          <p:cNvPr id="17" name="圆角矩形标注 16"/>
          <p:cNvSpPr/>
          <p:nvPr/>
        </p:nvSpPr>
        <p:spPr>
          <a:xfrm>
            <a:off x="3917361" y="6136918"/>
            <a:ext cx="2142245" cy="544513"/>
          </a:xfrm>
          <a:prstGeom prst="wedgeRoundRectCallout">
            <a:avLst>
              <a:gd name="adj1" fmla="val -64330"/>
              <a:gd name="adj2" fmla="val -1004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Hi-level state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7651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Combining Unary and Binary Rules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– </a:t>
            </a:r>
            <a:r>
              <a:rPr lang="en-US" altLang="zh-CN" dirty="0" smtClean="0"/>
              <a:t>3</a:t>
            </a:r>
            <a:r>
              <a:rPr lang="en-US" altLang="zh-CN" baseline="30000" dirty="0" smtClean="0"/>
              <a:t>rd</a:t>
            </a:r>
            <a:r>
              <a:rPr lang="en-US" altLang="zh-CN" dirty="0" smtClean="0"/>
              <a:t> Attempt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C00000"/>
                </a:solidFill>
              </a:rPr>
              <a:t>Unary rules </a:t>
            </a:r>
            <a:r>
              <a:rPr lang="en-US" altLang="zh-CN" dirty="0" smtClean="0"/>
              <a:t>for conditional refinement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21</a:t>
            </a:fld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2661600" y="2540290"/>
            <a:ext cx="3398006" cy="523220"/>
            <a:chOff x="2661600" y="2567586"/>
            <a:chExt cx="3584656" cy="523220"/>
          </a:xfrm>
        </p:grpSpPr>
        <p:sp>
          <p:nvSpPr>
            <p:cNvPr id="6" name="文本框 5"/>
            <p:cNvSpPr txBox="1"/>
            <p:nvPr/>
          </p:nvSpPr>
          <p:spPr>
            <a:xfrm>
              <a:off x="3739092" y="2567586"/>
              <a:ext cx="25071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</a:t>
              </a:r>
              <a:r>
                <a:rPr lang="en-US" altLang="zh-CN" sz="2800" dirty="0" smtClean="0"/>
                <a:t> {Q}</a:t>
              </a:r>
              <a:endParaRPr lang="zh-CN" altLang="en-US" sz="2800" dirty="0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3490176" y="2687528"/>
              <a:ext cx="210279" cy="283336"/>
              <a:chOff x="1081825" y="3412901"/>
              <a:chExt cx="167426" cy="283336"/>
            </a:xfrm>
          </p:grpSpPr>
          <p:cxnSp>
            <p:nvCxnSpPr>
              <p:cNvPr id="9" name="直接连接符 8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8" name="文本框 7"/>
            <p:cNvSpPr txBox="1"/>
            <p:nvPr/>
          </p:nvSpPr>
          <p:spPr>
            <a:xfrm>
              <a:off x="2661600" y="2567586"/>
              <a:ext cx="867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943089" y="3225742"/>
            <a:ext cx="5375826" cy="1064303"/>
            <a:chOff x="943089" y="3225742"/>
            <a:chExt cx="5375826" cy="1064303"/>
          </a:xfrm>
        </p:grpSpPr>
        <p:sp>
          <p:nvSpPr>
            <p:cNvPr id="11" name="矩形 10"/>
            <p:cNvSpPr/>
            <p:nvPr/>
          </p:nvSpPr>
          <p:spPr>
            <a:xfrm>
              <a:off x="1801958" y="3766825"/>
              <a:ext cx="451695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latin typeface="Wide Latin" panose="020A0A07050505020404" pitchFamily="18" charset="0"/>
                </a:rPr>
                <a:t>[</a:t>
              </a:r>
              <a:r>
                <a:rPr lang="en-US" altLang="zh-CN" sz="2800" dirty="0" smtClean="0"/>
                <a:t>R</a:t>
              </a:r>
              <a:r>
                <a:rPr lang="en-US" altLang="zh-CN" sz="2800" dirty="0" smtClean="0">
                  <a:latin typeface="Wide Latin" panose="020A0A07050505020404" pitchFamily="18" charset="0"/>
                </a:rPr>
                <a:t>]</a:t>
              </a:r>
              <a:r>
                <a:rPr lang="en-US" altLang="zh-CN" sz="2800" dirty="0" smtClean="0"/>
                <a:t> = {( (</a:t>
              </a:r>
              <a:r>
                <a:rPr lang="en-US" altLang="zh-CN" sz="2800" dirty="0" smtClean="0">
                  <a:solidFill>
                    <a:srgbClr val="0000FF"/>
                  </a:solidFill>
                  <a:sym typeface="Symbol" pitchFamily="18" charset="2"/>
                </a:rPr>
                <a:t></a:t>
              </a:r>
              <a:r>
                <a:rPr lang="en-US" altLang="zh-CN" sz="2800" dirty="0" smtClean="0"/>
                <a:t>,</a:t>
              </a:r>
              <a:r>
                <a:rPr lang="en-US" altLang="zh-CN" sz="2800" dirty="0">
                  <a:solidFill>
                    <a:prstClr val="black"/>
                  </a:solidFill>
                  <a:sym typeface="Symbol" panose="05050102010706020507" pitchFamily="18" charset="2"/>
                </a:rPr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</a:t>
              </a:r>
              <a:r>
                <a:rPr lang="en-US" altLang="zh-CN" sz="28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) ,</a:t>
              </a:r>
              <a:r>
                <a:rPr lang="en-US" altLang="zh-CN" sz="2800" dirty="0" smtClean="0"/>
                <a:t> (</a:t>
              </a:r>
              <a:r>
                <a:rPr lang="en-US" altLang="zh-CN" sz="2800" dirty="0" smtClean="0">
                  <a:solidFill>
                    <a:srgbClr val="0000FF"/>
                  </a:solidFill>
                  <a:sym typeface="Symbol" pitchFamily="18" charset="2"/>
                </a:rPr>
                <a:t>’</a:t>
              </a:r>
              <a:r>
                <a:rPr lang="en-US" altLang="zh-CN" sz="2800" dirty="0" smtClean="0">
                  <a:sym typeface="Symbol" pitchFamily="18" charset="2"/>
                </a:rPr>
                <a:t>, </a:t>
              </a:r>
              <a:r>
                <a:rPr lang="en-US" altLang="zh-CN" sz="2800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’</a:t>
              </a:r>
              <a:r>
                <a:rPr lang="en-US" altLang="zh-CN" sz="2800" dirty="0" smtClean="0"/>
                <a:t>) ) |  … }</a:t>
              </a:r>
              <a:endParaRPr lang="zh-CN" altLang="en-US" sz="2800" dirty="0"/>
            </a:p>
          </p:txBody>
        </p:sp>
        <p:sp>
          <p:nvSpPr>
            <p:cNvPr id="13" name="矩形 12"/>
            <p:cNvSpPr/>
            <p:nvPr/>
          </p:nvSpPr>
          <p:spPr>
            <a:xfrm>
              <a:off x="943089" y="3225742"/>
              <a:ext cx="413387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R/G: same as binary rules</a:t>
              </a:r>
              <a:endParaRPr lang="zh-CN" altLang="en-US" sz="2800" dirty="0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943088" y="4623158"/>
            <a:ext cx="8105378" cy="1283926"/>
            <a:chOff x="943088" y="4623158"/>
            <a:chExt cx="8105378" cy="1283926"/>
          </a:xfrm>
        </p:grpSpPr>
        <p:sp>
          <p:nvSpPr>
            <p:cNvPr id="14" name="矩形 13"/>
            <p:cNvSpPr/>
            <p:nvPr/>
          </p:nvSpPr>
          <p:spPr>
            <a:xfrm>
              <a:off x="943088" y="4623158"/>
              <a:ext cx="810537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P: state assertion with auxiliary (ghost) state and code</a:t>
              </a:r>
              <a:endParaRPr lang="zh-CN" altLang="en-US" sz="2800" dirty="0"/>
            </a:p>
          </p:txBody>
        </p:sp>
        <p:sp>
          <p:nvSpPr>
            <p:cNvPr id="15" name="矩形 14"/>
            <p:cNvSpPr/>
            <p:nvPr/>
          </p:nvSpPr>
          <p:spPr>
            <a:xfrm>
              <a:off x="1801957" y="5383864"/>
              <a:ext cx="401198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latin typeface="Wide Latin" panose="020A0A07050505020404" pitchFamily="18" charset="0"/>
                </a:rPr>
                <a:t>[</a:t>
              </a:r>
              <a:r>
                <a:rPr lang="en-US" altLang="zh-CN" sz="2800" dirty="0" smtClean="0"/>
                <a:t>P</a:t>
              </a:r>
              <a:r>
                <a:rPr lang="en-US" altLang="zh-CN" sz="2800" dirty="0" smtClean="0">
                  <a:latin typeface="Wide Latin" panose="020A0A07050505020404" pitchFamily="18" charset="0"/>
                </a:rPr>
                <a:t>]</a:t>
              </a:r>
              <a:r>
                <a:rPr lang="en-US" altLang="zh-CN" sz="2800" dirty="0" smtClean="0"/>
                <a:t> = {(</a:t>
              </a:r>
              <a:r>
                <a:rPr lang="en-US" altLang="zh-CN" sz="2800" dirty="0" smtClean="0">
                  <a:solidFill>
                    <a:srgbClr val="0000FF"/>
                  </a:solidFill>
                  <a:sym typeface="Symbol" pitchFamily="18" charset="2"/>
                </a:rPr>
                <a:t></a:t>
              </a:r>
              <a:r>
                <a:rPr lang="en-US" altLang="zh-CN" sz="2800" dirty="0" smtClean="0"/>
                <a:t>,</a:t>
              </a:r>
              <a:r>
                <a:rPr lang="en-US" altLang="zh-CN" sz="2800" dirty="0">
                  <a:solidFill>
                    <a:prstClr val="black"/>
                  </a:solidFill>
                  <a:sym typeface="Symbol" panose="05050102010706020507" pitchFamily="18" charset="2"/>
                </a:rPr>
                <a:t> </a:t>
              </a:r>
              <a:r>
                <a:rPr lang="en-US" altLang="zh-CN" sz="2800" dirty="0" smtClean="0"/>
                <a:t>(</a:t>
              </a:r>
              <a:r>
                <a:rPr lang="en-US" altLang="zh-CN" sz="2800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, C’</a:t>
              </a:r>
              <a:r>
                <a:rPr lang="en-US" altLang="zh-CN" sz="2800" dirty="0" smtClean="0"/>
                <a:t>) ) |  … }</a:t>
              </a:r>
              <a:endParaRPr lang="zh-CN" altLang="en-US" sz="2800" dirty="0"/>
            </a:p>
          </p:txBody>
        </p:sp>
      </p:grpSp>
      <p:sp>
        <p:nvSpPr>
          <p:cNvPr id="16" name="圆角矩形标注 15"/>
          <p:cNvSpPr/>
          <p:nvPr/>
        </p:nvSpPr>
        <p:spPr>
          <a:xfrm>
            <a:off x="805670" y="6147271"/>
            <a:ext cx="2142245" cy="544513"/>
          </a:xfrm>
          <a:prstGeom prst="wedgeRoundRectCallout">
            <a:avLst>
              <a:gd name="adj1" fmla="val 54803"/>
              <a:gd name="adj2" fmla="val -954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Low-level state</a:t>
            </a:r>
            <a:endParaRPr lang="zh-CN" altLang="en-US" sz="2400" dirty="0"/>
          </a:p>
        </p:txBody>
      </p:sp>
      <p:sp>
        <p:nvSpPr>
          <p:cNvPr id="17" name="圆角矩形标注 16"/>
          <p:cNvSpPr/>
          <p:nvPr/>
        </p:nvSpPr>
        <p:spPr>
          <a:xfrm>
            <a:off x="3917361" y="6136918"/>
            <a:ext cx="2142245" cy="544513"/>
          </a:xfrm>
          <a:prstGeom prst="wedgeRoundRectCallout">
            <a:avLst>
              <a:gd name="adj1" fmla="val -64330"/>
              <a:gd name="adj2" fmla="val -1004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Hi-level state</a:t>
            </a:r>
            <a:endParaRPr lang="zh-CN" altLang="en-US" sz="2400" dirty="0"/>
          </a:p>
        </p:txBody>
      </p:sp>
      <p:sp>
        <p:nvSpPr>
          <p:cNvPr id="18" name="圆角矩形标注 17"/>
          <p:cNvSpPr/>
          <p:nvPr/>
        </p:nvSpPr>
        <p:spPr>
          <a:xfrm>
            <a:off x="5076966" y="4393324"/>
            <a:ext cx="2183643" cy="684409"/>
          </a:xfrm>
          <a:prstGeom prst="wedgeRoundRectCallout">
            <a:avLst>
              <a:gd name="adj1" fmla="val -94910"/>
              <a:gd name="adj2" fmla="val 12014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Hi-level code (to be refined)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8820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Unary judgments – example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22</a:t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894385" y="1690689"/>
            <a:ext cx="2376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{P} </a:t>
            </a:r>
            <a:r>
              <a:rPr lang="en-US" altLang="zh-CN" sz="3200" dirty="0" smtClean="0">
                <a:solidFill>
                  <a:srgbClr val="0000FF"/>
                </a:solidFill>
              </a:rPr>
              <a:t>C</a:t>
            </a:r>
            <a:r>
              <a:rPr lang="en-US" altLang="zh-CN" sz="3200" dirty="0" smtClean="0"/>
              <a:t> {Q}</a:t>
            </a:r>
            <a:endParaRPr lang="zh-CN" altLang="en-US" sz="3200" dirty="0"/>
          </a:p>
        </p:txBody>
      </p:sp>
      <p:grpSp>
        <p:nvGrpSpPr>
          <p:cNvPr id="7" name="组合 6"/>
          <p:cNvGrpSpPr/>
          <p:nvPr/>
        </p:nvGrpSpPr>
        <p:grpSpPr>
          <a:xfrm>
            <a:off x="3658429" y="1810630"/>
            <a:ext cx="235955" cy="345715"/>
            <a:chOff x="1081825" y="3412901"/>
            <a:chExt cx="167426" cy="283336"/>
          </a:xfrm>
        </p:grpSpPr>
        <p:cxnSp>
          <p:nvCxnSpPr>
            <p:cNvPr id="9" name="直接连接符 8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文本框 7"/>
          <p:cNvSpPr txBox="1"/>
          <p:nvPr/>
        </p:nvSpPr>
        <p:spPr>
          <a:xfrm>
            <a:off x="2743199" y="1690689"/>
            <a:ext cx="869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R, G</a:t>
            </a:r>
            <a:endParaRPr lang="zh-CN" altLang="en-US" sz="3200" dirty="0"/>
          </a:p>
        </p:txBody>
      </p:sp>
      <p:sp>
        <p:nvSpPr>
          <p:cNvPr id="12" name="文本框 11"/>
          <p:cNvSpPr txBox="1"/>
          <p:nvPr/>
        </p:nvSpPr>
        <p:spPr>
          <a:xfrm>
            <a:off x="2888873" y="5837735"/>
            <a:ext cx="3061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R, G:    x = </a:t>
            </a:r>
            <a:r>
              <a:rPr lang="en-US" altLang="zh-CN" sz="2400" dirty="0" smtClean="0">
                <a:solidFill>
                  <a:srgbClr val="C00000"/>
                </a:solidFill>
              </a:rPr>
              <a:t>X</a:t>
            </a:r>
            <a:r>
              <a:rPr lang="en-US" altLang="zh-CN" sz="2400" dirty="0" smtClean="0"/>
              <a:t> </a:t>
            </a:r>
            <a:r>
              <a:rPr lang="en-US" altLang="zh-CN" sz="2400" dirty="0" smtClean="0">
                <a:sym typeface="Wingdings 3" panose="05040102010807070707" pitchFamily="18" charset="2"/>
              </a:rPr>
              <a:t> x = </a:t>
            </a:r>
            <a:r>
              <a:rPr lang="en-US" altLang="zh-CN" sz="2400" dirty="0" smtClean="0">
                <a:solidFill>
                  <a:srgbClr val="C00000"/>
                </a:solidFill>
                <a:sym typeface="Wingdings 3" panose="05040102010807070707" pitchFamily="18" charset="2"/>
              </a:rPr>
              <a:t>X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888873" y="2711029"/>
            <a:ext cx="338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P: { x = </a:t>
            </a:r>
            <a:r>
              <a:rPr lang="en-US" altLang="zh-CN" sz="2800" dirty="0" smtClean="0">
                <a:solidFill>
                  <a:srgbClr val="C00000"/>
                </a:solidFill>
              </a:rPr>
              <a:t>X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 </a:t>
            </a:r>
            <a:r>
              <a:rPr lang="en-US" altLang="zh-CN" sz="28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rem(X++) </a:t>
            </a:r>
            <a:r>
              <a:rPr lang="en-US" altLang="zh-CN" sz="2800" dirty="0" smtClean="0">
                <a:sym typeface="Symbol" panose="05050102010706020507" pitchFamily="18" charset="2"/>
              </a:rPr>
              <a:t>}</a:t>
            </a:r>
            <a:endParaRPr lang="zh-CN" altLang="en-US" sz="2800" dirty="0"/>
          </a:p>
        </p:txBody>
      </p:sp>
      <p:sp>
        <p:nvSpPr>
          <p:cNvPr id="14" name="文本框 13"/>
          <p:cNvSpPr txBox="1"/>
          <p:nvPr/>
        </p:nvSpPr>
        <p:spPr>
          <a:xfrm>
            <a:off x="2891144" y="4200913"/>
            <a:ext cx="3566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Q: { x = </a:t>
            </a:r>
            <a:r>
              <a:rPr lang="en-US" altLang="zh-CN" sz="2800" dirty="0" smtClean="0">
                <a:solidFill>
                  <a:srgbClr val="C00000"/>
                </a:solidFill>
              </a:rPr>
              <a:t>X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 </a:t>
            </a:r>
            <a:r>
              <a:rPr lang="en-US" altLang="zh-CN" sz="28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rem(skip) </a:t>
            </a:r>
            <a:r>
              <a:rPr lang="en-US" altLang="zh-CN" sz="2800" dirty="0" smtClean="0">
                <a:sym typeface="Symbol" panose="05050102010706020507" pitchFamily="18" charset="2"/>
              </a:rPr>
              <a:t>}</a:t>
            </a:r>
            <a:endParaRPr lang="zh-CN" altLang="en-US" sz="2800" dirty="0"/>
          </a:p>
        </p:txBody>
      </p:sp>
      <p:sp>
        <p:nvSpPr>
          <p:cNvPr id="15" name="文本框 14"/>
          <p:cNvSpPr txBox="1"/>
          <p:nvPr/>
        </p:nvSpPr>
        <p:spPr>
          <a:xfrm>
            <a:off x="2893417" y="3397967"/>
            <a:ext cx="3061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FF"/>
                </a:solidFill>
              </a:rPr>
              <a:t>C:</a:t>
            </a:r>
            <a:r>
              <a:rPr lang="en-US" altLang="zh-CN" sz="2800" dirty="0" smtClean="0"/>
              <a:t> 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x++;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07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Unary judgments – </a:t>
            </a:r>
            <a:r>
              <a:rPr lang="en-US" altLang="zh-CN" dirty="0" smtClean="0"/>
              <a:t>example (2)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23</a:t>
            </a:fld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937743" y="1778628"/>
            <a:ext cx="44394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3.   done = false;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6.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=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cas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,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, tmp+1);</a:t>
            </a:r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6" name="文本框 5"/>
          <p:cNvSpPr txBox="1"/>
          <p:nvPr/>
        </p:nvSpPr>
        <p:spPr>
          <a:xfrm>
            <a:off x="6125347" y="2304237"/>
            <a:ext cx="2568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INC(){</a:t>
            </a:r>
          </a:p>
          <a:p>
            <a:r>
              <a:rPr lang="en-US" altLang="zh-CN" sz="2400" b="1" dirty="0"/>
              <a:t> </a:t>
            </a:r>
            <a:r>
              <a:rPr lang="en-US" altLang="zh-CN" sz="2400" b="1" dirty="0" smtClean="0"/>
              <a:t> &lt;CNT++&gt;</a:t>
            </a:r>
          </a:p>
          <a:p>
            <a:r>
              <a:rPr lang="en-US" altLang="zh-CN" sz="2400" b="1" dirty="0"/>
              <a:t>}</a:t>
            </a:r>
            <a:endParaRPr lang="zh-CN" altLang="en-US" sz="2400" dirty="0"/>
          </a:p>
        </p:txBody>
      </p:sp>
      <p:grpSp>
        <p:nvGrpSpPr>
          <p:cNvPr id="11" name="组合 10"/>
          <p:cNvGrpSpPr/>
          <p:nvPr/>
        </p:nvGrpSpPr>
        <p:grpSpPr>
          <a:xfrm>
            <a:off x="3251582" y="4458575"/>
            <a:ext cx="5701353" cy="1921869"/>
            <a:chOff x="3251582" y="4458575"/>
            <a:chExt cx="5701353" cy="1921869"/>
          </a:xfrm>
        </p:grpSpPr>
        <p:sp>
          <p:nvSpPr>
            <p:cNvPr id="7" name="文本框 6"/>
            <p:cNvSpPr txBox="1"/>
            <p:nvPr/>
          </p:nvSpPr>
          <p:spPr>
            <a:xfrm>
              <a:off x="3251582" y="4458575"/>
              <a:ext cx="36060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/>
                <a:t>{ </a:t>
              </a:r>
              <a:r>
                <a:rPr lang="en-US" altLang="zh-CN" sz="2400" dirty="0" err="1" smtClean="0"/>
                <a:t>cnt</a:t>
              </a:r>
              <a:r>
                <a:rPr lang="en-US" altLang="zh-CN" sz="2400" dirty="0" smtClean="0"/>
                <a:t> = CNT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 </a:t>
              </a:r>
              <a:r>
                <a:rPr lang="en-US" altLang="zh-CN" sz="24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rem(INC)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}</a:t>
              </a:r>
              <a:endParaRPr lang="zh-CN" altLang="en-US" sz="2400" dirty="0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251583" y="5549447"/>
              <a:ext cx="57013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/>
                <a:t>{ </a:t>
              </a:r>
              <a:r>
                <a:rPr lang="en-US" altLang="zh-CN" sz="2400" dirty="0" err="1" smtClean="0"/>
                <a:t>cnt</a:t>
              </a:r>
              <a:r>
                <a:rPr lang="en-US" altLang="zh-CN" sz="2400" dirty="0" smtClean="0"/>
                <a:t> = CNT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 </a:t>
              </a:r>
              <a:br>
                <a:rPr lang="en-US" altLang="zh-CN" sz="2400" dirty="0" smtClean="0">
                  <a:sym typeface="Symbol" panose="05050102010706020507" pitchFamily="18" charset="2"/>
                </a:rPr>
              </a:br>
              <a:r>
                <a:rPr lang="en-US" altLang="zh-CN" sz="2400" dirty="0" smtClean="0">
                  <a:sym typeface="Symbol" panose="05050102010706020507" pitchFamily="18" charset="2"/>
                </a:rPr>
                <a:t>  (done </a:t>
              </a:r>
              <a:r>
                <a:rPr lang="en-US" altLang="zh-CN" sz="24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rem(INC)</a:t>
              </a:r>
              <a:r>
                <a:rPr lang="en-US" altLang="zh-CN" sz="2400" dirty="0">
                  <a:sym typeface="Symbol" panose="05050102010706020507" pitchFamily="18" charset="2"/>
                </a:rPr>
                <a:t>)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</a:t>
              </a:r>
              <a:r>
                <a:rPr lang="en-US" altLang="zh-CN" sz="2400" dirty="0">
                  <a:sym typeface="Symbol" panose="05050102010706020507" pitchFamily="18" charset="2"/>
                </a:rPr>
                <a:t>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(done </a:t>
              </a:r>
              <a:r>
                <a:rPr lang="en-US" altLang="zh-CN" sz="2400" dirty="0">
                  <a:sym typeface="Symbol" panose="05050102010706020507" pitchFamily="18" charset="2"/>
                </a:rPr>
                <a:t></a:t>
              </a:r>
              <a:r>
                <a:rPr lang="en-US" altLang="zh-CN" sz="24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rem(skip)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) }</a:t>
              </a:r>
              <a:endParaRPr lang="zh-CN" altLang="en-US" sz="2400" dirty="0"/>
            </a:p>
          </p:txBody>
        </p:sp>
        <p:sp>
          <p:nvSpPr>
            <p:cNvPr id="9" name="矩形 8"/>
            <p:cNvSpPr/>
            <p:nvPr/>
          </p:nvSpPr>
          <p:spPr>
            <a:xfrm>
              <a:off x="3401710" y="5014435"/>
              <a:ext cx="378932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400" dirty="0"/>
                <a:t>done = </a:t>
              </a:r>
              <a:r>
                <a:rPr lang="en-US" altLang="zh-CN" sz="2400" dirty="0" err="1"/>
                <a:t>cas</a:t>
              </a:r>
              <a:r>
                <a:rPr lang="en-US" altLang="zh-CN" sz="2400" dirty="0"/>
                <a:t>(</a:t>
              </a:r>
              <a:r>
                <a:rPr lang="en-US" altLang="zh-CN" sz="2400" dirty="0" err="1"/>
                <a:t>cnt</a:t>
              </a:r>
              <a:r>
                <a:rPr lang="en-US" altLang="zh-CN" sz="2400" dirty="0"/>
                <a:t>, </a:t>
              </a:r>
              <a:r>
                <a:rPr lang="en-US" altLang="zh-CN" sz="2400" dirty="0" err="1"/>
                <a:t>tmp</a:t>
              </a:r>
              <a:r>
                <a:rPr lang="en-US" altLang="zh-CN" sz="2400" dirty="0"/>
                <a:t>, tmp+1);</a:t>
              </a: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628650" y="6002408"/>
            <a:ext cx="25184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R, G:  </a:t>
            </a:r>
            <a:r>
              <a:rPr lang="en-US" altLang="zh-CN" sz="2000" dirty="0" smtClean="0"/>
              <a:t>  </a:t>
            </a:r>
          </a:p>
          <a:p>
            <a:r>
              <a:rPr lang="en-US" altLang="zh-CN" sz="2000" dirty="0" err="1" smtClean="0"/>
              <a:t>cnt</a:t>
            </a:r>
            <a:r>
              <a:rPr lang="en-US" altLang="zh-CN" sz="2000" dirty="0" smtClean="0"/>
              <a:t>=CNT </a:t>
            </a:r>
            <a:r>
              <a:rPr lang="en-US" altLang="zh-CN" sz="2000" dirty="0" smtClean="0">
                <a:sym typeface="Wingdings 3" panose="05040102010807070707" pitchFamily="18" charset="2"/>
              </a:rPr>
              <a:t> </a:t>
            </a:r>
            <a:r>
              <a:rPr lang="en-US" altLang="zh-CN" sz="2000" dirty="0" err="1" smtClean="0">
                <a:sym typeface="Wingdings 3" panose="05040102010807070707" pitchFamily="18" charset="2"/>
              </a:rPr>
              <a:t>cnt</a:t>
            </a:r>
            <a:r>
              <a:rPr lang="en-US" altLang="zh-CN" sz="2000" dirty="0" smtClean="0">
                <a:sym typeface="Wingdings 3" panose="05040102010807070707" pitchFamily="18" charset="2"/>
              </a:rPr>
              <a:t> = CNT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9703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/>
              <a:t>Combining Unary and Binary </a:t>
            </a:r>
            <a:r>
              <a:rPr lang="en-US" altLang="zh-CN" sz="4000" dirty="0" smtClean="0"/>
              <a:t>Rules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009396"/>
          </a:xfrm>
        </p:spPr>
        <p:txBody>
          <a:bodyPr/>
          <a:lstStyle/>
          <a:p>
            <a:r>
              <a:rPr lang="en-US" altLang="zh-CN" dirty="0" smtClean="0"/>
              <a:t>The whole logic consists of both binary and unary rules</a:t>
            </a:r>
          </a:p>
          <a:p>
            <a:pPr lvl="1"/>
            <a:r>
              <a:rPr lang="en-US" altLang="zh-CN" dirty="0" smtClean="0"/>
              <a:t>binary rules for compositionality.</a:t>
            </a:r>
            <a:endParaRPr lang="en-US" altLang="zh-CN" dirty="0"/>
          </a:p>
          <a:p>
            <a:pPr lvl="1"/>
            <a:r>
              <a:rPr lang="en-US" altLang="zh-CN" dirty="0" smtClean="0"/>
              <a:t>unary rules for refinement of basic program units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383651" y="6379010"/>
            <a:ext cx="2057400" cy="365125"/>
          </a:xfrm>
        </p:spPr>
        <p:txBody>
          <a:bodyPr/>
          <a:lstStyle/>
          <a:p>
            <a:fld id="{E35FA513-05EF-412B-AE01-ECC22DA18F02}" type="slidenum">
              <a:rPr lang="zh-CN" altLang="en-US" smtClean="0"/>
              <a:t>24</a:t>
            </a:fld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787616" y="4108443"/>
            <a:ext cx="7672810" cy="2011255"/>
            <a:chOff x="787616" y="4108443"/>
            <a:chExt cx="7672810" cy="2011255"/>
          </a:xfrm>
        </p:grpSpPr>
        <p:sp>
          <p:nvSpPr>
            <p:cNvPr id="5" name="文本框 4"/>
            <p:cNvSpPr txBox="1"/>
            <p:nvPr/>
          </p:nvSpPr>
          <p:spPr>
            <a:xfrm>
              <a:off x="787616" y="4108443"/>
              <a:ext cx="677324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Converting unary judgments to binary ones:</a:t>
              </a:r>
              <a:endParaRPr lang="zh-CN" altLang="en-US" sz="2800" dirty="0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2759125" y="4848960"/>
              <a:ext cx="46243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 </a:t>
              </a:r>
              <a:r>
                <a:rPr lang="en-US" altLang="zh-CN" sz="28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rem(C’)</a:t>
              </a:r>
              <a:r>
                <a:rPr lang="en-US" altLang="zh-CN" sz="2800" dirty="0" smtClean="0"/>
                <a:t>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</a:t>
              </a:r>
              <a:r>
                <a:rPr lang="en-US" altLang="zh-CN" sz="2800" dirty="0" smtClean="0"/>
                <a:t> {q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 </a:t>
              </a:r>
              <a:r>
                <a:rPr lang="en-US" altLang="zh-CN" sz="28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rem(skip)</a:t>
              </a:r>
              <a:r>
                <a:rPr lang="en-US" altLang="zh-CN" sz="2800" dirty="0" smtClean="0"/>
                <a:t>}</a:t>
              </a:r>
              <a:endParaRPr lang="zh-CN" altLang="en-US" sz="2800" dirty="0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2510210" y="4968902"/>
              <a:ext cx="210279" cy="283336"/>
              <a:chOff x="1081825" y="3412901"/>
              <a:chExt cx="167426" cy="283336"/>
            </a:xfrm>
          </p:grpSpPr>
          <p:cxnSp>
            <p:nvCxnSpPr>
              <p:cNvPr id="8" name="直接连接符 7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接连接符 8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0" name="文本框 9"/>
            <p:cNvSpPr txBox="1"/>
            <p:nvPr/>
          </p:nvSpPr>
          <p:spPr>
            <a:xfrm>
              <a:off x="1675156" y="4848960"/>
              <a:ext cx="8736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  <p:cxnSp>
          <p:nvCxnSpPr>
            <p:cNvPr id="16" name="直接连接符 15"/>
            <p:cNvCxnSpPr/>
            <p:nvPr/>
          </p:nvCxnSpPr>
          <p:spPr>
            <a:xfrm>
              <a:off x="1675156" y="5545393"/>
              <a:ext cx="570828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文本框 16"/>
            <p:cNvSpPr txBox="1"/>
            <p:nvPr/>
          </p:nvSpPr>
          <p:spPr>
            <a:xfrm>
              <a:off x="3942981" y="5596478"/>
              <a:ext cx="23395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</a:t>
              </a:r>
              <a:r>
                <a:rPr lang="en-US" altLang="zh-CN" sz="2800" b="1" dirty="0" smtClean="0">
                  <a:solidFill>
                    <a:srgbClr val="C00000"/>
                  </a:solidFill>
                </a:rPr>
                <a:t>C’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 </a:t>
              </a:r>
              <a:r>
                <a:rPr lang="en-US" altLang="zh-CN" sz="2800" dirty="0" smtClean="0"/>
                <a:t>{q}</a:t>
              </a:r>
              <a:endParaRPr lang="zh-CN" altLang="en-US" sz="2800" dirty="0"/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3694065" y="5716420"/>
              <a:ext cx="210279" cy="283336"/>
              <a:chOff x="1081825" y="3412901"/>
              <a:chExt cx="167426" cy="283336"/>
            </a:xfrm>
          </p:grpSpPr>
          <p:cxnSp>
            <p:nvCxnSpPr>
              <p:cNvPr id="19" name="直接连接符 18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1" name="文本框 20"/>
            <p:cNvSpPr txBox="1"/>
            <p:nvPr/>
          </p:nvSpPr>
          <p:spPr>
            <a:xfrm>
              <a:off x="2829673" y="5596478"/>
              <a:ext cx="9030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G</a:t>
              </a:r>
              <a:endParaRPr lang="zh-CN" altLang="en-US" sz="2800" dirty="0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7383439" y="5283783"/>
              <a:ext cx="10769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(U2B)</a:t>
              </a:r>
              <a:endParaRPr lang="zh-CN" alt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8681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 new consequence rule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25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919188" y="1653391"/>
            <a:ext cx="1655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{P’} </a:t>
            </a:r>
            <a:r>
              <a:rPr lang="en-US" altLang="zh-CN" sz="2800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{Q’}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3670273" y="1773333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2835219" y="1653391"/>
            <a:ext cx="87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G</a:t>
            </a:r>
            <a:endParaRPr lang="zh-CN" altLang="en-US" sz="2800" dirty="0"/>
          </a:p>
        </p:txBody>
      </p:sp>
      <p:cxnSp>
        <p:nvCxnSpPr>
          <p:cNvPr id="10" name="直接连接符 9"/>
          <p:cNvCxnSpPr/>
          <p:nvPr/>
        </p:nvCxnSpPr>
        <p:spPr>
          <a:xfrm>
            <a:off x="1047359" y="2349824"/>
            <a:ext cx="643929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997573" y="2400909"/>
            <a:ext cx="155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{P} </a:t>
            </a:r>
            <a:r>
              <a:rPr lang="en-US" altLang="zh-CN" sz="2800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{Q}</a:t>
            </a:r>
            <a:endParaRPr lang="zh-CN" altLang="en-US" sz="2800" dirty="0"/>
          </a:p>
        </p:txBody>
      </p:sp>
      <p:grpSp>
        <p:nvGrpSpPr>
          <p:cNvPr id="12" name="组合 11"/>
          <p:cNvGrpSpPr/>
          <p:nvPr/>
        </p:nvGrpSpPr>
        <p:grpSpPr>
          <a:xfrm>
            <a:off x="3748657" y="2520851"/>
            <a:ext cx="210279" cy="283336"/>
            <a:chOff x="1081825" y="3412901"/>
            <a:chExt cx="167426" cy="283336"/>
          </a:xfrm>
        </p:grpSpPr>
        <p:cxnSp>
          <p:nvCxnSpPr>
            <p:cNvPr id="13" name="直接连接符 12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文本框 14"/>
          <p:cNvSpPr txBox="1"/>
          <p:nvPr/>
        </p:nvSpPr>
        <p:spPr>
          <a:xfrm>
            <a:off x="2884265" y="2400909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7" name="文本框 16"/>
          <p:cNvSpPr txBox="1"/>
          <p:nvPr/>
        </p:nvSpPr>
        <p:spPr>
          <a:xfrm>
            <a:off x="1251537" y="1653391"/>
            <a:ext cx="1150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 </a:t>
            </a:r>
            <a:r>
              <a:rPr lang="en-US" altLang="zh-CN" sz="2800" dirty="0" smtClean="0">
                <a:sym typeface="Wingdings 3" panose="05040102010807070707" pitchFamily="18" charset="2"/>
              </a:rPr>
              <a:t> </a:t>
            </a:r>
            <a:r>
              <a:rPr lang="en-US" altLang="zh-CN" sz="2800" dirty="0" smtClean="0"/>
              <a:t>P’</a:t>
            </a:r>
            <a:endParaRPr lang="zh-CN" altLang="en-US" sz="2800" dirty="0"/>
          </a:p>
        </p:txBody>
      </p:sp>
      <p:sp>
        <p:nvSpPr>
          <p:cNvPr id="18" name="文本框 17"/>
          <p:cNvSpPr txBox="1"/>
          <p:nvPr/>
        </p:nvSpPr>
        <p:spPr>
          <a:xfrm>
            <a:off x="6141769" y="1653391"/>
            <a:ext cx="1350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Q’ </a:t>
            </a:r>
            <a:r>
              <a:rPr lang="en-US" altLang="zh-CN" sz="2800" dirty="0" smtClean="0">
                <a:sym typeface="Wingdings 3" panose="05040102010807070707" pitchFamily="18" charset="2"/>
              </a:rPr>
              <a:t> Q</a:t>
            </a:r>
            <a:endParaRPr lang="zh-CN" altLang="en-US" sz="2800" dirty="0"/>
          </a:p>
        </p:txBody>
      </p:sp>
      <p:sp>
        <p:nvSpPr>
          <p:cNvPr id="20" name="文本框 19"/>
          <p:cNvSpPr txBox="1"/>
          <p:nvPr/>
        </p:nvSpPr>
        <p:spPr>
          <a:xfrm>
            <a:off x="1252080" y="3379489"/>
            <a:ext cx="1632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 </a:t>
            </a:r>
            <a:r>
              <a:rPr lang="en-US" altLang="zh-CN" sz="2800" dirty="0" smtClean="0">
                <a:sym typeface="Wingdings 3" panose="05040102010807070707" pitchFamily="18" charset="2"/>
              </a:rPr>
              <a:t> </a:t>
            </a:r>
            <a:r>
              <a:rPr lang="en-US" altLang="zh-CN" sz="2800" dirty="0" smtClean="0"/>
              <a:t>P’  </a:t>
            </a:r>
            <a:r>
              <a:rPr lang="en-US" altLang="zh-CN" sz="2800" dirty="0" err="1" smtClean="0"/>
              <a:t>iff</a:t>
            </a:r>
            <a:r>
              <a:rPr lang="en-US" altLang="zh-CN" sz="2800" dirty="0" smtClean="0"/>
              <a:t> </a:t>
            </a:r>
            <a:endParaRPr lang="zh-CN" altLang="en-US" sz="2800" dirty="0"/>
          </a:p>
        </p:txBody>
      </p:sp>
      <p:grpSp>
        <p:nvGrpSpPr>
          <p:cNvPr id="3" name="组合 2"/>
          <p:cNvGrpSpPr/>
          <p:nvPr/>
        </p:nvGrpSpPr>
        <p:grpSpPr>
          <a:xfrm>
            <a:off x="1707579" y="3998625"/>
            <a:ext cx="2687000" cy="550362"/>
            <a:chOff x="1707579" y="4053217"/>
            <a:chExt cx="2687000" cy="550362"/>
          </a:xfrm>
        </p:grpSpPr>
        <p:sp>
          <p:nvSpPr>
            <p:cNvPr id="21" name="文本框 20"/>
            <p:cNvSpPr txBox="1"/>
            <p:nvPr/>
          </p:nvSpPr>
          <p:spPr>
            <a:xfrm>
              <a:off x="1707579" y="4053217"/>
              <a:ext cx="18271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(, (, C))  </a:t>
              </a:r>
              <a:endParaRPr lang="zh-CN" altLang="en-US" sz="2800" dirty="0"/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3530419" y="4173159"/>
              <a:ext cx="218238" cy="283336"/>
              <a:chOff x="2969998" y="4717198"/>
              <a:chExt cx="218238" cy="283336"/>
            </a:xfrm>
          </p:grpSpPr>
          <p:cxnSp>
            <p:nvCxnSpPr>
              <p:cNvPr id="34" name="直接连接符 33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直接连接符 35"/>
              <p:cNvCxnSpPr/>
              <p:nvPr/>
            </p:nvCxnSpPr>
            <p:spPr>
              <a:xfrm>
                <a:off x="2977957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3" name="矩形 42"/>
            <p:cNvSpPr/>
            <p:nvPr/>
          </p:nvSpPr>
          <p:spPr>
            <a:xfrm>
              <a:off x="3800288" y="4080359"/>
              <a:ext cx="59429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 .</a:t>
              </a:r>
              <a:endParaRPr lang="zh-CN" altLang="en-US" sz="2800" dirty="0"/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2088909" y="4604922"/>
            <a:ext cx="6590212" cy="583284"/>
            <a:chOff x="2088909" y="4768693"/>
            <a:chExt cx="6590212" cy="583284"/>
          </a:xfrm>
        </p:grpSpPr>
        <p:sp>
          <p:nvSpPr>
            <p:cNvPr id="44" name="矩形 43"/>
            <p:cNvSpPr/>
            <p:nvPr/>
          </p:nvSpPr>
          <p:spPr>
            <a:xfrm>
              <a:off x="2088909" y="4768693"/>
              <a:ext cx="424661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(’, C’).  (C, )</a:t>
              </a:r>
              <a:r>
                <a:rPr lang="en-US" altLang="zh-CN" sz="2800" dirty="0" smtClean="0">
                  <a:sym typeface="Wingdings 3" panose="05040102010807070707" pitchFamily="18" charset="2"/>
                </a:rPr>
                <a:t></a:t>
              </a:r>
              <a:r>
                <a:rPr lang="en-US" altLang="zh-CN" sz="2800" baseline="30000" dirty="0" smtClean="0">
                  <a:sym typeface="Wingdings 3" panose="05040102010807070707" pitchFamily="18" charset="2"/>
                </a:rPr>
                <a:t>*</a:t>
              </a:r>
              <a:r>
                <a:rPr lang="en-US" altLang="zh-CN" sz="2800" dirty="0" smtClean="0">
                  <a:sym typeface="Wingdings 3" panose="05040102010807070707" pitchFamily="18" charset="2"/>
                </a:rPr>
                <a:t>(C’, </a:t>
              </a:r>
              <a:r>
                <a:rPr lang="en-US" altLang="zh-CN" sz="2800" dirty="0">
                  <a:sym typeface="Symbol" panose="05050102010706020507" pitchFamily="18" charset="2"/>
                </a:rPr>
                <a:t>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’)     </a:t>
              </a:r>
              <a:endParaRPr lang="zh-CN" altLang="en-US" sz="2800" dirty="0"/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6346206" y="4774319"/>
              <a:ext cx="16368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(, (’, C’))  </a:t>
              </a:r>
              <a:endParaRPr lang="zh-CN" altLang="en-US" sz="2800" dirty="0"/>
            </a:p>
          </p:txBody>
        </p:sp>
        <p:grpSp>
          <p:nvGrpSpPr>
            <p:cNvPr id="46" name="组合 45"/>
            <p:cNvGrpSpPr/>
            <p:nvPr/>
          </p:nvGrpSpPr>
          <p:grpSpPr>
            <a:xfrm>
              <a:off x="8060621" y="4921557"/>
              <a:ext cx="218238" cy="283336"/>
              <a:chOff x="2969998" y="4717198"/>
              <a:chExt cx="218238" cy="283336"/>
            </a:xfrm>
          </p:grpSpPr>
          <p:cxnSp>
            <p:nvCxnSpPr>
              <p:cNvPr id="47" name="直接连接符 46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直接连接符 47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/>
              <p:nvPr/>
            </p:nvCxnSpPr>
            <p:spPr>
              <a:xfrm>
                <a:off x="2977957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0" name="矩形 49"/>
            <p:cNvSpPr/>
            <p:nvPr/>
          </p:nvSpPr>
          <p:spPr>
            <a:xfrm>
              <a:off x="8289546" y="4828757"/>
              <a:ext cx="38957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P’</a:t>
              </a:r>
              <a:endParaRPr lang="zh-CN" altLang="en-US" sz="2800" dirty="0"/>
            </a:p>
          </p:txBody>
        </p:sp>
      </p:grpSp>
      <p:sp>
        <p:nvSpPr>
          <p:cNvPr id="51" name="文本框 50"/>
          <p:cNvSpPr txBox="1"/>
          <p:nvPr/>
        </p:nvSpPr>
        <p:spPr>
          <a:xfrm>
            <a:off x="982277" y="5617146"/>
            <a:ext cx="682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Ex: X = N </a:t>
            </a:r>
            <a:r>
              <a:rPr lang="en-US" altLang="zh-CN" sz="2800" b="1" dirty="0" smtClean="0">
                <a:sym typeface="Symbol" panose="05050102010706020507" pitchFamily="18" charset="2"/>
              </a:rPr>
              <a:t></a:t>
            </a:r>
            <a:r>
              <a:rPr lang="en-US" altLang="zh-CN" sz="28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 rem(X++; X++)</a:t>
            </a:r>
            <a:r>
              <a:rPr lang="en-US" altLang="zh-CN" sz="2800" b="1" dirty="0" smtClean="0">
                <a:sym typeface="Symbol" panose="05050102010706020507" pitchFamily="18" charset="2"/>
              </a:rPr>
              <a:t>    </a:t>
            </a:r>
          </a:p>
          <a:p>
            <a:r>
              <a:rPr lang="en-US" altLang="zh-CN" sz="2800" b="1" dirty="0">
                <a:sym typeface="Symbol" panose="05050102010706020507" pitchFamily="18" charset="2"/>
              </a:rPr>
              <a:t> </a:t>
            </a:r>
            <a:r>
              <a:rPr lang="en-US" altLang="zh-CN" sz="2800" b="1" dirty="0" smtClean="0">
                <a:sym typeface="Symbol" panose="05050102010706020507" pitchFamily="18" charset="2"/>
              </a:rPr>
              <a:t>         </a:t>
            </a:r>
            <a:r>
              <a:rPr lang="en-US" altLang="zh-CN" sz="2800" dirty="0" smtClean="0">
                <a:sym typeface="Wingdings 3" panose="05040102010807070707" pitchFamily="18" charset="2"/>
              </a:rPr>
              <a:t>   </a:t>
            </a:r>
            <a:r>
              <a:rPr lang="en-US" altLang="zh-CN" sz="2800" b="1" dirty="0" smtClean="0">
                <a:sym typeface="Wingdings 3" panose="05040102010807070707" pitchFamily="18" charset="2"/>
              </a:rPr>
              <a:t>X=N+2 </a:t>
            </a:r>
            <a:r>
              <a:rPr lang="en-US" altLang="zh-CN" sz="2800" b="1" dirty="0" smtClean="0">
                <a:sym typeface="Symbol" panose="05050102010706020507" pitchFamily="18" charset="2"/>
              </a:rPr>
              <a:t></a:t>
            </a:r>
            <a:r>
              <a:rPr lang="en-US" altLang="zh-CN" sz="2800" b="1" dirty="0" smtClean="0">
                <a:sym typeface="Wingdings 3" panose="05040102010807070707" pitchFamily="18" charset="2"/>
              </a:rPr>
              <a:t> </a:t>
            </a:r>
            <a:r>
              <a:rPr lang="en-US" altLang="zh-CN" sz="2800" b="1" dirty="0" smtClean="0">
                <a:solidFill>
                  <a:srgbClr val="C00000"/>
                </a:solidFill>
                <a:sym typeface="Wingdings 3" panose="05040102010807070707" pitchFamily="18" charset="2"/>
              </a:rPr>
              <a:t>rem(skip) </a:t>
            </a:r>
            <a:endParaRPr lang="zh-CN" altLang="en-US" sz="3200" b="1" dirty="0">
              <a:solidFill>
                <a:srgbClr val="C00000"/>
              </a:solidFill>
            </a:endParaRPr>
          </a:p>
        </p:txBody>
      </p:sp>
      <p:sp>
        <p:nvSpPr>
          <p:cNvPr id="37" name="圆角矩形标注 36"/>
          <p:cNvSpPr/>
          <p:nvPr/>
        </p:nvSpPr>
        <p:spPr>
          <a:xfrm>
            <a:off x="4995082" y="3479745"/>
            <a:ext cx="3520268" cy="684409"/>
          </a:xfrm>
          <a:prstGeom prst="wedgeRoundRectCallout">
            <a:avLst>
              <a:gd name="adj1" fmla="val -63947"/>
              <a:gd name="adj2" fmla="val 12413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Make 0 or multiple steps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9595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3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 new consequence rule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26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919188" y="1653391"/>
            <a:ext cx="1655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{P’} </a:t>
            </a:r>
            <a:r>
              <a:rPr lang="en-US" altLang="zh-CN" sz="2800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{Q’}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3670273" y="1773333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2835219" y="1653391"/>
            <a:ext cx="87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G</a:t>
            </a:r>
            <a:endParaRPr lang="zh-CN" altLang="en-US" sz="2800" dirty="0"/>
          </a:p>
        </p:txBody>
      </p:sp>
      <p:cxnSp>
        <p:nvCxnSpPr>
          <p:cNvPr id="10" name="直接连接符 9"/>
          <p:cNvCxnSpPr/>
          <p:nvPr/>
        </p:nvCxnSpPr>
        <p:spPr>
          <a:xfrm>
            <a:off x="1047359" y="2349824"/>
            <a:ext cx="643929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997573" y="2400909"/>
            <a:ext cx="155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{P} </a:t>
            </a:r>
            <a:r>
              <a:rPr lang="en-US" altLang="zh-CN" sz="2800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{Q}</a:t>
            </a:r>
            <a:endParaRPr lang="zh-CN" altLang="en-US" sz="2800" dirty="0"/>
          </a:p>
        </p:txBody>
      </p:sp>
      <p:grpSp>
        <p:nvGrpSpPr>
          <p:cNvPr id="12" name="组合 11"/>
          <p:cNvGrpSpPr/>
          <p:nvPr/>
        </p:nvGrpSpPr>
        <p:grpSpPr>
          <a:xfrm>
            <a:off x="3748657" y="2520851"/>
            <a:ext cx="210279" cy="283336"/>
            <a:chOff x="1081825" y="3412901"/>
            <a:chExt cx="167426" cy="283336"/>
          </a:xfrm>
        </p:grpSpPr>
        <p:cxnSp>
          <p:nvCxnSpPr>
            <p:cNvPr id="13" name="直接连接符 12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文本框 14"/>
          <p:cNvSpPr txBox="1"/>
          <p:nvPr/>
        </p:nvSpPr>
        <p:spPr>
          <a:xfrm>
            <a:off x="2884265" y="2400909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7" name="文本框 16"/>
          <p:cNvSpPr txBox="1"/>
          <p:nvPr/>
        </p:nvSpPr>
        <p:spPr>
          <a:xfrm>
            <a:off x="1251537" y="1653391"/>
            <a:ext cx="1150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 </a:t>
            </a:r>
            <a:r>
              <a:rPr lang="en-US" altLang="zh-CN" sz="2800" dirty="0" smtClean="0">
                <a:sym typeface="Wingdings 3" panose="05040102010807070707" pitchFamily="18" charset="2"/>
              </a:rPr>
              <a:t> </a:t>
            </a:r>
            <a:r>
              <a:rPr lang="en-US" altLang="zh-CN" sz="2800" dirty="0" smtClean="0"/>
              <a:t>P’</a:t>
            </a:r>
            <a:endParaRPr lang="zh-CN" altLang="en-US" sz="2800" dirty="0"/>
          </a:p>
        </p:txBody>
      </p:sp>
      <p:sp>
        <p:nvSpPr>
          <p:cNvPr id="18" name="文本框 17"/>
          <p:cNvSpPr txBox="1"/>
          <p:nvPr/>
        </p:nvSpPr>
        <p:spPr>
          <a:xfrm>
            <a:off x="6141769" y="1653391"/>
            <a:ext cx="1350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Q’ </a:t>
            </a:r>
            <a:r>
              <a:rPr lang="en-US" altLang="zh-CN" sz="2800" dirty="0" smtClean="0">
                <a:sym typeface="Wingdings 3" panose="05040102010807070707" pitchFamily="18" charset="2"/>
              </a:rPr>
              <a:t> Q</a:t>
            </a:r>
            <a:endParaRPr lang="zh-CN" altLang="en-US" sz="2800" dirty="0"/>
          </a:p>
        </p:txBody>
      </p:sp>
      <p:sp>
        <p:nvSpPr>
          <p:cNvPr id="20" name="文本框 19"/>
          <p:cNvSpPr txBox="1"/>
          <p:nvPr/>
        </p:nvSpPr>
        <p:spPr>
          <a:xfrm>
            <a:off x="1252080" y="3379489"/>
            <a:ext cx="1632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 </a:t>
            </a:r>
            <a:r>
              <a:rPr lang="en-US" altLang="zh-CN" sz="2800" dirty="0" smtClean="0">
                <a:sym typeface="Wingdings 3" panose="05040102010807070707" pitchFamily="18" charset="2"/>
              </a:rPr>
              <a:t> </a:t>
            </a:r>
            <a:r>
              <a:rPr lang="en-US" altLang="zh-CN" sz="2800" dirty="0" smtClean="0"/>
              <a:t>P’  </a:t>
            </a:r>
            <a:r>
              <a:rPr lang="en-US" altLang="zh-CN" sz="2800" dirty="0" err="1" smtClean="0"/>
              <a:t>iff</a:t>
            </a:r>
            <a:r>
              <a:rPr lang="en-US" altLang="zh-CN" sz="2800" dirty="0" smtClean="0"/>
              <a:t> </a:t>
            </a:r>
            <a:endParaRPr lang="zh-CN" altLang="en-US" sz="2800" dirty="0"/>
          </a:p>
        </p:txBody>
      </p:sp>
      <p:grpSp>
        <p:nvGrpSpPr>
          <p:cNvPr id="3" name="组合 2"/>
          <p:cNvGrpSpPr/>
          <p:nvPr/>
        </p:nvGrpSpPr>
        <p:grpSpPr>
          <a:xfrm>
            <a:off x="1707579" y="3998625"/>
            <a:ext cx="2687000" cy="550362"/>
            <a:chOff x="1707579" y="4053217"/>
            <a:chExt cx="2687000" cy="550362"/>
          </a:xfrm>
        </p:grpSpPr>
        <p:sp>
          <p:nvSpPr>
            <p:cNvPr id="21" name="文本框 20"/>
            <p:cNvSpPr txBox="1"/>
            <p:nvPr/>
          </p:nvSpPr>
          <p:spPr>
            <a:xfrm>
              <a:off x="1707579" y="4053217"/>
              <a:ext cx="18271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(, (, C))  </a:t>
              </a:r>
              <a:endParaRPr lang="zh-CN" altLang="en-US" sz="2800" dirty="0"/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3530419" y="4173159"/>
              <a:ext cx="218238" cy="283336"/>
              <a:chOff x="2969998" y="4717198"/>
              <a:chExt cx="218238" cy="283336"/>
            </a:xfrm>
          </p:grpSpPr>
          <p:cxnSp>
            <p:nvCxnSpPr>
              <p:cNvPr id="34" name="直接连接符 33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直接连接符 35"/>
              <p:cNvCxnSpPr/>
              <p:nvPr/>
            </p:nvCxnSpPr>
            <p:spPr>
              <a:xfrm>
                <a:off x="2977957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3" name="矩形 42"/>
            <p:cNvSpPr/>
            <p:nvPr/>
          </p:nvSpPr>
          <p:spPr>
            <a:xfrm>
              <a:off x="3800288" y="4080359"/>
              <a:ext cx="59429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 .</a:t>
              </a:r>
              <a:endParaRPr lang="zh-CN" altLang="en-US" sz="2800" dirty="0"/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2088909" y="4604922"/>
            <a:ext cx="6590212" cy="583284"/>
            <a:chOff x="2088909" y="4768693"/>
            <a:chExt cx="6590212" cy="583284"/>
          </a:xfrm>
        </p:grpSpPr>
        <p:sp>
          <p:nvSpPr>
            <p:cNvPr id="44" name="矩形 43"/>
            <p:cNvSpPr/>
            <p:nvPr/>
          </p:nvSpPr>
          <p:spPr>
            <a:xfrm>
              <a:off x="2088909" y="4768693"/>
              <a:ext cx="424661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(’, C’).  (C, )</a:t>
              </a:r>
              <a:r>
                <a:rPr lang="en-US" altLang="zh-CN" sz="2800" dirty="0" smtClean="0">
                  <a:sym typeface="Wingdings 3" panose="05040102010807070707" pitchFamily="18" charset="2"/>
                </a:rPr>
                <a:t></a:t>
              </a:r>
              <a:r>
                <a:rPr lang="en-US" altLang="zh-CN" sz="2800" baseline="30000" dirty="0" smtClean="0">
                  <a:sym typeface="Wingdings 3" panose="05040102010807070707" pitchFamily="18" charset="2"/>
                </a:rPr>
                <a:t>*</a:t>
              </a:r>
              <a:r>
                <a:rPr lang="en-US" altLang="zh-CN" sz="2800" dirty="0" smtClean="0">
                  <a:sym typeface="Wingdings 3" panose="05040102010807070707" pitchFamily="18" charset="2"/>
                </a:rPr>
                <a:t>(C’, </a:t>
              </a:r>
              <a:r>
                <a:rPr lang="en-US" altLang="zh-CN" sz="2800" dirty="0">
                  <a:sym typeface="Symbol" panose="05050102010706020507" pitchFamily="18" charset="2"/>
                </a:rPr>
                <a:t>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’)     </a:t>
              </a:r>
              <a:endParaRPr lang="zh-CN" altLang="en-US" sz="2800" dirty="0"/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6346206" y="4774319"/>
              <a:ext cx="16368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(, (’, C’))  </a:t>
              </a:r>
              <a:endParaRPr lang="zh-CN" altLang="en-US" sz="2800" dirty="0"/>
            </a:p>
          </p:txBody>
        </p:sp>
        <p:grpSp>
          <p:nvGrpSpPr>
            <p:cNvPr id="46" name="组合 45"/>
            <p:cNvGrpSpPr/>
            <p:nvPr/>
          </p:nvGrpSpPr>
          <p:grpSpPr>
            <a:xfrm>
              <a:off x="8060621" y="4921557"/>
              <a:ext cx="218238" cy="283336"/>
              <a:chOff x="2969998" y="4717198"/>
              <a:chExt cx="218238" cy="283336"/>
            </a:xfrm>
          </p:grpSpPr>
          <p:cxnSp>
            <p:nvCxnSpPr>
              <p:cNvPr id="47" name="直接连接符 46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直接连接符 47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/>
              <p:nvPr/>
            </p:nvCxnSpPr>
            <p:spPr>
              <a:xfrm>
                <a:off x="2977957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0" name="矩形 49"/>
            <p:cNvSpPr/>
            <p:nvPr/>
          </p:nvSpPr>
          <p:spPr>
            <a:xfrm>
              <a:off x="8289546" y="4828757"/>
              <a:ext cx="38957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P’</a:t>
              </a:r>
              <a:endParaRPr lang="zh-CN" altLang="en-US" sz="2800" dirty="0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67575" y="5474545"/>
            <a:ext cx="6993046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800" b="1" i="1" dirty="0" smtClean="0"/>
              <a:t>This rule allows the high-level code to make moves (and we change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rem(C)</a:t>
            </a:r>
            <a:r>
              <a:rPr lang="en-US" altLang="zh-CN" sz="2800" b="1" i="1" dirty="0" smtClean="0"/>
              <a:t> accordingly).</a:t>
            </a:r>
            <a:endParaRPr lang="zh-CN" alt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196262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Soundness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27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277954" y="1856991"/>
            <a:ext cx="2339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{p}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,</a:t>
            </a:r>
            <a:r>
              <a:rPr lang="en-US" altLang="zh-CN" sz="2800" dirty="0" smtClean="0"/>
              <a:t>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C’</a:t>
            </a:r>
            <a:r>
              <a:rPr lang="en-US" altLang="zh-CN" sz="2800" dirty="0" smtClean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{q}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2029038" y="1976933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1164646" y="1856991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0" name="文本框 9"/>
          <p:cNvSpPr txBox="1"/>
          <p:nvPr/>
        </p:nvSpPr>
        <p:spPr>
          <a:xfrm>
            <a:off x="1984049" y="2704441"/>
            <a:ext cx="6381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ensures that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is (weakly) simulated by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C’</a:t>
            </a:r>
            <a:r>
              <a:rPr lang="en-US" altLang="zh-CN" sz="2800" dirty="0" smtClean="0"/>
              <a:t> ,</a:t>
            </a:r>
            <a:endParaRPr lang="zh-CN" altLang="en-US" sz="2800" dirty="0"/>
          </a:p>
        </p:txBody>
      </p:sp>
      <p:sp>
        <p:nvSpPr>
          <p:cNvPr id="11" name="文本框 10"/>
          <p:cNvSpPr txBox="1"/>
          <p:nvPr/>
        </p:nvSpPr>
        <p:spPr>
          <a:xfrm>
            <a:off x="1984049" y="3393963"/>
            <a:ext cx="573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which ensures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is a refinement of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C’ .</a:t>
            </a:r>
            <a:endParaRPr lang="zh-CN" altLang="en-US" sz="2800" dirty="0"/>
          </a:p>
        </p:txBody>
      </p:sp>
      <p:grpSp>
        <p:nvGrpSpPr>
          <p:cNvPr id="39" name="组合 38"/>
          <p:cNvGrpSpPr/>
          <p:nvPr/>
        </p:nvGrpSpPr>
        <p:grpSpPr>
          <a:xfrm>
            <a:off x="1164645" y="4367285"/>
            <a:ext cx="7720047" cy="1035718"/>
            <a:chOff x="1164645" y="4203509"/>
            <a:chExt cx="7720047" cy="1035718"/>
          </a:xfrm>
        </p:grpSpPr>
        <p:sp>
          <p:nvSpPr>
            <p:cNvPr id="12" name="文本框 11"/>
            <p:cNvSpPr txBox="1"/>
            <p:nvPr/>
          </p:nvSpPr>
          <p:spPr>
            <a:xfrm>
              <a:off x="1164645" y="4203509"/>
              <a:ext cx="77200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However, this refinement allows:</a:t>
              </a:r>
              <a:endParaRPr lang="zh-CN" altLang="en-US" sz="2800" dirty="0"/>
            </a:p>
          </p:txBody>
        </p:sp>
        <p:sp>
          <p:nvSpPr>
            <p:cNvPr id="14" name="矩形 13"/>
            <p:cNvSpPr/>
            <p:nvPr/>
          </p:nvSpPr>
          <p:spPr>
            <a:xfrm>
              <a:off x="1632699" y="4716007"/>
              <a:ext cx="358074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solidFill>
                    <a:srgbClr val="0000FF"/>
                  </a:solidFill>
                </a:rPr>
                <a:t>while(true) do skip </a:t>
              </a:r>
              <a:r>
                <a:rPr lang="en-US" altLang="zh-CN" sz="2800" b="1" dirty="0" smtClean="0">
                  <a:sym typeface="Symbol" panose="05050102010706020507" pitchFamily="18" charset="2"/>
                </a:rPr>
                <a:t>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C</a:t>
              </a:r>
              <a:endParaRPr lang="zh-CN" altLang="en-US" sz="2800" dirty="0">
                <a:solidFill>
                  <a:srgbClr val="C00000"/>
                </a:solidFill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5340604" y="4706966"/>
              <a:ext cx="164359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dirty="0" smtClean="0"/>
                <a:t>for </a:t>
              </a:r>
              <a:r>
                <a:rPr lang="en-US" altLang="zh-CN" sz="2800" dirty="0"/>
                <a:t>any </a:t>
              </a:r>
              <a:r>
                <a:rPr lang="en-US" altLang="zh-CN" sz="2800" dirty="0" smtClean="0"/>
                <a:t>C</a:t>
              </a:r>
              <a:r>
                <a:rPr lang="zh-CN" altLang="en-US" sz="2800" dirty="0"/>
                <a:t> </a:t>
              </a:r>
              <a:r>
                <a:rPr lang="en-US" altLang="zh-CN" sz="2800" dirty="0" smtClean="0"/>
                <a:t>.</a:t>
              </a:r>
              <a:endParaRPr lang="zh-CN" altLang="en-US" sz="2800" dirty="0"/>
            </a:p>
          </p:txBody>
        </p:sp>
      </p:grpSp>
      <p:sp>
        <p:nvSpPr>
          <p:cNvPr id="16" name="矩形 15"/>
          <p:cNvSpPr/>
          <p:nvPr/>
        </p:nvSpPr>
        <p:spPr>
          <a:xfrm>
            <a:off x="1164645" y="5995651"/>
            <a:ext cx="6272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/>
              <a:t>Just like partial correctness in Hoare logic.</a:t>
            </a:r>
            <a:endParaRPr lang="zh-CN" altLang="en-US" sz="2800" dirty="0"/>
          </a:p>
        </p:txBody>
      </p:sp>
      <p:sp>
        <p:nvSpPr>
          <p:cNvPr id="17" name="椭圆 16"/>
          <p:cNvSpPr/>
          <p:nvPr/>
        </p:nvSpPr>
        <p:spPr>
          <a:xfrm>
            <a:off x="6671756" y="966169"/>
            <a:ext cx="136477" cy="13647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7525594" y="966168"/>
            <a:ext cx="136477" cy="13647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箭头连接符 18"/>
          <p:cNvCxnSpPr>
            <a:stCxn id="17" idx="6"/>
            <a:endCxn id="18" idx="2"/>
          </p:cNvCxnSpPr>
          <p:nvPr/>
        </p:nvCxnSpPr>
        <p:spPr>
          <a:xfrm flipV="1">
            <a:off x="6808233" y="1034407"/>
            <a:ext cx="71736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5848929" y="1810697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6671756" y="1810697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7525594" y="1810697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直接箭头连接符 22"/>
          <p:cNvCxnSpPr>
            <a:stCxn id="21" idx="6"/>
            <a:endCxn id="22" idx="2"/>
          </p:cNvCxnSpPr>
          <p:nvPr/>
        </p:nvCxnSpPr>
        <p:spPr>
          <a:xfrm>
            <a:off x="6808233" y="1878936"/>
            <a:ext cx="7173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20" idx="6"/>
          </p:cNvCxnSpPr>
          <p:nvPr/>
        </p:nvCxnSpPr>
        <p:spPr>
          <a:xfrm flipV="1">
            <a:off x="5985406" y="1878935"/>
            <a:ext cx="18193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6162400" y="1627380"/>
            <a:ext cx="315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…</a:t>
            </a:r>
            <a:endParaRPr lang="zh-CN" altLang="en-US" dirty="0"/>
          </a:p>
        </p:txBody>
      </p:sp>
      <p:cxnSp>
        <p:nvCxnSpPr>
          <p:cNvPr id="26" name="直接箭头连接符 25"/>
          <p:cNvCxnSpPr/>
          <p:nvPr/>
        </p:nvCxnSpPr>
        <p:spPr>
          <a:xfrm flipV="1">
            <a:off x="6489819" y="1878935"/>
            <a:ext cx="18193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椭圆 26"/>
          <p:cNvSpPr/>
          <p:nvPr/>
        </p:nvSpPr>
        <p:spPr>
          <a:xfrm>
            <a:off x="8348421" y="1810696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直接箭头连接符 27"/>
          <p:cNvCxnSpPr/>
          <p:nvPr/>
        </p:nvCxnSpPr>
        <p:spPr>
          <a:xfrm flipV="1">
            <a:off x="7662071" y="1878934"/>
            <a:ext cx="18193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V="1">
            <a:off x="8166484" y="1878934"/>
            <a:ext cx="18193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7822576" y="1627380"/>
            <a:ext cx="315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…</a:t>
            </a:r>
            <a:endParaRPr lang="zh-CN" altLang="en-US" dirty="0"/>
          </a:p>
        </p:txBody>
      </p:sp>
      <p:cxnSp>
        <p:nvCxnSpPr>
          <p:cNvPr id="31" name="直接箭头连接符 30"/>
          <p:cNvCxnSpPr>
            <a:stCxn id="20" idx="0"/>
            <a:endCxn id="17" idx="3"/>
          </p:cNvCxnSpPr>
          <p:nvPr/>
        </p:nvCxnSpPr>
        <p:spPr>
          <a:xfrm flipV="1">
            <a:off x="5917168" y="1082659"/>
            <a:ext cx="774575" cy="72803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21" idx="0"/>
            <a:endCxn id="17" idx="4"/>
          </p:cNvCxnSpPr>
          <p:nvPr/>
        </p:nvCxnSpPr>
        <p:spPr>
          <a:xfrm flipV="1">
            <a:off x="6739995" y="1102646"/>
            <a:ext cx="0" cy="70805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stCxn id="22" idx="0"/>
            <a:endCxn id="18" idx="4"/>
          </p:cNvCxnSpPr>
          <p:nvPr/>
        </p:nvCxnSpPr>
        <p:spPr>
          <a:xfrm flipV="1">
            <a:off x="7593833" y="1102645"/>
            <a:ext cx="0" cy="708052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27" idx="0"/>
            <a:endCxn id="18" idx="5"/>
          </p:cNvCxnSpPr>
          <p:nvPr/>
        </p:nvCxnSpPr>
        <p:spPr>
          <a:xfrm flipH="1" flipV="1">
            <a:off x="7642084" y="1082658"/>
            <a:ext cx="774576" cy="72803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5327951" y="1627380"/>
            <a:ext cx="343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</a:rPr>
              <a:t>C</a:t>
            </a:r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5327951" y="797074"/>
            <a:ext cx="520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</a:rPr>
              <a:t>C’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57950" y="3059392"/>
            <a:ext cx="2510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[Liang et al. POPL’12]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65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Development of the program logic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Step 1: partial correctness logic for refinement</a:t>
            </a:r>
          </a:p>
          <a:p>
            <a:endParaRPr lang="en-US" altLang="zh-CN" dirty="0"/>
          </a:p>
          <a:p>
            <a:r>
              <a:rPr lang="en-US" altLang="zh-CN" dirty="0" smtClean="0"/>
              <a:t>Step 2: termination-preserving refinement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28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2755217"/>
            <a:ext cx="9144000" cy="615783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750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29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277954" y="1856991"/>
            <a:ext cx="2339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{p}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, </a:t>
            </a:r>
            <a:r>
              <a:rPr lang="en-US" altLang="zh-CN" sz="2800" dirty="0" smtClean="0"/>
              <a:t>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C’</a:t>
            </a:r>
            <a:r>
              <a:rPr lang="en-US" altLang="zh-CN" sz="2800" dirty="0" smtClean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{q}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2029038" y="1976933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1164646" y="1856991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0" name="文本框 9"/>
          <p:cNvSpPr txBox="1"/>
          <p:nvPr/>
        </p:nvSpPr>
        <p:spPr>
          <a:xfrm>
            <a:off x="1616161" y="2641821"/>
            <a:ext cx="7241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allows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n</a:t>
            </a:r>
            <a:r>
              <a:rPr lang="en-US" altLang="zh-CN" sz="2800" dirty="0" smtClean="0"/>
              <a:t> steps of </a:t>
            </a:r>
            <a:r>
              <a:rPr lang="en-US" altLang="zh-CN" sz="2800" b="1" dirty="0">
                <a:solidFill>
                  <a:srgbClr val="0000FF"/>
                </a:solidFill>
              </a:rPr>
              <a:t>C </a:t>
            </a:r>
            <a:r>
              <a:rPr lang="en-US" altLang="zh-CN" sz="2800" dirty="0" smtClean="0"/>
              <a:t>to correspond to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0</a:t>
            </a:r>
            <a:r>
              <a:rPr lang="en-US" altLang="zh-CN" sz="2800" dirty="0" smtClean="0"/>
              <a:t> step of </a:t>
            </a:r>
            <a:r>
              <a:rPr lang="en-US" altLang="zh-CN" sz="2800" b="1" dirty="0">
                <a:solidFill>
                  <a:srgbClr val="C00000"/>
                </a:solidFill>
              </a:rPr>
              <a:t>C’</a:t>
            </a:r>
            <a:r>
              <a:rPr lang="en-US" altLang="zh-CN" sz="2800" dirty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,</a:t>
            </a:r>
            <a:endParaRPr lang="zh-CN" altLang="en-US" sz="2800" dirty="0"/>
          </a:p>
        </p:txBody>
      </p:sp>
      <p:sp>
        <p:nvSpPr>
          <p:cNvPr id="12" name="文本框 11"/>
          <p:cNvSpPr txBox="1"/>
          <p:nvPr/>
        </p:nvSpPr>
        <p:spPr>
          <a:xfrm>
            <a:off x="2029038" y="3222159"/>
            <a:ext cx="4330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and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n could be </a:t>
            </a:r>
            <a:r>
              <a:rPr lang="en-US" altLang="zh-CN" sz="2800" b="1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 (infinite) !</a:t>
            </a:r>
            <a:endParaRPr lang="zh-CN" altLang="en-US" sz="2800" b="1" i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029038" y="4654283"/>
            <a:ext cx="35807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solidFill>
                  <a:srgbClr val="0000FF"/>
                </a:solidFill>
              </a:rPr>
              <a:t>while(true) do skip </a:t>
            </a:r>
            <a:r>
              <a:rPr lang="en-US" altLang="zh-CN" sz="2800" b="1" dirty="0" smtClean="0">
                <a:sym typeface="Symbol" panose="05050102010706020507" pitchFamily="18" charset="2"/>
              </a:rPr>
              <a:t>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olidFill>
                  <a:srgbClr val="C00000"/>
                </a:solidFill>
              </a:rPr>
              <a:t>C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616161" y="4081525"/>
            <a:ext cx="4330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Therefore we could prove</a:t>
            </a:r>
            <a:endParaRPr lang="zh-CN" altLang="en-US" sz="2800" dirty="0"/>
          </a:p>
        </p:txBody>
      </p:sp>
      <p:sp>
        <p:nvSpPr>
          <p:cNvPr id="15" name="文本框 14"/>
          <p:cNvSpPr txBox="1"/>
          <p:nvPr/>
        </p:nvSpPr>
        <p:spPr>
          <a:xfrm>
            <a:off x="5946981" y="4634567"/>
            <a:ext cx="1736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for any </a:t>
            </a:r>
            <a:r>
              <a:rPr lang="en-US" altLang="zh-CN" sz="2800" dirty="0" smtClean="0">
                <a:solidFill>
                  <a:srgbClr val="C00000"/>
                </a:solidFill>
              </a:rPr>
              <a:t>C</a:t>
            </a:r>
            <a:r>
              <a:rPr lang="en-US" altLang="zh-CN" sz="2800" dirty="0" smtClean="0"/>
              <a:t> .</a:t>
            </a:r>
            <a:endParaRPr lang="zh-CN" altLang="en-US" sz="2800" b="1" i="1" dirty="0"/>
          </a:p>
        </p:txBody>
      </p:sp>
      <p:sp>
        <p:nvSpPr>
          <p:cNvPr id="16" name="椭圆 15"/>
          <p:cNvSpPr/>
          <p:nvPr/>
        </p:nvSpPr>
        <p:spPr>
          <a:xfrm>
            <a:off x="6671756" y="966169"/>
            <a:ext cx="136477" cy="13647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7525594" y="966168"/>
            <a:ext cx="136477" cy="13647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箭头连接符 18"/>
          <p:cNvCxnSpPr>
            <a:stCxn id="16" idx="6"/>
            <a:endCxn id="17" idx="2"/>
          </p:cNvCxnSpPr>
          <p:nvPr/>
        </p:nvCxnSpPr>
        <p:spPr>
          <a:xfrm flipV="1">
            <a:off x="6808233" y="1034407"/>
            <a:ext cx="71736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5848929" y="1810697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6671756" y="1810697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7525594" y="1810697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9" name="直接箭头连接符 28"/>
          <p:cNvCxnSpPr>
            <a:stCxn id="21" idx="6"/>
            <a:endCxn id="25" idx="2"/>
          </p:cNvCxnSpPr>
          <p:nvPr/>
        </p:nvCxnSpPr>
        <p:spPr>
          <a:xfrm>
            <a:off x="6808233" y="1878936"/>
            <a:ext cx="7173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>
            <a:stCxn id="20" idx="6"/>
          </p:cNvCxnSpPr>
          <p:nvPr/>
        </p:nvCxnSpPr>
        <p:spPr>
          <a:xfrm flipV="1">
            <a:off x="5985406" y="1878935"/>
            <a:ext cx="18193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6162400" y="1627380"/>
            <a:ext cx="315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…</a:t>
            </a:r>
            <a:endParaRPr lang="zh-CN" altLang="en-US" dirty="0"/>
          </a:p>
        </p:txBody>
      </p:sp>
      <p:cxnSp>
        <p:nvCxnSpPr>
          <p:cNvPr id="33" name="直接箭头连接符 32"/>
          <p:cNvCxnSpPr/>
          <p:nvPr/>
        </p:nvCxnSpPr>
        <p:spPr>
          <a:xfrm flipV="1">
            <a:off x="6489819" y="1878935"/>
            <a:ext cx="18193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椭圆 33"/>
          <p:cNvSpPr/>
          <p:nvPr/>
        </p:nvSpPr>
        <p:spPr>
          <a:xfrm>
            <a:off x="8348421" y="1810696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5" name="直接箭头连接符 34"/>
          <p:cNvCxnSpPr/>
          <p:nvPr/>
        </p:nvCxnSpPr>
        <p:spPr>
          <a:xfrm flipV="1">
            <a:off x="7662071" y="1878934"/>
            <a:ext cx="18193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 flipV="1">
            <a:off x="8166484" y="1878934"/>
            <a:ext cx="18193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7822576" y="1627380"/>
            <a:ext cx="315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…</a:t>
            </a:r>
            <a:endParaRPr lang="zh-CN" altLang="en-US" dirty="0"/>
          </a:p>
        </p:txBody>
      </p:sp>
      <p:cxnSp>
        <p:nvCxnSpPr>
          <p:cNvPr id="39" name="直接箭头连接符 38"/>
          <p:cNvCxnSpPr>
            <a:stCxn id="20" idx="0"/>
            <a:endCxn id="16" idx="3"/>
          </p:cNvCxnSpPr>
          <p:nvPr/>
        </p:nvCxnSpPr>
        <p:spPr>
          <a:xfrm flipV="1">
            <a:off x="5917168" y="1082659"/>
            <a:ext cx="774575" cy="72803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>
            <a:stCxn id="21" idx="0"/>
            <a:endCxn id="16" idx="4"/>
          </p:cNvCxnSpPr>
          <p:nvPr/>
        </p:nvCxnSpPr>
        <p:spPr>
          <a:xfrm flipV="1">
            <a:off x="6739995" y="1102646"/>
            <a:ext cx="0" cy="70805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>
            <a:stCxn id="25" idx="0"/>
            <a:endCxn id="17" idx="4"/>
          </p:cNvCxnSpPr>
          <p:nvPr/>
        </p:nvCxnSpPr>
        <p:spPr>
          <a:xfrm flipV="1">
            <a:off x="7593833" y="1102645"/>
            <a:ext cx="0" cy="708052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>
            <a:stCxn id="34" idx="0"/>
            <a:endCxn id="17" idx="5"/>
          </p:cNvCxnSpPr>
          <p:nvPr/>
        </p:nvCxnSpPr>
        <p:spPr>
          <a:xfrm flipH="1" flipV="1">
            <a:off x="7642084" y="1082658"/>
            <a:ext cx="774576" cy="72803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左大括号 45"/>
          <p:cNvSpPr/>
          <p:nvPr/>
        </p:nvSpPr>
        <p:spPr>
          <a:xfrm rot="16200000">
            <a:off x="6250699" y="1675579"/>
            <a:ext cx="149464" cy="829129"/>
          </a:xfrm>
          <a:prstGeom prst="leftBrace">
            <a:avLst>
              <a:gd name="adj1" fmla="val 46794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5910866" y="2152033"/>
            <a:ext cx="10162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/>
              <a:t>n step </a:t>
            </a:r>
            <a:endParaRPr lang="zh-CN" altLang="en-US" sz="2400" dirty="0"/>
          </a:p>
        </p:txBody>
      </p:sp>
      <p:sp>
        <p:nvSpPr>
          <p:cNvPr id="48" name="文本框 47"/>
          <p:cNvSpPr txBox="1"/>
          <p:nvPr/>
        </p:nvSpPr>
        <p:spPr>
          <a:xfrm>
            <a:off x="5327951" y="1627380"/>
            <a:ext cx="343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</a:rPr>
              <a:t>C</a:t>
            </a:r>
            <a:endParaRPr lang="zh-CN" altLang="en-US" sz="2400" dirty="0"/>
          </a:p>
        </p:txBody>
      </p:sp>
      <p:sp>
        <p:nvSpPr>
          <p:cNvPr id="49" name="文本框 48"/>
          <p:cNvSpPr txBox="1"/>
          <p:nvPr/>
        </p:nvSpPr>
        <p:spPr>
          <a:xfrm>
            <a:off x="5327951" y="797074"/>
            <a:ext cx="520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</a:rPr>
              <a:t>C’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25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Refinement Verification – Applications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Correctness of objects/abstract data types</a:t>
            </a:r>
          </a:p>
          <a:p>
            <a:pPr lvl="1"/>
            <a:r>
              <a:rPr lang="en-US" altLang="zh-CN" dirty="0" err="1" smtClean="0"/>
              <a:t>Linearizability</a:t>
            </a:r>
            <a:r>
              <a:rPr lang="en-US" altLang="zh-CN" dirty="0" smtClean="0"/>
              <a:t> for concurrent objects</a:t>
            </a:r>
          </a:p>
          <a:p>
            <a:pPr lvl="1"/>
            <a:endParaRPr lang="en-US" altLang="zh-CN" dirty="0"/>
          </a:p>
          <a:p>
            <a:r>
              <a:rPr lang="en-US" altLang="zh-CN" dirty="0" smtClean="0"/>
              <a:t>Correctness of program transformations</a:t>
            </a:r>
          </a:p>
          <a:p>
            <a:pPr lvl="1"/>
            <a:r>
              <a:rPr lang="en-US" altLang="zh-CN" dirty="0" smtClean="0"/>
              <a:t>Compilers, program optimization, parallelization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Runtime systems and OS kernels</a:t>
            </a:r>
          </a:p>
          <a:p>
            <a:pPr lvl="1"/>
            <a:r>
              <a:rPr lang="en-US" altLang="zh-CN" dirty="0" smtClean="0"/>
              <a:t>garbage collectors, STM algorithms, interrupt handlers</a:t>
            </a:r>
          </a:p>
          <a:p>
            <a:pPr lvl="1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6096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616160" y="4026933"/>
            <a:ext cx="7418657" cy="20463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30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277954" y="1856991"/>
            <a:ext cx="2339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{p}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, </a:t>
            </a:r>
            <a:r>
              <a:rPr lang="en-US" altLang="zh-CN" sz="2800" dirty="0" smtClean="0"/>
              <a:t>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C’</a:t>
            </a:r>
            <a:r>
              <a:rPr lang="en-US" altLang="zh-CN" sz="2800" dirty="0" smtClean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{q}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2029038" y="1976933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1164646" y="1856991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0" name="文本框 9"/>
          <p:cNvSpPr txBox="1"/>
          <p:nvPr/>
        </p:nvSpPr>
        <p:spPr>
          <a:xfrm>
            <a:off x="1616161" y="2641821"/>
            <a:ext cx="7241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allows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n</a:t>
            </a:r>
            <a:r>
              <a:rPr lang="en-US" altLang="zh-CN" sz="2800" dirty="0" smtClean="0"/>
              <a:t> steps of </a:t>
            </a:r>
            <a:r>
              <a:rPr lang="en-US" altLang="zh-CN" sz="2800" b="1" dirty="0">
                <a:solidFill>
                  <a:srgbClr val="0000FF"/>
                </a:solidFill>
              </a:rPr>
              <a:t>C </a:t>
            </a:r>
            <a:r>
              <a:rPr lang="en-US" altLang="zh-CN" sz="2800" dirty="0" smtClean="0"/>
              <a:t>to correspond to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0</a:t>
            </a:r>
            <a:r>
              <a:rPr lang="en-US" altLang="zh-CN" sz="2800" dirty="0" smtClean="0"/>
              <a:t> step of </a:t>
            </a:r>
            <a:r>
              <a:rPr lang="en-US" altLang="zh-CN" sz="2800" b="1" dirty="0">
                <a:solidFill>
                  <a:srgbClr val="C00000"/>
                </a:solidFill>
              </a:rPr>
              <a:t>C’</a:t>
            </a:r>
            <a:r>
              <a:rPr lang="en-US" altLang="zh-CN" sz="2800" dirty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,</a:t>
            </a:r>
            <a:endParaRPr lang="zh-CN" altLang="en-US" sz="2800" dirty="0"/>
          </a:p>
        </p:txBody>
      </p:sp>
      <p:sp>
        <p:nvSpPr>
          <p:cNvPr id="12" name="文本框 11"/>
          <p:cNvSpPr txBox="1"/>
          <p:nvPr/>
        </p:nvSpPr>
        <p:spPr>
          <a:xfrm>
            <a:off x="2029038" y="3222159"/>
            <a:ext cx="4330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and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n could be </a:t>
            </a:r>
            <a:r>
              <a:rPr lang="en-US" altLang="zh-CN" sz="2800" b="1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 (infinite) !</a:t>
            </a:r>
            <a:endParaRPr lang="zh-CN" altLang="en-US" sz="2800" b="1" i="1" dirty="0">
              <a:solidFill>
                <a:srgbClr val="C0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616162" y="4026933"/>
            <a:ext cx="1386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Idea:</a:t>
            </a:r>
            <a:endParaRPr lang="zh-CN" altLang="en-US" sz="2800" dirty="0"/>
          </a:p>
        </p:txBody>
      </p:sp>
      <p:sp>
        <p:nvSpPr>
          <p:cNvPr id="16" name="文本框 15"/>
          <p:cNvSpPr txBox="1"/>
          <p:nvPr/>
        </p:nvSpPr>
        <p:spPr>
          <a:xfrm>
            <a:off x="2277953" y="4550153"/>
            <a:ext cx="67568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We must find some well-founded metric that decreases for each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step that corresponds to 0 step of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C’</a:t>
            </a:r>
            <a:r>
              <a:rPr lang="en-US" altLang="zh-CN" sz="2800" dirty="0" smtClean="0"/>
              <a:t>.</a:t>
            </a:r>
            <a:endParaRPr lang="zh-CN" altLang="en-US" sz="2800" dirty="0"/>
          </a:p>
        </p:txBody>
      </p:sp>
      <p:sp>
        <p:nvSpPr>
          <p:cNvPr id="17" name="椭圆 16"/>
          <p:cNvSpPr/>
          <p:nvPr/>
        </p:nvSpPr>
        <p:spPr>
          <a:xfrm>
            <a:off x="6671756" y="966169"/>
            <a:ext cx="136477" cy="13647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7525594" y="966168"/>
            <a:ext cx="136477" cy="13647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箭头连接符 18"/>
          <p:cNvCxnSpPr>
            <a:stCxn id="17" idx="6"/>
            <a:endCxn id="18" idx="2"/>
          </p:cNvCxnSpPr>
          <p:nvPr/>
        </p:nvCxnSpPr>
        <p:spPr>
          <a:xfrm flipV="1">
            <a:off x="6808233" y="1034407"/>
            <a:ext cx="71736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5848929" y="1810697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6671756" y="1810697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7525594" y="1810697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直接箭头连接符 22"/>
          <p:cNvCxnSpPr>
            <a:stCxn id="21" idx="6"/>
            <a:endCxn id="22" idx="2"/>
          </p:cNvCxnSpPr>
          <p:nvPr/>
        </p:nvCxnSpPr>
        <p:spPr>
          <a:xfrm>
            <a:off x="6808233" y="1878936"/>
            <a:ext cx="7173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20" idx="6"/>
          </p:cNvCxnSpPr>
          <p:nvPr/>
        </p:nvCxnSpPr>
        <p:spPr>
          <a:xfrm flipV="1">
            <a:off x="5985406" y="1878935"/>
            <a:ext cx="181937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6162400" y="1627380"/>
            <a:ext cx="315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…</a:t>
            </a:r>
            <a:endParaRPr lang="zh-CN" altLang="en-US" b="1" dirty="0"/>
          </a:p>
        </p:txBody>
      </p:sp>
      <p:cxnSp>
        <p:nvCxnSpPr>
          <p:cNvPr id="26" name="直接箭头连接符 25"/>
          <p:cNvCxnSpPr/>
          <p:nvPr/>
        </p:nvCxnSpPr>
        <p:spPr>
          <a:xfrm flipV="1">
            <a:off x="6489819" y="1878935"/>
            <a:ext cx="181937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椭圆 26"/>
          <p:cNvSpPr/>
          <p:nvPr/>
        </p:nvSpPr>
        <p:spPr>
          <a:xfrm>
            <a:off x="8348421" y="1810696"/>
            <a:ext cx="136477" cy="136477"/>
          </a:xfrm>
          <a:prstGeom prst="ellipse">
            <a:avLst/>
          </a:prstGeom>
          <a:solidFill>
            <a:schemeClr val="accent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直接箭头连接符 27"/>
          <p:cNvCxnSpPr/>
          <p:nvPr/>
        </p:nvCxnSpPr>
        <p:spPr>
          <a:xfrm flipV="1">
            <a:off x="7662071" y="1878934"/>
            <a:ext cx="181937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V="1">
            <a:off x="8166484" y="1878934"/>
            <a:ext cx="181937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7822576" y="1627380"/>
            <a:ext cx="315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…</a:t>
            </a:r>
            <a:endParaRPr lang="zh-CN" altLang="en-US" b="1" dirty="0"/>
          </a:p>
        </p:txBody>
      </p:sp>
      <p:cxnSp>
        <p:nvCxnSpPr>
          <p:cNvPr id="31" name="直接箭头连接符 30"/>
          <p:cNvCxnSpPr>
            <a:stCxn id="20" idx="0"/>
            <a:endCxn id="17" idx="3"/>
          </p:cNvCxnSpPr>
          <p:nvPr/>
        </p:nvCxnSpPr>
        <p:spPr>
          <a:xfrm flipV="1">
            <a:off x="5917168" y="1082659"/>
            <a:ext cx="774575" cy="72803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21" idx="0"/>
            <a:endCxn id="17" idx="4"/>
          </p:cNvCxnSpPr>
          <p:nvPr/>
        </p:nvCxnSpPr>
        <p:spPr>
          <a:xfrm flipV="1">
            <a:off x="6739995" y="1102646"/>
            <a:ext cx="0" cy="70805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stCxn id="22" idx="0"/>
            <a:endCxn id="18" idx="4"/>
          </p:cNvCxnSpPr>
          <p:nvPr/>
        </p:nvCxnSpPr>
        <p:spPr>
          <a:xfrm flipV="1">
            <a:off x="7593833" y="1102645"/>
            <a:ext cx="0" cy="708052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27" idx="0"/>
            <a:endCxn id="18" idx="5"/>
          </p:cNvCxnSpPr>
          <p:nvPr/>
        </p:nvCxnSpPr>
        <p:spPr>
          <a:xfrm flipH="1" flipV="1">
            <a:off x="7642084" y="1082658"/>
            <a:ext cx="774576" cy="72803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左大括号 34"/>
          <p:cNvSpPr/>
          <p:nvPr/>
        </p:nvSpPr>
        <p:spPr>
          <a:xfrm rot="16200000">
            <a:off x="6250699" y="1675579"/>
            <a:ext cx="149464" cy="829129"/>
          </a:xfrm>
          <a:prstGeom prst="leftBrace">
            <a:avLst>
              <a:gd name="adj1" fmla="val 46794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5910866" y="2152033"/>
            <a:ext cx="10162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/>
              <a:t>n step </a:t>
            </a:r>
            <a:endParaRPr lang="zh-CN" altLang="en-US" sz="2400" dirty="0"/>
          </a:p>
        </p:txBody>
      </p:sp>
      <p:sp>
        <p:nvSpPr>
          <p:cNvPr id="37" name="文本框 36"/>
          <p:cNvSpPr txBox="1"/>
          <p:nvPr/>
        </p:nvSpPr>
        <p:spPr>
          <a:xfrm>
            <a:off x="5327951" y="1627380"/>
            <a:ext cx="343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</a:rPr>
              <a:t>C</a:t>
            </a:r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5327951" y="797074"/>
            <a:ext cx="520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</a:rPr>
              <a:t>C’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42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Assigning tokens for loops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31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28649" y="1601208"/>
            <a:ext cx="481911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  done = false;</a:t>
            </a:r>
          </a:p>
          <a:p>
            <a:r>
              <a:rPr lang="en-US" altLang="zh-CN" sz="2400" b="1" dirty="0" smtClean="0"/>
              <a:t>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800" b="1" dirty="0" smtClean="0"/>
              <a:t>…</a:t>
            </a:r>
            <a:endParaRPr lang="en-US" altLang="zh-CN" sz="2400" b="1" dirty="0" smtClean="0"/>
          </a:p>
          <a:p>
            <a:r>
              <a:rPr lang="en-US" altLang="zh-CN" sz="2400" dirty="0" smtClean="0"/>
              <a:t>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6" name="文本框 5"/>
          <p:cNvSpPr txBox="1"/>
          <p:nvPr/>
        </p:nvSpPr>
        <p:spPr>
          <a:xfrm>
            <a:off x="5447762" y="2126817"/>
            <a:ext cx="3387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INC(){</a:t>
            </a:r>
          </a:p>
          <a:p>
            <a:r>
              <a:rPr lang="en-US" altLang="zh-CN" sz="2400" b="1" dirty="0"/>
              <a:t> </a:t>
            </a:r>
            <a:r>
              <a:rPr lang="en-US" altLang="zh-CN" sz="2400" b="1" dirty="0" smtClean="0"/>
              <a:t> &lt;CNT = CNT + 1&gt;</a:t>
            </a:r>
          </a:p>
          <a:p>
            <a:r>
              <a:rPr lang="en-US" altLang="zh-CN" sz="2400" b="1" dirty="0"/>
              <a:t>}</a:t>
            </a:r>
            <a:endParaRPr lang="zh-CN" altLang="en-US" sz="2400" dirty="0"/>
          </a:p>
        </p:txBody>
      </p:sp>
      <p:sp>
        <p:nvSpPr>
          <p:cNvPr id="7" name="圆角矩形标注 6"/>
          <p:cNvSpPr/>
          <p:nvPr/>
        </p:nvSpPr>
        <p:spPr>
          <a:xfrm>
            <a:off x="2606721" y="3437603"/>
            <a:ext cx="5022378" cy="902816"/>
          </a:xfrm>
          <a:prstGeom prst="wedgeRoundRectCallout">
            <a:avLst>
              <a:gd name="adj1" fmla="val -45120"/>
              <a:gd name="adj2" fmla="val -933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Cannot loop forever while correspond to 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zero</a:t>
            </a:r>
            <a:r>
              <a:rPr lang="en-US" altLang="zh-CN" sz="2400" dirty="0" smtClean="0"/>
              <a:t> step of high-level code.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1104243" y="4509207"/>
            <a:ext cx="67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(1) Each round of loop consumes 1 token.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104242" y="5027098"/>
            <a:ext cx="67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(2) The loop must refine at least one step of high-level code before it consumes all tokens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or it ends.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04242" y="5914321"/>
            <a:ext cx="62897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(3) The num. of tokens could be reset when one high-level step is refined.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1398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While rule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32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884467" y="1901038"/>
            <a:ext cx="1690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P’</a:t>
            </a:r>
            <a:r>
              <a:rPr lang="en-US" altLang="zh-CN" sz="2800" dirty="0" smtClean="0"/>
              <a:t>} </a:t>
            </a:r>
            <a:r>
              <a:rPr lang="en-US" altLang="zh-CN" sz="2800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/>
              <a:t> {P}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5635552" y="2020980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4800498" y="1901038"/>
            <a:ext cx="87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G</a:t>
            </a:r>
            <a:endParaRPr lang="zh-CN" altLang="en-US" sz="2800" dirty="0"/>
          </a:p>
        </p:txBody>
      </p:sp>
      <p:cxnSp>
        <p:nvCxnSpPr>
          <p:cNvPr id="10" name="直接连接符 9"/>
          <p:cNvCxnSpPr/>
          <p:nvPr/>
        </p:nvCxnSpPr>
        <p:spPr>
          <a:xfrm>
            <a:off x="1770692" y="2597471"/>
            <a:ext cx="5708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942981" y="2648556"/>
            <a:ext cx="2990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</a:t>
            </a:r>
            <a:r>
              <a:rPr lang="en-US" altLang="zh-CN" sz="2800" dirty="0"/>
              <a:t>P</a:t>
            </a:r>
            <a:r>
              <a:rPr lang="en-US" altLang="zh-CN" sz="2800" dirty="0" smtClean="0"/>
              <a:t>} while B do </a:t>
            </a:r>
            <a:r>
              <a:rPr lang="en-US" altLang="zh-CN" sz="2800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{P}</a:t>
            </a:r>
            <a:endParaRPr lang="zh-CN" altLang="en-US" sz="2800" dirty="0"/>
          </a:p>
        </p:txBody>
      </p:sp>
      <p:grpSp>
        <p:nvGrpSpPr>
          <p:cNvPr id="12" name="组合 11"/>
          <p:cNvGrpSpPr/>
          <p:nvPr/>
        </p:nvGrpSpPr>
        <p:grpSpPr>
          <a:xfrm>
            <a:off x="3694065" y="2768498"/>
            <a:ext cx="210279" cy="283336"/>
            <a:chOff x="1081825" y="3412901"/>
            <a:chExt cx="167426" cy="283336"/>
          </a:xfrm>
        </p:grpSpPr>
        <p:cxnSp>
          <p:nvCxnSpPr>
            <p:cNvPr id="13" name="直接连接符 12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文本框 14"/>
          <p:cNvSpPr txBox="1"/>
          <p:nvPr/>
        </p:nvSpPr>
        <p:spPr>
          <a:xfrm>
            <a:off x="2829673" y="2648556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7" name="文本框 16"/>
          <p:cNvSpPr txBox="1"/>
          <p:nvPr/>
        </p:nvSpPr>
        <p:spPr>
          <a:xfrm>
            <a:off x="1997119" y="1903310"/>
            <a:ext cx="2274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 </a:t>
            </a:r>
            <a:r>
              <a:rPr lang="en-US" altLang="zh-CN" sz="2800" dirty="0" smtClean="0">
                <a:sym typeface="Symbol" panose="05050102010706020507" pitchFamily="18" charset="2"/>
              </a:rPr>
              <a:t> P’ </a:t>
            </a:r>
            <a:r>
              <a:rPr lang="en-US" altLang="zh-CN" sz="28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* </a:t>
            </a:r>
            <a:r>
              <a:rPr lang="en-US" altLang="zh-CN" sz="28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8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(1)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24185" y="4036519"/>
            <a:ext cx="3723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err="1" smtClean="0"/>
              <a:t>wf</a:t>
            </a:r>
            <a:r>
              <a:rPr lang="en-US" altLang="zh-CN" sz="2800" dirty="0" smtClean="0"/>
              <a:t>(</a:t>
            </a:r>
            <a:r>
              <a:rPr lang="en-US" altLang="zh-CN" sz="2800" dirty="0" err="1" smtClean="0"/>
              <a:t>i</a:t>
            </a:r>
            <a:r>
              <a:rPr lang="en-US" altLang="zh-CN" sz="2800" dirty="0" smtClean="0"/>
              <a:t> + j) </a:t>
            </a:r>
            <a:r>
              <a:rPr lang="en-US" altLang="zh-CN" sz="2800" dirty="0" smtClean="0">
                <a:sym typeface="Symbol" panose="05050102010706020507" pitchFamily="18" charset="2"/>
              </a:rPr>
              <a:t>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wf</a:t>
            </a:r>
            <a:r>
              <a:rPr lang="en-US" altLang="zh-CN" sz="2800" dirty="0" smtClean="0">
                <a:sym typeface="Symbol" panose="05050102010706020507" pitchFamily="18" charset="2"/>
              </a:rPr>
              <a:t>(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i</a:t>
            </a:r>
            <a:r>
              <a:rPr lang="en-US" altLang="zh-CN" sz="2800" dirty="0" smtClean="0">
                <a:sym typeface="Symbol" panose="05050102010706020507" pitchFamily="18" charset="2"/>
              </a:rPr>
              <a:t>) </a:t>
            </a:r>
            <a:r>
              <a:rPr lang="zh-CN" altLang="en-US" sz="2800" dirty="0" smtClean="0">
                <a:sym typeface="Symbol" panose="05050102010706020507" pitchFamily="18" charset="2"/>
              </a:rPr>
              <a:t>* </a:t>
            </a:r>
            <a:r>
              <a:rPr lang="en-US" altLang="zh-CN" sz="2800" dirty="0" err="1" smtClean="0">
                <a:sym typeface="Symbol" panose="05050102010706020507" pitchFamily="18" charset="2"/>
              </a:rPr>
              <a:t>wf</a:t>
            </a:r>
            <a:r>
              <a:rPr lang="en-US" altLang="zh-CN" sz="2800" dirty="0" smtClean="0">
                <a:sym typeface="Symbol" panose="05050102010706020507" pitchFamily="18" charset="2"/>
              </a:rPr>
              <a:t>(j)</a:t>
            </a:r>
            <a:endParaRPr lang="zh-CN" altLang="en-US" sz="2800" dirty="0"/>
          </a:p>
        </p:txBody>
      </p:sp>
      <p:sp>
        <p:nvSpPr>
          <p:cNvPr id="20" name="文本框 19"/>
          <p:cNvSpPr txBox="1"/>
          <p:nvPr/>
        </p:nvSpPr>
        <p:spPr>
          <a:xfrm>
            <a:off x="6103975" y="3830192"/>
            <a:ext cx="22058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C00000"/>
                </a:solidFill>
              </a:rPr>
              <a:t>{ </a:t>
            </a:r>
            <a:r>
              <a:rPr lang="en-US" altLang="zh-CN" sz="28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( </a:t>
            </a:r>
            <a:r>
              <a:rPr lang="en-US" altLang="zh-CN" sz="2800" b="1" dirty="0" err="1" smtClean="0">
                <a:solidFill>
                  <a:srgbClr val="C00000"/>
                </a:solidFill>
              </a:rPr>
              <a:t>i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 ) }</a:t>
            </a:r>
          </a:p>
          <a:p>
            <a:r>
              <a:rPr lang="en-US" altLang="zh-CN" sz="2800" b="1" dirty="0" smtClean="0"/>
              <a:t>while</a:t>
            </a:r>
            <a:r>
              <a:rPr lang="en-US" altLang="zh-CN" sz="2800" dirty="0" smtClean="0"/>
              <a:t> (</a:t>
            </a:r>
            <a:r>
              <a:rPr lang="en-US" altLang="zh-CN" sz="2800" dirty="0" err="1" smtClean="0"/>
              <a:t>i</a:t>
            </a:r>
            <a:r>
              <a:rPr lang="en-US" altLang="zh-CN" sz="2800" dirty="0" smtClean="0"/>
              <a:t> &gt; 0){</a:t>
            </a:r>
          </a:p>
          <a:p>
            <a:r>
              <a:rPr lang="en-US" altLang="zh-CN" sz="2800" dirty="0" smtClean="0"/>
              <a:t>   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{ </a:t>
            </a:r>
            <a:r>
              <a:rPr lang="en-US" altLang="zh-CN" sz="28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 (</a:t>
            </a:r>
            <a:r>
              <a:rPr lang="en-US" altLang="zh-CN" sz="2800" b="1" dirty="0" err="1" smtClean="0">
                <a:solidFill>
                  <a:srgbClr val="C00000"/>
                </a:solidFill>
              </a:rPr>
              <a:t>i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 -1) }</a:t>
            </a:r>
            <a:endParaRPr lang="en-US" altLang="zh-CN" sz="2800" b="1" dirty="0">
              <a:solidFill>
                <a:srgbClr val="C00000"/>
              </a:solidFill>
            </a:endParaRPr>
          </a:p>
          <a:p>
            <a:r>
              <a:rPr lang="en-US" altLang="zh-CN" sz="2800" dirty="0" smtClean="0"/>
              <a:t>    </a:t>
            </a:r>
            <a:r>
              <a:rPr lang="en-US" altLang="zh-CN" sz="2800" b="1" dirty="0" err="1" smtClean="0"/>
              <a:t>i</a:t>
            </a:r>
            <a:r>
              <a:rPr lang="en-US" altLang="zh-CN" sz="2800" b="1" dirty="0" smtClean="0"/>
              <a:t> -- ;</a:t>
            </a:r>
          </a:p>
          <a:p>
            <a:r>
              <a:rPr lang="en-US" altLang="zh-CN" sz="2800" dirty="0" smtClean="0"/>
              <a:t>    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{ </a:t>
            </a:r>
            <a:r>
              <a:rPr lang="en-US" altLang="zh-CN" sz="28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 ( </a:t>
            </a:r>
            <a:r>
              <a:rPr lang="en-US" altLang="zh-CN" sz="2800" b="1" dirty="0" err="1" smtClean="0">
                <a:solidFill>
                  <a:srgbClr val="C00000"/>
                </a:solidFill>
              </a:rPr>
              <a:t>i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 ) }</a:t>
            </a:r>
            <a:endParaRPr lang="en-US" altLang="zh-CN" sz="2800" b="1" dirty="0">
              <a:solidFill>
                <a:srgbClr val="C00000"/>
              </a:solidFill>
            </a:endParaRPr>
          </a:p>
          <a:p>
            <a:r>
              <a:rPr lang="en-US" altLang="zh-CN" sz="2800" dirty="0" smtClean="0"/>
              <a:t>}</a:t>
            </a:r>
            <a:endParaRPr lang="zh-CN" altLang="en-US" sz="2800" dirty="0"/>
          </a:p>
        </p:txBody>
      </p:sp>
      <p:sp>
        <p:nvSpPr>
          <p:cNvPr id="21" name="圆角矩形标注 20"/>
          <p:cNvSpPr/>
          <p:nvPr/>
        </p:nvSpPr>
        <p:spPr>
          <a:xfrm>
            <a:off x="162529" y="3129736"/>
            <a:ext cx="2971905" cy="621552"/>
          </a:xfrm>
          <a:prstGeom prst="wedgeRoundRectCallout">
            <a:avLst>
              <a:gd name="adj1" fmla="val 61446"/>
              <a:gd name="adj2" fmla="val -1645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Number of tokens</a:t>
            </a:r>
            <a:endParaRPr lang="zh-CN" altLang="en-US" sz="2800" dirty="0"/>
          </a:p>
        </p:txBody>
      </p:sp>
      <p:sp>
        <p:nvSpPr>
          <p:cNvPr id="24" name="圆角矩形标注 23"/>
          <p:cNvSpPr/>
          <p:nvPr/>
        </p:nvSpPr>
        <p:spPr>
          <a:xfrm>
            <a:off x="2702285" y="5568948"/>
            <a:ext cx="2971905" cy="621552"/>
          </a:xfrm>
          <a:prstGeom prst="wedgeRoundRectCallout">
            <a:avLst>
              <a:gd name="adj1" fmla="val 70980"/>
              <a:gd name="adj2" fmla="val -13762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Consumes 1 token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4308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  <p:bldP spid="2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How is progress affected by environment?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30726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Cannot be affected</a:t>
            </a:r>
          </a:p>
          <a:p>
            <a:pPr lvl="1"/>
            <a:r>
              <a:rPr lang="en-US" altLang="zh-CN" dirty="0" smtClean="0"/>
              <a:t>Wait-freedom</a:t>
            </a:r>
          </a:p>
          <a:p>
            <a:pPr lvl="1"/>
            <a:r>
              <a:rPr lang="en-US" altLang="zh-CN" dirty="0" smtClean="0"/>
              <a:t>E.g., contains() method in concurrent Set</a:t>
            </a:r>
          </a:p>
          <a:p>
            <a:pPr lvl="5"/>
            <a:endParaRPr lang="en-US" altLang="zh-CN" dirty="0"/>
          </a:p>
          <a:p>
            <a:r>
              <a:rPr lang="en-US" altLang="zh-CN" dirty="0" smtClean="0"/>
              <a:t>Can be affected</a:t>
            </a:r>
          </a:p>
          <a:p>
            <a:pPr lvl="1"/>
            <a:r>
              <a:rPr lang="en-US" altLang="zh-CN" dirty="0" smtClean="0"/>
              <a:t>But when the thread executes in isolation, it’ll terminate</a:t>
            </a:r>
          </a:p>
          <a:p>
            <a:pPr lvl="1"/>
            <a:r>
              <a:rPr lang="en-US" altLang="zh-CN" dirty="0" smtClean="0"/>
              <a:t>Obstruction-freedom</a:t>
            </a:r>
          </a:p>
          <a:p>
            <a:pPr lvl="5"/>
            <a:endParaRPr lang="en-US" altLang="zh-CN" dirty="0"/>
          </a:p>
          <a:p>
            <a:r>
              <a:rPr lang="en-US" altLang="zh-CN" dirty="0" smtClean="0"/>
              <a:t>Can be affected only if the </a:t>
            </a:r>
            <a:r>
              <a:rPr lang="en-US" altLang="zh-CN" dirty="0" err="1" smtClean="0"/>
              <a:t>env</a:t>
            </a:r>
            <a:r>
              <a:rPr lang="en-US" altLang="zh-CN" dirty="0" smtClean="0"/>
              <a:t>. refines a high-level step (thus the system as a whole progresses)</a:t>
            </a:r>
          </a:p>
          <a:p>
            <a:pPr lvl="1"/>
            <a:r>
              <a:rPr lang="en-US" altLang="zh-CN" dirty="0" smtClean="0"/>
              <a:t>Lock-freedom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33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457950" y="2717442"/>
            <a:ext cx="2686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[</a:t>
            </a:r>
            <a:r>
              <a:rPr lang="en-US" altLang="zh-CN" sz="2000" b="1" dirty="0" err="1" smtClean="0">
                <a:solidFill>
                  <a:srgbClr val="C00000"/>
                </a:solidFill>
              </a:rPr>
              <a:t>Herlihy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 &amp; </a:t>
            </a:r>
            <a:r>
              <a:rPr lang="en-US" altLang="zh-CN" sz="2000" b="1" dirty="0" err="1" smtClean="0">
                <a:solidFill>
                  <a:srgbClr val="C00000"/>
                </a:solidFill>
              </a:rPr>
              <a:t>Shavit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 2008]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84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Lock-freedom – Example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34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83196" y="1690689"/>
            <a:ext cx="757760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pPr marL="457200" indent="-457200">
              <a:buAutoNum type="arabicPeriod" startAt="3"/>
            </a:pPr>
            <a:r>
              <a:rPr lang="en-US" altLang="zh-CN" sz="2400" dirty="0" smtClean="0"/>
              <a:t>done = false;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 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</a:rPr>
              <a:t> * ((done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 rem(skip)) 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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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rem(INC))</a:t>
            </a:r>
            <a:r>
              <a:rPr lang="en-US" altLang="zh-CN" sz="2400" dirty="0" smtClean="0">
                <a:solidFill>
                  <a:srgbClr val="C00000"/>
                </a:solidFill>
              </a:rPr>
              <a:t>)}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{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(0) * … }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=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 *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dirty="0" smtClean="0">
                <a:solidFill>
                  <a:srgbClr val="C00000"/>
                </a:solidFill>
              </a:rPr>
              <a:t>(0)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 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 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*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…</a:t>
            </a:r>
            <a:r>
              <a:rPr lang="en-US" altLang="zh-CN" sz="2400" dirty="0" smtClean="0">
                <a:solidFill>
                  <a:srgbClr val="C00000"/>
                </a:solidFill>
              </a:rPr>
              <a:t>}</a:t>
            </a:r>
          </a:p>
          <a:p>
            <a:r>
              <a:rPr lang="en-US" altLang="zh-CN" sz="2400" dirty="0" smtClean="0"/>
              <a:t>6.       done = </a:t>
            </a:r>
            <a:r>
              <a:rPr lang="en-US" altLang="zh-CN" sz="2400" dirty="0" err="1" smtClean="0"/>
              <a:t>cas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, tmp+1);</a:t>
            </a:r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7" name="矩形 6"/>
          <p:cNvSpPr/>
          <p:nvPr/>
        </p:nvSpPr>
        <p:spPr>
          <a:xfrm>
            <a:off x="1228299" y="2866030"/>
            <a:ext cx="6537277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503529" y="3588248"/>
            <a:ext cx="1580865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503529" y="4355851"/>
            <a:ext cx="5115635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圆角矩形标注 9"/>
          <p:cNvSpPr/>
          <p:nvPr/>
        </p:nvSpPr>
        <p:spPr>
          <a:xfrm>
            <a:off x="3179928" y="3588248"/>
            <a:ext cx="5335421" cy="767603"/>
          </a:xfrm>
          <a:prstGeom prst="wedgeRoundRectCallout">
            <a:avLst>
              <a:gd name="adj1" fmla="val -58292"/>
              <a:gd name="adj2" fmla="val 909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Environment may update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, which may delay termination of the current </a:t>
            </a:r>
            <a:r>
              <a:rPr lang="en-US" altLang="zh-CN" sz="2400" dirty="0" err="1" smtClean="0"/>
              <a:t>thrd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1503529" y="5575341"/>
            <a:ext cx="74494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However, the failure of one thread must be caused by the success of another. So the system as a whole progresses.</a:t>
            </a:r>
            <a:endParaRPr lang="zh-CN" altLang="en-US" sz="2400" b="1" i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4121624" y="1651191"/>
            <a:ext cx="4763069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Idea: if we know the environment progresses, we could reset the token.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8378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Lock-freedom</a:t>
            </a:r>
            <a:r>
              <a:rPr lang="en-US" altLang="zh-CN" dirty="0"/>
              <a:t> </a:t>
            </a:r>
            <a:r>
              <a:rPr lang="en-US" altLang="zh-CN" dirty="0" smtClean="0"/>
              <a:t>– Example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35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83196" y="1690689"/>
            <a:ext cx="757760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pPr marL="457200" indent="-457200">
              <a:buAutoNum type="arabicPeriod" startAt="3"/>
            </a:pPr>
            <a:r>
              <a:rPr lang="en-US" altLang="zh-CN" sz="2400" dirty="0" smtClean="0"/>
              <a:t>done = false;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 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</a:rPr>
              <a:t> * ((done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 rem(skip)) 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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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rem(INC))</a:t>
            </a:r>
            <a:r>
              <a:rPr lang="en-US" altLang="zh-CN" sz="2400" dirty="0" smtClean="0">
                <a:solidFill>
                  <a:srgbClr val="C00000"/>
                </a:solidFill>
              </a:rPr>
              <a:t>)}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{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(0) * … }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=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 *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dirty="0" smtClean="0">
                <a:solidFill>
                  <a:srgbClr val="C00000"/>
                </a:solidFill>
              </a:rPr>
              <a:t>(0)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 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 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*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…</a:t>
            </a:r>
            <a:r>
              <a:rPr lang="en-US" altLang="zh-CN" sz="2400" dirty="0" smtClean="0">
                <a:solidFill>
                  <a:srgbClr val="C00000"/>
                </a:solidFill>
              </a:rPr>
              <a:t>}</a:t>
            </a:r>
          </a:p>
          <a:p>
            <a:r>
              <a:rPr lang="en-US" altLang="zh-CN" sz="2400" dirty="0" smtClean="0"/>
              <a:t>6.       done = </a:t>
            </a:r>
            <a:r>
              <a:rPr lang="en-US" altLang="zh-CN" sz="2400" dirty="0" err="1" smtClean="0"/>
              <a:t>cas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, tmp+1);</a:t>
            </a:r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7" name="矩形 6"/>
          <p:cNvSpPr/>
          <p:nvPr/>
        </p:nvSpPr>
        <p:spPr>
          <a:xfrm>
            <a:off x="1228299" y="2866030"/>
            <a:ext cx="6537277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503529" y="3588248"/>
            <a:ext cx="1580865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503529" y="4355851"/>
            <a:ext cx="5115635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296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Lock-freedom</a:t>
            </a:r>
            <a:r>
              <a:rPr lang="en-US" altLang="zh-CN" dirty="0"/>
              <a:t> </a:t>
            </a:r>
            <a:r>
              <a:rPr lang="en-US" altLang="zh-CN" dirty="0" smtClean="0"/>
              <a:t>– Example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36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83196" y="1690689"/>
            <a:ext cx="757760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pPr marL="457200" indent="-457200">
              <a:buAutoNum type="arabicPeriod" startAt="3"/>
            </a:pPr>
            <a:r>
              <a:rPr lang="en-US" altLang="zh-CN" sz="2400" dirty="0" smtClean="0"/>
              <a:t>done = false;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 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</a:rPr>
              <a:t> * ( (done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 rem(skip)) 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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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rem(INC)) </a:t>
            </a:r>
            <a:r>
              <a:rPr lang="en-US" altLang="zh-CN" sz="2400" dirty="0" smtClean="0">
                <a:solidFill>
                  <a:srgbClr val="C00000"/>
                </a:solidFill>
              </a:rPr>
              <a:t>)}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{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(0) * … }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=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 *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dirty="0" smtClean="0">
                <a:solidFill>
                  <a:srgbClr val="C00000"/>
                </a:solidFill>
              </a:rPr>
              <a:t>(0)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 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 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*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…</a:t>
            </a:r>
            <a:r>
              <a:rPr lang="en-US" altLang="zh-CN" sz="2400" dirty="0" smtClean="0">
                <a:solidFill>
                  <a:srgbClr val="C00000"/>
                </a:solidFill>
              </a:rPr>
              <a:t>}</a:t>
            </a:r>
          </a:p>
          <a:p>
            <a:r>
              <a:rPr lang="en-US" altLang="zh-CN" sz="2400" dirty="0" smtClean="0"/>
              <a:t>6.       done = </a:t>
            </a:r>
            <a:r>
              <a:rPr lang="en-US" altLang="zh-CN" sz="2400" dirty="0" err="1" smtClean="0"/>
              <a:t>cas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, tmp+1);</a:t>
            </a:r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10" name="圆角矩形标注 9"/>
          <p:cNvSpPr/>
          <p:nvPr/>
        </p:nvSpPr>
        <p:spPr>
          <a:xfrm>
            <a:off x="6168788" y="3657600"/>
            <a:ext cx="2562471" cy="596608"/>
          </a:xfrm>
          <a:prstGeom prst="wedgeRoundRectCallout">
            <a:avLst>
              <a:gd name="adj1" fmla="val -46113"/>
              <a:gd name="adj2" fmla="val -10866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Loop invariant</a:t>
            </a:r>
            <a:endParaRPr lang="zh-CN" altLang="en-US" sz="2400" dirty="0"/>
          </a:p>
        </p:txBody>
      </p:sp>
      <p:sp>
        <p:nvSpPr>
          <p:cNvPr id="12" name="矩形 11"/>
          <p:cNvSpPr/>
          <p:nvPr/>
        </p:nvSpPr>
        <p:spPr>
          <a:xfrm>
            <a:off x="1503529" y="3588248"/>
            <a:ext cx="1580865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1503529" y="4355851"/>
            <a:ext cx="5115635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415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Lock-freedom</a:t>
            </a:r>
            <a:r>
              <a:rPr lang="en-US" altLang="zh-CN" dirty="0"/>
              <a:t> </a:t>
            </a:r>
            <a:r>
              <a:rPr lang="en-US" altLang="zh-CN" dirty="0" smtClean="0"/>
              <a:t>– Example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37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83196" y="1690689"/>
            <a:ext cx="757760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pPr marL="457200" indent="-457200">
              <a:buAutoNum type="arabicPeriod" startAt="3"/>
            </a:pPr>
            <a:r>
              <a:rPr lang="en-US" altLang="zh-CN" sz="2400" dirty="0" smtClean="0"/>
              <a:t>done = false;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 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</a:rPr>
              <a:t> * ( (done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 rem(skip)) 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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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rem(INC)) </a:t>
            </a:r>
            <a:r>
              <a:rPr lang="en-US" altLang="zh-CN" sz="2400" dirty="0" smtClean="0">
                <a:solidFill>
                  <a:srgbClr val="C00000"/>
                </a:solidFill>
              </a:rPr>
              <a:t>)}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{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(0) *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rem(INC)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… }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=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 *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dirty="0" smtClean="0">
                <a:solidFill>
                  <a:srgbClr val="C00000"/>
                </a:solidFill>
              </a:rPr>
              <a:t>(0)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 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 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*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…</a:t>
            </a:r>
            <a:r>
              <a:rPr lang="en-US" altLang="zh-CN" sz="2400" dirty="0" smtClean="0">
                <a:solidFill>
                  <a:srgbClr val="C00000"/>
                </a:solidFill>
              </a:rPr>
              <a:t>}</a:t>
            </a:r>
          </a:p>
          <a:p>
            <a:r>
              <a:rPr lang="en-US" altLang="zh-CN" sz="2400" dirty="0" smtClean="0"/>
              <a:t>6.       done = </a:t>
            </a:r>
            <a:r>
              <a:rPr lang="en-US" altLang="zh-CN" sz="2400" dirty="0" err="1" smtClean="0"/>
              <a:t>cas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, tmp+1);</a:t>
            </a:r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1503529" y="4355851"/>
            <a:ext cx="5115635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标注 10"/>
          <p:cNvSpPr/>
          <p:nvPr/>
        </p:nvSpPr>
        <p:spPr>
          <a:xfrm>
            <a:off x="2363336" y="4231675"/>
            <a:ext cx="3764508" cy="596608"/>
          </a:xfrm>
          <a:prstGeom prst="wedgeRoundRectCallout">
            <a:avLst>
              <a:gd name="adj1" fmla="val -46113"/>
              <a:gd name="adj2" fmla="val -10866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Loop consumes one token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1476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Lock-freedom</a:t>
            </a:r>
            <a:r>
              <a:rPr lang="en-US" altLang="zh-CN" dirty="0"/>
              <a:t> </a:t>
            </a:r>
            <a:r>
              <a:rPr lang="en-US" altLang="zh-CN" dirty="0" smtClean="0"/>
              <a:t>– Example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38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83196" y="1690689"/>
            <a:ext cx="757760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pPr marL="457200" indent="-457200">
              <a:buAutoNum type="arabicPeriod" startAt="3"/>
            </a:pPr>
            <a:r>
              <a:rPr lang="en-US" altLang="zh-CN" sz="2400" dirty="0" smtClean="0"/>
              <a:t>done = false;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 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</a:rPr>
              <a:t> * ( (done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 rem(skip)) 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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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rem(INC)) </a:t>
            </a:r>
            <a:r>
              <a:rPr lang="en-US" altLang="zh-CN" sz="2400" dirty="0" smtClean="0">
                <a:solidFill>
                  <a:srgbClr val="C00000"/>
                </a:solidFill>
              </a:rPr>
              <a:t>)}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{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(0) *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rem(INC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… }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=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 *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dirty="0" smtClean="0">
                <a:solidFill>
                  <a:srgbClr val="C00000"/>
                </a:solidFill>
              </a:rPr>
              <a:t>(0)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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tmp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 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cnt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 *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) *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rem(INC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) …</a:t>
            </a:r>
            <a:r>
              <a:rPr lang="en-US" altLang="zh-CN" sz="2400" dirty="0" smtClean="0">
                <a:solidFill>
                  <a:srgbClr val="C00000"/>
                </a:solidFill>
              </a:rPr>
              <a:t>}</a:t>
            </a:r>
          </a:p>
          <a:p>
            <a:r>
              <a:rPr lang="en-US" altLang="zh-CN" sz="2400" dirty="0" smtClean="0"/>
              <a:t>6.       done = </a:t>
            </a:r>
            <a:r>
              <a:rPr lang="en-US" altLang="zh-CN" sz="2400" dirty="0" err="1" smtClean="0"/>
              <a:t>cas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, tmp+1);</a:t>
            </a:r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11" name="圆角矩形标注 10"/>
          <p:cNvSpPr/>
          <p:nvPr/>
        </p:nvSpPr>
        <p:spPr>
          <a:xfrm>
            <a:off x="3861952" y="5098426"/>
            <a:ext cx="4340352" cy="596608"/>
          </a:xfrm>
          <a:prstGeom prst="wedgeRoundRectCallout">
            <a:avLst>
              <a:gd name="adj1" fmla="val -2246"/>
              <a:gd name="adj2" fmla="val -12010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err="1" smtClean="0"/>
              <a:t>Env</a:t>
            </a:r>
            <a:r>
              <a:rPr lang="en-US" altLang="zh-CN" sz="2400" dirty="0" smtClean="0"/>
              <a:t>. progresses. Reset the token.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4121624" y="1651191"/>
            <a:ext cx="4763069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Idea: if we know the environment progresses, we could reset the token.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76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Lock-freedom</a:t>
            </a:r>
            <a:r>
              <a:rPr lang="en-US" altLang="zh-CN" dirty="0"/>
              <a:t> </a:t>
            </a:r>
            <a:r>
              <a:rPr lang="en-US" altLang="zh-CN" dirty="0" smtClean="0"/>
              <a:t>– Example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39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83196" y="1690689"/>
            <a:ext cx="82652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pPr marL="457200" indent="-457200">
              <a:buAutoNum type="arabicPeriod" startAt="3"/>
            </a:pPr>
            <a:r>
              <a:rPr lang="en-US" altLang="zh-CN" sz="2400" dirty="0" smtClean="0"/>
              <a:t>done = false;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 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</a:rPr>
              <a:t> * ( (done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 rem(skip)) 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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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rem(INC)) </a:t>
            </a:r>
            <a:r>
              <a:rPr lang="en-US" altLang="zh-CN" sz="2400" dirty="0" smtClean="0">
                <a:solidFill>
                  <a:srgbClr val="C00000"/>
                </a:solidFill>
              </a:rPr>
              <a:t>)}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{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(0) *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rem(INC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… }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=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 *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dirty="0" smtClean="0">
                <a:solidFill>
                  <a:srgbClr val="C00000"/>
                </a:solidFill>
              </a:rPr>
              <a:t>(0) 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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tmp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 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cnt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 *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) *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rem(INC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) …</a:t>
            </a:r>
            <a:r>
              <a:rPr lang="en-US" altLang="zh-CN" sz="2400" dirty="0" smtClean="0">
                <a:solidFill>
                  <a:srgbClr val="C00000"/>
                </a:solidFill>
              </a:rPr>
              <a:t>}</a:t>
            </a:r>
          </a:p>
          <a:p>
            <a:pPr marL="457200" indent="-457200">
              <a:buAutoNum type="arabicPeriod" startAt="6"/>
            </a:pPr>
            <a:r>
              <a:rPr lang="en-US" altLang="zh-CN" sz="2400" dirty="0" smtClean="0"/>
              <a:t>   done = </a:t>
            </a:r>
            <a:r>
              <a:rPr lang="en-US" altLang="zh-CN" sz="2400" dirty="0" err="1" smtClean="0"/>
              <a:t>cas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, tmp+1);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dirty="0" smtClean="0">
                <a:solidFill>
                  <a:srgbClr val="C00000"/>
                </a:solidFill>
              </a:rPr>
              <a:t>(1) * 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done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rem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(skip)</a:t>
            </a:r>
            <a:r>
              <a:rPr lang="en-US" altLang="zh-CN" sz="2400" dirty="0" smtClean="0">
                <a:solidFill>
                  <a:srgbClr val="C00000"/>
                </a:solidFill>
              </a:rPr>
              <a:t>) </a:t>
            </a:r>
            <a:r>
              <a:rPr lang="en-US" altLang="zh-CN" sz="2400" b="1" dirty="0">
                <a:solidFill>
                  <a:srgbClr val="C00000"/>
                </a:solidFill>
                <a:sym typeface="Symbol" panose="05050102010706020507" pitchFamily="18" charset="2"/>
              </a:rPr>
              <a:t>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err="1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(1)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* </a:t>
            </a:r>
            <a:r>
              <a:rPr lang="en-US" altLang="zh-CN" sz="2400" dirty="0">
                <a:solidFill>
                  <a:srgbClr val="C00000"/>
                </a:solidFill>
              </a:rPr>
              <a:t>(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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done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rem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(INC)) )</a:t>
            </a:r>
            <a:r>
              <a:rPr lang="en-US" altLang="zh-CN" sz="2400" dirty="0" smtClean="0">
                <a:solidFill>
                  <a:srgbClr val="C00000"/>
                </a:solidFill>
              </a:rPr>
              <a:t>}</a:t>
            </a:r>
            <a:endParaRPr lang="en-US" altLang="zh-CN" sz="2400" dirty="0" smtClean="0"/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7" name="圆角矩形标注 6"/>
          <p:cNvSpPr/>
          <p:nvPr/>
        </p:nvSpPr>
        <p:spPr>
          <a:xfrm>
            <a:off x="231648" y="5942305"/>
            <a:ext cx="3657964" cy="596608"/>
          </a:xfrm>
          <a:prstGeom prst="wedgeRoundRectCallout">
            <a:avLst>
              <a:gd name="adj1" fmla="val -3504"/>
              <a:gd name="adj2" fmla="val -1406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CAS succeeds. Reset tokens.</a:t>
            </a:r>
            <a:endParaRPr lang="zh-CN" altLang="en-US" sz="2400" dirty="0"/>
          </a:p>
        </p:txBody>
      </p:sp>
      <p:sp>
        <p:nvSpPr>
          <p:cNvPr id="8" name="圆角矩形标注 7"/>
          <p:cNvSpPr/>
          <p:nvPr/>
        </p:nvSpPr>
        <p:spPr>
          <a:xfrm>
            <a:off x="4441160" y="5916700"/>
            <a:ext cx="3657964" cy="804776"/>
          </a:xfrm>
          <a:prstGeom prst="wedgeRoundRectCallout">
            <a:avLst>
              <a:gd name="adj1" fmla="val -17682"/>
              <a:gd name="adj2" fmla="val -11186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CAS fails. Follows 2</a:t>
            </a:r>
            <a:r>
              <a:rPr lang="en-US" altLang="zh-CN" sz="2400" baseline="30000" dirty="0" smtClean="0"/>
              <a:t>nd</a:t>
            </a:r>
            <a:r>
              <a:rPr lang="en-US" altLang="zh-CN" sz="2400" dirty="0" smtClean="0"/>
              <a:t> branch of precondition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0977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 – </a:t>
            </a:r>
            <a:r>
              <a:rPr lang="en-US" altLang="zh-CN" dirty="0" err="1" smtClean="0"/>
              <a:t>TASLock</a:t>
            </a:r>
            <a:r>
              <a:rPr lang="en-US" altLang="zh-CN" dirty="0" smtClean="0"/>
              <a:t> vs. </a:t>
            </a:r>
            <a:r>
              <a:rPr lang="en-US" altLang="zh-CN" dirty="0" err="1" smtClean="0"/>
              <a:t>TTASLock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9860" y="1825625"/>
            <a:ext cx="1715307" cy="479693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TTASLock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79693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TASLock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99861" y="2566492"/>
            <a:ext cx="386929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lock</a:t>
            </a:r>
            <a:r>
              <a:rPr lang="en-US" altLang="zh-CN" sz="2400" dirty="0"/>
              <a:t>() {</a:t>
            </a:r>
          </a:p>
          <a:p>
            <a:r>
              <a:rPr lang="en-US" altLang="zh-CN" sz="2400" dirty="0" smtClean="0"/>
              <a:t>    local </a:t>
            </a:r>
            <a:r>
              <a:rPr lang="en-US" altLang="zh-CN" sz="2400" dirty="0"/>
              <a:t>b, b';</a:t>
            </a:r>
          </a:p>
          <a:p>
            <a:r>
              <a:rPr lang="en-US" altLang="zh-CN" sz="2400" dirty="0" smtClean="0"/>
              <a:t>    b </a:t>
            </a:r>
            <a:r>
              <a:rPr lang="en-US" altLang="zh-CN" sz="2400" dirty="0"/>
              <a:t>:= true;</a:t>
            </a:r>
          </a:p>
          <a:p>
            <a:r>
              <a:rPr lang="en-US" altLang="zh-CN" sz="2400" b="1" dirty="0" smtClean="0"/>
              <a:t>    while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(b) {</a:t>
            </a:r>
          </a:p>
          <a:p>
            <a:r>
              <a:rPr lang="en-US" altLang="zh-CN" sz="2400" dirty="0" smtClean="0"/>
              <a:t>        b</a:t>
            </a:r>
            <a:r>
              <a:rPr lang="en-US" altLang="zh-CN" sz="2400" dirty="0"/>
              <a:t>' := l; </a:t>
            </a:r>
            <a:endParaRPr lang="en-US" altLang="zh-CN" sz="2400" dirty="0" smtClean="0"/>
          </a:p>
          <a:p>
            <a:r>
              <a:rPr lang="en-US" altLang="zh-CN" sz="2400" b="1" dirty="0" smtClean="0"/>
              <a:t>        while</a:t>
            </a:r>
            <a:r>
              <a:rPr lang="en-US" altLang="zh-CN" sz="2400" dirty="0" smtClean="0"/>
              <a:t> (b') {</a:t>
            </a:r>
          </a:p>
          <a:p>
            <a:r>
              <a:rPr lang="en-US" altLang="zh-CN" sz="2400" dirty="0" smtClean="0"/>
              <a:t>            b</a:t>
            </a:r>
            <a:r>
              <a:rPr lang="en-US" altLang="zh-CN" sz="2400" dirty="0"/>
              <a:t>' := l</a:t>
            </a:r>
            <a:r>
              <a:rPr lang="en-US" altLang="zh-CN" sz="2400" dirty="0" smtClean="0"/>
              <a:t>;</a:t>
            </a:r>
            <a:endParaRPr lang="en-US" altLang="zh-CN" sz="2400" dirty="0"/>
          </a:p>
          <a:p>
            <a:r>
              <a:rPr lang="en-US" altLang="zh-CN" sz="2400" dirty="0" smtClean="0"/>
              <a:t>        }</a:t>
            </a:r>
            <a:endParaRPr lang="en-US" altLang="zh-CN" sz="2400" dirty="0"/>
          </a:p>
          <a:p>
            <a:r>
              <a:rPr lang="da-DK" altLang="zh-CN" sz="2400" dirty="0" smtClean="0"/>
              <a:t>        b </a:t>
            </a:r>
            <a:r>
              <a:rPr lang="da-DK" altLang="zh-CN" sz="2400" dirty="0"/>
              <a:t>:= getAndSet(&amp;l, true);</a:t>
            </a:r>
          </a:p>
          <a:p>
            <a:r>
              <a:rPr lang="en-US" altLang="zh-CN" sz="2400" dirty="0" smtClean="0"/>
              <a:t>    }</a:t>
            </a:r>
            <a:endParaRPr lang="en-US" altLang="zh-CN" sz="2400" dirty="0"/>
          </a:p>
          <a:p>
            <a:r>
              <a:rPr lang="en-US" altLang="zh-CN" sz="2400" dirty="0" smtClean="0"/>
              <a:t>}</a:t>
            </a:r>
            <a:endParaRPr lang="zh-CN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4848090" y="2992006"/>
            <a:ext cx="41027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LOCK() {</a:t>
            </a:r>
          </a:p>
          <a:p>
            <a:r>
              <a:rPr lang="en-US" altLang="zh-CN" sz="2400" dirty="0" smtClean="0"/>
              <a:t>    local B;</a:t>
            </a:r>
          </a:p>
          <a:p>
            <a:r>
              <a:rPr lang="en-US" altLang="zh-CN" sz="2400" dirty="0" smtClean="0"/>
              <a:t>    B := </a:t>
            </a:r>
            <a:r>
              <a:rPr lang="en-US" altLang="zh-CN" sz="2400" dirty="0" err="1" smtClean="0"/>
              <a:t>getAndSet</a:t>
            </a:r>
            <a:r>
              <a:rPr lang="en-US" altLang="zh-CN" sz="2400" dirty="0" smtClean="0"/>
              <a:t>(&amp;L, true);</a:t>
            </a:r>
          </a:p>
          <a:p>
            <a:r>
              <a:rPr lang="en-US" altLang="zh-CN" sz="2400" b="1" dirty="0" smtClean="0"/>
              <a:t>    while</a:t>
            </a:r>
            <a:r>
              <a:rPr lang="en-US" altLang="zh-CN" sz="2400" dirty="0" smtClean="0"/>
              <a:t> (B) {</a:t>
            </a:r>
          </a:p>
          <a:p>
            <a:r>
              <a:rPr lang="en-US" altLang="zh-CN" sz="2400" dirty="0" smtClean="0"/>
              <a:t>        B := </a:t>
            </a:r>
            <a:r>
              <a:rPr lang="en-US" altLang="zh-CN" sz="2400" dirty="0" err="1" smtClean="0"/>
              <a:t>getAndSet</a:t>
            </a:r>
            <a:r>
              <a:rPr lang="en-US" altLang="zh-CN" sz="2400" dirty="0" smtClean="0"/>
              <a:t>(&amp;L, true);</a:t>
            </a:r>
          </a:p>
          <a:p>
            <a:r>
              <a:rPr lang="en-US" altLang="zh-CN" sz="2400" dirty="0" smtClean="0"/>
              <a:t>    }</a:t>
            </a:r>
          </a:p>
          <a:p>
            <a:r>
              <a:rPr lang="en-US" altLang="zh-CN" sz="2400" dirty="0" smtClean="0"/>
              <a:t>}</a:t>
            </a:r>
            <a:endParaRPr lang="zh-CN" altLang="en-US" sz="2400" dirty="0"/>
          </a:p>
        </p:txBody>
      </p:sp>
      <p:sp>
        <p:nvSpPr>
          <p:cNvPr id="9" name="圆角矩形标注 8"/>
          <p:cNvSpPr/>
          <p:nvPr/>
        </p:nvSpPr>
        <p:spPr>
          <a:xfrm>
            <a:off x="6343247" y="3085039"/>
            <a:ext cx="2286805" cy="682580"/>
          </a:xfrm>
          <a:prstGeom prst="wedgeRoundRectCallout">
            <a:avLst>
              <a:gd name="adj1" fmla="val -47866"/>
              <a:gd name="adj2" fmla="val 1040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lock is acquired</a:t>
            </a:r>
            <a:endParaRPr lang="zh-CN" altLang="en-US" sz="2400" dirty="0"/>
          </a:p>
        </p:txBody>
      </p:sp>
      <p:sp>
        <p:nvSpPr>
          <p:cNvPr id="10" name="圆角矩形标注 9"/>
          <p:cNvSpPr/>
          <p:nvPr/>
        </p:nvSpPr>
        <p:spPr>
          <a:xfrm>
            <a:off x="2215167" y="2980606"/>
            <a:ext cx="2286805" cy="843564"/>
          </a:xfrm>
          <a:prstGeom prst="wedgeRoundRectCallout">
            <a:avLst>
              <a:gd name="adj1" fmla="val -47866"/>
              <a:gd name="adj2" fmla="val 1040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Much cheaper read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1893195" y="6186585"/>
            <a:ext cx="6143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 smtClean="0">
                <a:solidFill>
                  <a:srgbClr val="C00000"/>
                </a:solidFill>
              </a:rPr>
              <a:t>How to prove </a:t>
            </a:r>
            <a:r>
              <a:rPr lang="en-US" altLang="zh-CN" sz="2800" b="1" i="1" dirty="0" err="1" smtClean="0">
                <a:solidFill>
                  <a:srgbClr val="C00000"/>
                </a:solidFill>
              </a:rPr>
              <a:t>TTASLock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 refines </a:t>
            </a:r>
            <a:r>
              <a:rPr lang="en-US" altLang="zh-CN" sz="2800" b="1" i="1" dirty="0" err="1" smtClean="0">
                <a:solidFill>
                  <a:srgbClr val="C00000"/>
                </a:solidFill>
              </a:rPr>
              <a:t>TASLock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 ?</a:t>
            </a:r>
            <a:endParaRPr lang="zh-CN" altLang="en-US" sz="2800" b="1" i="1" dirty="0">
              <a:solidFill>
                <a:srgbClr val="C0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040191" y="1338919"/>
            <a:ext cx="2910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[</a:t>
            </a:r>
            <a:r>
              <a:rPr lang="en-US" altLang="zh-CN" sz="2000" b="1" dirty="0" err="1" smtClean="0">
                <a:solidFill>
                  <a:srgbClr val="C00000"/>
                </a:solidFill>
              </a:rPr>
              <a:t>Herlihy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 and </a:t>
            </a:r>
            <a:r>
              <a:rPr lang="en-US" altLang="zh-CN" sz="2000" b="1" dirty="0" err="1" smtClean="0">
                <a:solidFill>
                  <a:srgbClr val="C00000"/>
                </a:solidFill>
              </a:rPr>
              <a:t>Shavit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 2008]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08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9" grpId="0" animBg="1"/>
      <p:bldP spid="10" grpId="0" animBg="1"/>
      <p:bldP spid="1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Lock-freedom</a:t>
            </a:r>
            <a:r>
              <a:rPr lang="en-US" altLang="zh-CN" dirty="0"/>
              <a:t> </a:t>
            </a:r>
            <a:r>
              <a:rPr lang="en-US" altLang="zh-CN" dirty="0" smtClean="0"/>
              <a:t>– Example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40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83196" y="1690689"/>
            <a:ext cx="82652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 </a:t>
            </a:r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2. 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pPr marL="457200" indent="-457200">
              <a:buAutoNum type="arabicPeriod" startAt="3"/>
            </a:pPr>
            <a:r>
              <a:rPr lang="en-US" altLang="zh-CN" sz="2400" dirty="0" smtClean="0"/>
              <a:t>done = false;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 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</a:rPr>
              <a:t> * ( (done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 rem(skip)) </a:t>
            </a:r>
            <a:r>
              <a:rPr lang="en-US" altLang="zh-CN" sz="2400" dirty="0" smtClean="0">
                <a:solidFill>
                  <a:srgbClr val="C00000"/>
                </a:solidFill>
              </a:rPr>
              <a:t>(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</a:t>
            </a:r>
            <a:r>
              <a:rPr lang="en-US" altLang="zh-CN" sz="2400" dirty="0" smtClean="0">
                <a:solidFill>
                  <a:srgbClr val="C00000"/>
                </a:solidFill>
              </a:rPr>
              <a:t>done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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rem(INC)) </a:t>
            </a:r>
            <a:r>
              <a:rPr lang="en-US" altLang="zh-CN" sz="2400" dirty="0" smtClean="0">
                <a:solidFill>
                  <a:srgbClr val="C00000"/>
                </a:solidFill>
              </a:rPr>
              <a:t>)}</a:t>
            </a:r>
          </a:p>
          <a:p>
            <a:r>
              <a:rPr lang="en-US" altLang="zh-CN" sz="2400" b="1" dirty="0" smtClean="0"/>
              <a:t>4. 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{</a:t>
            </a:r>
            <a:r>
              <a:rPr lang="en-US" altLang="zh-CN" sz="2400" b="1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(0) *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rem(INC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… }</a:t>
            </a:r>
          </a:p>
          <a:p>
            <a:r>
              <a:rPr lang="en-US" altLang="zh-CN" sz="2400" dirty="0" smtClean="0"/>
              <a:t>5. 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tmp</a:t>
            </a:r>
            <a:r>
              <a:rPr lang="en-US" altLang="zh-CN" sz="2400" dirty="0" smtClean="0">
                <a:solidFill>
                  <a:srgbClr val="C00000"/>
                </a:solidFill>
              </a:rPr>
              <a:t>=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cnt</a:t>
            </a:r>
            <a:r>
              <a:rPr lang="en-US" altLang="zh-CN" sz="2400" dirty="0" smtClean="0">
                <a:solidFill>
                  <a:srgbClr val="C00000"/>
                </a:solidFill>
              </a:rPr>
              <a:t> * 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dirty="0" smtClean="0">
                <a:solidFill>
                  <a:srgbClr val="C00000"/>
                </a:solidFill>
              </a:rPr>
              <a:t>(0) 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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tmp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 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cnt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 * </a:t>
            </a:r>
            <a:r>
              <a:rPr lang="en-US" altLang="zh-CN" sz="2400" b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4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(1)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 ) * 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rem(INC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) …</a:t>
            </a:r>
            <a:r>
              <a:rPr lang="en-US" altLang="zh-CN" sz="2400" dirty="0" smtClean="0">
                <a:solidFill>
                  <a:srgbClr val="C00000"/>
                </a:solidFill>
              </a:rPr>
              <a:t>}</a:t>
            </a:r>
          </a:p>
          <a:p>
            <a:pPr marL="457200" indent="-457200">
              <a:buAutoNum type="arabicPeriod" startAt="6"/>
            </a:pPr>
            <a:r>
              <a:rPr lang="en-US" altLang="zh-CN" sz="2400" dirty="0" smtClean="0"/>
              <a:t>   done = </a:t>
            </a:r>
            <a:r>
              <a:rPr lang="en-US" altLang="zh-CN" sz="2400" dirty="0" err="1" smtClean="0"/>
              <a:t>cas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, tmp+1);</a:t>
            </a:r>
          </a:p>
          <a:p>
            <a:r>
              <a:rPr lang="en-US" altLang="zh-CN" sz="2400" dirty="0" smtClean="0"/>
              <a:t>          </a:t>
            </a:r>
            <a:r>
              <a:rPr lang="en-US" altLang="zh-CN" sz="2400" dirty="0" smtClean="0">
                <a:solidFill>
                  <a:srgbClr val="C00000"/>
                </a:solidFill>
              </a:rPr>
              <a:t>{(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wf</a:t>
            </a:r>
            <a:r>
              <a:rPr lang="en-US" altLang="zh-CN" sz="2400" dirty="0" smtClean="0">
                <a:solidFill>
                  <a:srgbClr val="C00000"/>
                </a:solidFill>
              </a:rPr>
              <a:t>(1) * (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done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rem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(skip)</a:t>
            </a:r>
            <a:r>
              <a:rPr lang="en-US" altLang="zh-CN" sz="2400" dirty="0" smtClean="0">
                <a:solidFill>
                  <a:srgbClr val="C00000"/>
                </a:solidFill>
              </a:rPr>
              <a:t>) </a:t>
            </a:r>
            <a:r>
              <a:rPr lang="en-US" altLang="zh-CN" sz="2400" b="1" dirty="0">
                <a:solidFill>
                  <a:srgbClr val="C00000"/>
                </a:solidFill>
                <a:sym typeface="Symbol" panose="05050102010706020507" pitchFamily="18" charset="2"/>
              </a:rPr>
              <a:t>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err="1">
                <a:solidFill>
                  <a:srgbClr val="C00000"/>
                </a:solidFill>
                <a:sym typeface="Symbol" panose="05050102010706020507" pitchFamily="18" charset="2"/>
              </a:rPr>
              <a:t>wf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(1) 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* </a:t>
            </a:r>
            <a:r>
              <a:rPr lang="en-US" altLang="zh-CN" sz="2400" dirty="0">
                <a:solidFill>
                  <a:srgbClr val="C00000"/>
                </a:solidFill>
              </a:rPr>
              <a:t>(</a:t>
            </a:r>
            <a:r>
              <a:rPr lang="en-US" altLang="zh-CN" sz="2400" dirty="0">
                <a:solidFill>
                  <a:srgbClr val="C00000"/>
                </a:solidFill>
                <a:sym typeface="Symbol" panose="05050102010706020507" pitchFamily="18" charset="2"/>
              </a:rPr>
              <a:t></a:t>
            </a:r>
            <a:r>
              <a:rPr lang="en-US" altLang="zh-CN" sz="2400" dirty="0" err="1" smtClean="0">
                <a:solidFill>
                  <a:srgbClr val="C00000"/>
                </a:solidFill>
              </a:rPr>
              <a:t>done</a:t>
            </a:r>
            <a:r>
              <a:rPr lang="en-US" altLang="zh-CN" sz="24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rem</a:t>
            </a:r>
            <a:r>
              <a:rPr lang="en-US" altLang="zh-CN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(INC)) )</a:t>
            </a:r>
            <a:r>
              <a:rPr lang="en-US" altLang="zh-CN" sz="2400" dirty="0" smtClean="0">
                <a:solidFill>
                  <a:srgbClr val="C00000"/>
                </a:solidFill>
              </a:rPr>
              <a:t>}</a:t>
            </a:r>
            <a:endParaRPr lang="en-US" altLang="zh-CN" sz="2400" dirty="0" smtClean="0"/>
          </a:p>
          <a:p>
            <a:r>
              <a:rPr lang="en-US" altLang="zh-CN" sz="2400" dirty="0" smtClean="0"/>
              <a:t>7. 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6" name="右弧形箭头 5"/>
          <p:cNvSpPr/>
          <p:nvPr/>
        </p:nvSpPr>
        <p:spPr>
          <a:xfrm rot="10800000">
            <a:off x="783196" y="2906972"/>
            <a:ext cx="450375" cy="238335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80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termination-preserving program logic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41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233793" y="3249056"/>
            <a:ext cx="1461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</a:t>
            </a:r>
            <a:r>
              <a:rPr lang="en-US" altLang="zh-CN" sz="2800" dirty="0"/>
              <a:t>P</a:t>
            </a:r>
            <a:r>
              <a:rPr lang="en-US" altLang="zh-CN" sz="2800" dirty="0" smtClean="0"/>
              <a:t>} </a:t>
            </a:r>
            <a:r>
              <a:rPr lang="en-US" altLang="zh-CN" sz="2800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{Q}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4984877" y="3368998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4120485" y="3249056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0" name="文本框 9"/>
          <p:cNvSpPr txBox="1"/>
          <p:nvPr/>
        </p:nvSpPr>
        <p:spPr>
          <a:xfrm>
            <a:off x="1112328" y="1884059"/>
            <a:ext cx="463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Judgments are the same:</a:t>
            </a:r>
            <a:endParaRPr lang="zh-CN" altLang="en-US" sz="3200" dirty="0"/>
          </a:p>
        </p:txBody>
      </p:sp>
      <p:sp>
        <p:nvSpPr>
          <p:cNvPr id="11" name="文本框 10"/>
          <p:cNvSpPr txBox="1"/>
          <p:nvPr/>
        </p:nvSpPr>
        <p:spPr>
          <a:xfrm>
            <a:off x="2766051" y="3249056"/>
            <a:ext cx="1439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unary:</a:t>
            </a:r>
            <a:endParaRPr lang="zh-CN" altLang="en-US" sz="2800" dirty="0"/>
          </a:p>
        </p:txBody>
      </p:sp>
      <p:sp>
        <p:nvSpPr>
          <p:cNvPr id="12" name="文本框 11"/>
          <p:cNvSpPr txBox="1"/>
          <p:nvPr/>
        </p:nvSpPr>
        <p:spPr>
          <a:xfrm>
            <a:off x="5233793" y="2560152"/>
            <a:ext cx="2149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{p} </a:t>
            </a:r>
            <a:r>
              <a:rPr lang="en-US" altLang="zh-CN" sz="2800" dirty="0" smtClean="0">
                <a:solidFill>
                  <a:srgbClr val="0000FF"/>
                </a:solidFill>
              </a:rPr>
              <a:t>C </a:t>
            </a:r>
            <a:r>
              <a:rPr lang="en-US" altLang="zh-CN" sz="2800" dirty="0" smtClean="0">
                <a:sym typeface="Symbol" panose="05050102010706020507" pitchFamily="18" charset="2"/>
              </a:rPr>
              <a:t>, </a:t>
            </a:r>
            <a:r>
              <a:rPr lang="en-US" altLang="zh-CN" sz="2800" dirty="0" smtClean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zh-CN" sz="2800" dirty="0" smtClean="0">
                <a:solidFill>
                  <a:srgbClr val="C00000"/>
                </a:solidFill>
                <a:sym typeface="Symbol" panose="05050102010706020507" pitchFamily="18" charset="2"/>
              </a:rPr>
              <a:t>C’</a:t>
            </a:r>
            <a:r>
              <a:rPr lang="en-US" altLang="zh-CN" sz="2800" dirty="0" smtClean="0">
                <a:solidFill>
                  <a:srgbClr val="0000FF"/>
                </a:solidFill>
              </a:rPr>
              <a:t> </a:t>
            </a:r>
            <a:r>
              <a:rPr lang="en-US" altLang="zh-CN" sz="2800" dirty="0" smtClean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{q}</a:t>
            </a:r>
            <a:endParaRPr lang="zh-CN" altLang="en-US" sz="2800" dirty="0"/>
          </a:p>
        </p:txBody>
      </p:sp>
      <p:grpSp>
        <p:nvGrpSpPr>
          <p:cNvPr id="13" name="组合 12"/>
          <p:cNvGrpSpPr/>
          <p:nvPr/>
        </p:nvGrpSpPr>
        <p:grpSpPr>
          <a:xfrm>
            <a:off x="4984877" y="2680094"/>
            <a:ext cx="210279" cy="283336"/>
            <a:chOff x="1081825" y="3412901"/>
            <a:chExt cx="167426" cy="283336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文本框 15"/>
          <p:cNvSpPr txBox="1"/>
          <p:nvPr/>
        </p:nvSpPr>
        <p:spPr>
          <a:xfrm>
            <a:off x="4120485" y="2560152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7" name="文本框 16"/>
          <p:cNvSpPr txBox="1"/>
          <p:nvPr/>
        </p:nvSpPr>
        <p:spPr>
          <a:xfrm>
            <a:off x="2766051" y="2560152"/>
            <a:ext cx="1439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binary:</a:t>
            </a:r>
            <a:endParaRPr lang="zh-CN" altLang="en-US" sz="2800" dirty="0"/>
          </a:p>
        </p:txBody>
      </p:sp>
      <p:sp>
        <p:nvSpPr>
          <p:cNvPr id="18" name="文本框 17"/>
          <p:cNvSpPr txBox="1"/>
          <p:nvPr/>
        </p:nvSpPr>
        <p:spPr>
          <a:xfrm>
            <a:off x="1112327" y="4045959"/>
            <a:ext cx="463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New formulation of R/G:</a:t>
            </a:r>
            <a:endParaRPr lang="zh-CN" altLang="en-US" sz="3200" dirty="0"/>
          </a:p>
        </p:txBody>
      </p:sp>
      <p:sp>
        <p:nvSpPr>
          <p:cNvPr id="19" name="矩形 18"/>
          <p:cNvSpPr/>
          <p:nvPr/>
        </p:nvSpPr>
        <p:spPr>
          <a:xfrm>
            <a:off x="2248819" y="4725357"/>
            <a:ext cx="4929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latin typeface="Wide Latin" panose="020A0A07050505020404" pitchFamily="18" charset="0"/>
              </a:rPr>
              <a:t>[</a:t>
            </a:r>
            <a:r>
              <a:rPr lang="en-US" altLang="zh-CN" sz="2800" dirty="0" smtClean="0"/>
              <a:t>R</a:t>
            </a:r>
            <a:r>
              <a:rPr lang="en-US" altLang="zh-CN" sz="2800" dirty="0" smtClean="0">
                <a:latin typeface="Wide Latin" panose="020A0A07050505020404" pitchFamily="18" charset="0"/>
              </a:rPr>
              <a:t>]</a:t>
            </a:r>
            <a:r>
              <a:rPr lang="en-US" altLang="zh-CN" sz="2800" dirty="0" smtClean="0"/>
              <a:t> = {((</a:t>
            </a:r>
            <a:r>
              <a:rPr lang="en-US" altLang="zh-CN" sz="2800" dirty="0" smtClean="0">
                <a:sym typeface="Symbol" pitchFamily="18" charset="2"/>
              </a:rPr>
              <a:t></a:t>
            </a:r>
            <a:r>
              <a:rPr lang="en-US" altLang="zh-CN" sz="2800" dirty="0" smtClean="0"/>
              <a:t>,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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) ,</a:t>
            </a:r>
            <a:r>
              <a:rPr lang="en-US" altLang="zh-CN" sz="2800" dirty="0" smtClean="0"/>
              <a:t> (</a:t>
            </a:r>
            <a:r>
              <a:rPr lang="en-US" altLang="zh-CN" sz="2800" dirty="0" smtClean="0">
                <a:sym typeface="Symbol" pitchFamily="18" charset="2"/>
              </a:rPr>
              <a:t>’, ’</a:t>
            </a:r>
            <a:r>
              <a:rPr lang="en-US" altLang="zh-CN" sz="2800" dirty="0" smtClean="0"/>
              <a:t>), 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b</a:t>
            </a:r>
            <a:r>
              <a:rPr lang="en-US" altLang="zh-CN" sz="2800" dirty="0" smtClean="0"/>
              <a:t>) |  … }</a:t>
            </a:r>
            <a:endParaRPr lang="zh-CN" altLang="en-US" sz="2800" dirty="0"/>
          </a:p>
        </p:txBody>
      </p:sp>
      <p:sp>
        <p:nvSpPr>
          <p:cNvPr id="21" name="圆角矩形标注 20"/>
          <p:cNvSpPr/>
          <p:nvPr/>
        </p:nvSpPr>
        <p:spPr>
          <a:xfrm>
            <a:off x="655944" y="5445488"/>
            <a:ext cx="6277119" cy="909119"/>
          </a:xfrm>
          <a:prstGeom prst="wedgeRoundRectCallout">
            <a:avLst>
              <a:gd name="adj1" fmla="val 32424"/>
              <a:gd name="adj2" fmla="val -758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Takes an extra Boolean tag b, to record whether this step corresponds to a high-level move.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9973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termination-preserving program logic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42</a:t>
            </a:fld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5233793" y="3249056"/>
            <a:ext cx="1461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</a:t>
            </a:r>
            <a:r>
              <a:rPr lang="en-US" altLang="zh-CN" sz="2800" dirty="0"/>
              <a:t>P</a:t>
            </a:r>
            <a:r>
              <a:rPr lang="en-US" altLang="zh-CN" sz="2800" dirty="0" smtClean="0"/>
              <a:t>} </a:t>
            </a:r>
            <a:r>
              <a:rPr lang="en-US" altLang="zh-CN" sz="2800" dirty="0" smtClean="0">
                <a:solidFill>
                  <a:srgbClr val="0000FF"/>
                </a:solidFill>
              </a:rPr>
              <a:t>C</a:t>
            </a:r>
            <a:r>
              <a:rPr lang="en-US" altLang="zh-CN" sz="2800" dirty="0" smtClean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{Q}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4984877" y="3368998"/>
            <a:ext cx="210279" cy="283336"/>
            <a:chOff x="1081825" y="3412901"/>
            <a:chExt cx="167426" cy="283336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文本框 8"/>
          <p:cNvSpPr txBox="1"/>
          <p:nvPr/>
        </p:nvSpPr>
        <p:spPr>
          <a:xfrm>
            <a:off x="4120485" y="3249056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0" name="文本框 9"/>
          <p:cNvSpPr txBox="1"/>
          <p:nvPr/>
        </p:nvSpPr>
        <p:spPr>
          <a:xfrm>
            <a:off x="1112328" y="1884059"/>
            <a:ext cx="463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Judgments are the same:</a:t>
            </a:r>
            <a:endParaRPr lang="zh-CN" altLang="en-US" sz="3200" dirty="0"/>
          </a:p>
        </p:txBody>
      </p:sp>
      <p:sp>
        <p:nvSpPr>
          <p:cNvPr id="11" name="文本框 10"/>
          <p:cNvSpPr txBox="1"/>
          <p:nvPr/>
        </p:nvSpPr>
        <p:spPr>
          <a:xfrm>
            <a:off x="2766051" y="3249056"/>
            <a:ext cx="1439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unary:</a:t>
            </a:r>
            <a:endParaRPr lang="zh-CN" altLang="en-US" sz="2800" dirty="0"/>
          </a:p>
        </p:txBody>
      </p:sp>
      <p:sp>
        <p:nvSpPr>
          <p:cNvPr id="12" name="文本框 11"/>
          <p:cNvSpPr txBox="1"/>
          <p:nvPr/>
        </p:nvSpPr>
        <p:spPr>
          <a:xfrm>
            <a:off x="5233793" y="2560152"/>
            <a:ext cx="2149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{p} </a:t>
            </a:r>
            <a:r>
              <a:rPr lang="en-US" altLang="zh-CN" sz="2800" dirty="0" smtClean="0">
                <a:solidFill>
                  <a:srgbClr val="0000FF"/>
                </a:solidFill>
              </a:rPr>
              <a:t>C </a:t>
            </a:r>
            <a:r>
              <a:rPr lang="en-US" altLang="zh-CN" sz="2800" dirty="0" smtClean="0">
                <a:sym typeface="Symbol" panose="05050102010706020507" pitchFamily="18" charset="2"/>
              </a:rPr>
              <a:t>, </a:t>
            </a:r>
            <a:r>
              <a:rPr lang="en-US" altLang="zh-CN" sz="2800" dirty="0" smtClean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zh-CN" sz="2800" dirty="0" smtClean="0">
                <a:solidFill>
                  <a:srgbClr val="C00000"/>
                </a:solidFill>
                <a:sym typeface="Symbol" panose="05050102010706020507" pitchFamily="18" charset="2"/>
              </a:rPr>
              <a:t>C’</a:t>
            </a:r>
            <a:r>
              <a:rPr lang="en-US" altLang="zh-CN" sz="2800" dirty="0" smtClean="0">
                <a:solidFill>
                  <a:srgbClr val="0000FF"/>
                </a:solidFill>
              </a:rPr>
              <a:t> </a:t>
            </a:r>
            <a:r>
              <a:rPr lang="en-US" altLang="zh-CN" sz="2800" dirty="0" smtClean="0">
                <a:solidFill>
                  <a:srgbClr val="C00000"/>
                </a:solidFill>
              </a:rPr>
              <a:t> </a:t>
            </a:r>
            <a:r>
              <a:rPr lang="en-US" altLang="zh-CN" sz="2800" dirty="0" smtClean="0"/>
              <a:t>{q}</a:t>
            </a:r>
            <a:endParaRPr lang="zh-CN" altLang="en-US" sz="2800" dirty="0"/>
          </a:p>
        </p:txBody>
      </p:sp>
      <p:grpSp>
        <p:nvGrpSpPr>
          <p:cNvPr id="13" name="组合 12"/>
          <p:cNvGrpSpPr/>
          <p:nvPr/>
        </p:nvGrpSpPr>
        <p:grpSpPr>
          <a:xfrm>
            <a:off x="4984877" y="2680094"/>
            <a:ext cx="210279" cy="283336"/>
            <a:chOff x="1081825" y="3412901"/>
            <a:chExt cx="167426" cy="283336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1081825" y="3412901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>
              <a:off x="1081825" y="3554569"/>
              <a:ext cx="167426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文本框 15"/>
          <p:cNvSpPr txBox="1"/>
          <p:nvPr/>
        </p:nvSpPr>
        <p:spPr>
          <a:xfrm>
            <a:off x="4120485" y="2560152"/>
            <a:ext cx="903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R, </a:t>
            </a:r>
            <a:r>
              <a:rPr lang="en-US" altLang="zh-CN" sz="2800" dirty="0" smtClean="0">
                <a:sym typeface="Symbol" panose="05050102010706020507" pitchFamily="18" charset="2"/>
              </a:rPr>
              <a:t>G</a:t>
            </a:r>
            <a:endParaRPr lang="zh-CN" altLang="en-US" sz="2800" dirty="0"/>
          </a:p>
        </p:txBody>
      </p:sp>
      <p:sp>
        <p:nvSpPr>
          <p:cNvPr id="17" name="文本框 16"/>
          <p:cNvSpPr txBox="1"/>
          <p:nvPr/>
        </p:nvSpPr>
        <p:spPr>
          <a:xfrm>
            <a:off x="2766051" y="2560152"/>
            <a:ext cx="1439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binary:</a:t>
            </a:r>
            <a:endParaRPr lang="zh-CN" altLang="en-US" sz="2800" dirty="0"/>
          </a:p>
        </p:txBody>
      </p:sp>
      <p:sp>
        <p:nvSpPr>
          <p:cNvPr id="18" name="文本框 17"/>
          <p:cNvSpPr txBox="1"/>
          <p:nvPr/>
        </p:nvSpPr>
        <p:spPr>
          <a:xfrm>
            <a:off x="1112327" y="4045959"/>
            <a:ext cx="463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New formulation of R/G:</a:t>
            </a:r>
            <a:endParaRPr lang="zh-CN" altLang="en-US" sz="3200" dirty="0"/>
          </a:p>
        </p:txBody>
      </p:sp>
      <p:sp>
        <p:nvSpPr>
          <p:cNvPr id="19" name="矩形 18"/>
          <p:cNvSpPr/>
          <p:nvPr/>
        </p:nvSpPr>
        <p:spPr>
          <a:xfrm>
            <a:off x="2248819" y="4725357"/>
            <a:ext cx="4929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latin typeface="Wide Latin" panose="020A0A07050505020404" pitchFamily="18" charset="0"/>
              </a:rPr>
              <a:t>[</a:t>
            </a:r>
            <a:r>
              <a:rPr lang="en-US" altLang="zh-CN" sz="2800" dirty="0" smtClean="0"/>
              <a:t>R</a:t>
            </a:r>
            <a:r>
              <a:rPr lang="en-US" altLang="zh-CN" sz="2800" dirty="0" smtClean="0">
                <a:latin typeface="Wide Latin" panose="020A0A07050505020404" pitchFamily="18" charset="0"/>
              </a:rPr>
              <a:t>]</a:t>
            </a:r>
            <a:r>
              <a:rPr lang="en-US" altLang="zh-CN" sz="2800" dirty="0" smtClean="0"/>
              <a:t> = {((</a:t>
            </a:r>
            <a:r>
              <a:rPr lang="en-US" altLang="zh-CN" sz="2800" dirty="0" smtClean="0">
                <a:sym typeface="Symbol" pitchFamily="18" charset="2"/>
              </a:rPr>
              <a:t></a:t>
            </a:r>
            <a:r>
              <a:rPr lang="en-US" altLang="zh-CN" sz="2800" dirty="0" smtClean="0"/>
              <a:t>,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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) ,</a:t>
            </a:r>
            <a:r>
              <a:rPr lang="en-US" altLang="zh-CN" sz="2800" dirty="0" smtClean="0"/>
              <a:t> (</a:t>
            </a:r>
            <a:r>
              <a:rPr lang="en-US" altLang="zh-CN" sz="2800" dirty="0" smtClean="0">
                <a:sym typeface="Symbol" pitchFamily="18" charset="2"/>
              </a:rPr>
              <a:t>’, ’</a:t>
            </a:r>
            <a:r>
              <a:rPr lang="en-US" altLang="zh-CN" sz="2800" dirty="0" smtClean="0"/>
              <a:t>), 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b</a:t>
            </a:r>
            <a:r>
              <a:rPr lang="en-US" altLang="zh-CN" sz="2800" dirty="0" smtClean="0"/>
              <a:t>) |  … }</a:t>
            </a:r>
            <a:endParaRPr lang="zh-CN" altLang="en-US" sz="2800" dirty="0"/>
          </a:p>
        </p:txBody>
      </p:sp>
      <p:sp>
        <p:nvSpPr>
          <p:cNvPr id="20" name="文本框 19"/>
          <p:cNvSpPr txBox="1"/>
          <p:nvPr/>
        </p:nvSpPr>
        <p:spPr>
          <a:xfrm>
            <a:off x="1112326" y="5343200"/>
            <a:ext cx="463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and P/Q:</a:t>
            </a:r>
            <a:endParaRPr lang="zh-CN" altLang="en-US" sz="3200" dirty="0"/>
          </a:p>
        </p:txBody>
      </p:sp>
      <p:sp>
        <p:nvSpPr>
          <p:cNvPr id="22" name="矩形 21"/>
          <p:cNvSpPr/>
          <p:nvPr/>
        </p:nvSpPr>
        <p:spPr>
          <a:xfrm>
            <a:off x="2248819" y="5973765"/>
            <a:ext cx="40119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latin typeface="Wide Latin" panose="020A0A07050505020404" pitchFamily="18" charset="0"/>
              </a:rPr>
              <a:t>[</a:t>
            </a:r>
            <a:r>
              <a:rPr lang="en-US" altLang="zh-CN" sz="2800" dirty="0" smtClean="0"/>
              <a:t>P</a:t>
            </a:r>
            <a:r>
              <a:rPr lang="en-US" altLang="zh-CN" sz="2800" dirty="0" smtClean="0">
                <a:latin typeface="Wide Latin" panose="020A0A07050505020404" pitchFamily="18" charset="0"/>
              </a:rPr>
              <a:t>]</a:t>
            </a:r>
            <a:r>
              <a:rPr lang="en-US" altLang="zh-CN" sz="2800" dirty="0" smtClean="0"/>
              <a:t> = {(</a:t>
            </a:r>
            <a:r>
              <a:rPr lang="en-US" altLang="zh-CN" sz="2800" dirty="0" smtClean="0">
                <a:sym typeface="Symbol" pitchFamily="18" charset="2"/>
              </a:rPr>
              <a:t></a:t>
            </a:r>
            <a:r>
              <a:rPr lang="en-US" altLang="zh-CN" sz="2800" dirty="0" smtClean="0"/>
              <a:t>,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en-US" altLang="zh-CN" sz="2800" dirty="0" smtClean="0"/>
              <a:t>(</a:t>
            </a:r>
            <a:r>
              <a:rPr lang="en-US" altLang="zh-CN" sz="2800" dirty="0" smtClean="0">
                <a:sym typeface="Symbol" panose="05050102010706020507" pitchFamily="18" charset="2"/>
              </a:rPr>
              <a:t>, C’</a:t>
            </a:r>
            <a:r>
              <a:rPr lang="en-US" altLang="zh-CN" sz="2800" dirty="0" smtClean="0"/>
              <a:t>), </a:t>
            </a:r>
            <a:r>
              <a:rPr lang="en-US" altLang="zh-CN" sz="2800" b="1" i="1" dirty="0" smtClean="0">
                <a:solidFill>
                  <a:srgbClr val="C00000"/>
                </a:solidFill>
              </a:rPr>
              <a:t>w</a:t>
            </a:r>
            <a:r>
              <a:rPr lang="en-US" altLang="zh-CN" sz="2800" dirty="0" smtClean="0"/>
              <a:t> ) |  … }</a:t>
            </a:r>
            <a:endParaRPr lang="zh-CN" altLang="en-US" sz="2800" dirty="0"/>
          </a:p>
        </p:txBody>
      </p:sp>
      <p:sp>
        <p:nvSpPr>
          <p:cNvPr id="23" name="圆角矩形标注 22"/>
          <p:cNvSpPr/>
          <p:nvPr/>
        </p:nvSpPr>
        <p:spPr>
          <a:xfrm>
            <a:off x="2330945" y="5193322"/>
            <a:ext cx="5385140" cy="530103"/>
          </a:xfrm>
          <a:prstGeom prst="wedgeRoundRectCallout">
            <a:avLst>
              <a:gd name="adj1" fmla="val 809"/>
              <a:gd name="adj2" fmla="val 1197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Explicit number of tokens in assertions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3761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termination-preserving program </a:t>
            </a:r>
            <a:r>
              <a:rPr lang="en-US" altLang="zh-CN" dirty="0" smtClean="0"/>
              <a:t>logic (2)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43</a:t>
            </a:fld>
            <a:endParaRPr lang="zh-CN" altLang="en-US"/>
          </a:p>
        </p:txBody>
      </p:sp>
      <p:grpSp>
        <p:nvGrpSpPr>
          <p:cNvPr id="51" name="组合 50"/>
          <p:cNvGrpSpPr/>
          <p:nvPr/>
        </p:nvGrpSpPr>
        <p:grpSpPr>
          <a:xfrm>
            <a:off x="1770692" y="1914686"/>
            <a:ext cx="5803820" cy="1066018"/>
            <a:chOff x="1770692" y="1914686"/>
            <a:chExt cx="5803820" cy="1066018"/>
          </a:xfrm>
        </p:grpSpPr>
        <p:sp>
          <p:nvSpPr>
            <p:cNvPr id="5" name="文本框 4"/>
            <p:cNvSpPr txBox="1"/>
            <p:nvPr/>
          </p:nvSpPr>
          <p:spPr>
            <a:xfrm>
              <a:off x="5884467" y="1914686"/>
              <a:ext cx="16900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{P’}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</a:t>
              </a:r>
              <a:r>
                <a:rPr lang="en-US" altLang="zh-CN" sz="2800" dirty="0" smtClean="0"/>
                <a:t> {P}</a:t>
              </a:r>
              <a:endParaRPr lang="zh-CN" altLang="en-US" sz="2800" dirty="0"/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5635552" y="2034628"/>
              <a:ext cx="210279" cy="283336"/>
              <a:chOff x="1081825" y="3412901"/>
              <a:chExt cx="167426" cy="283336"/>
            </a:xfrm>
          </p:grpSpPr>
          <p:cxnSp>
            <p:nvCxnSpPr>
              <p:cNvPr id="7" name="直接连接符 6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直接连接符 7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9" name="文本框 8"/>
            <p:cNvSpPr txBox="1"/>
            <p:nvPr/>
          </p:nvSpPr>
          <p:spPr>
            <a:xfrm>
              <a:off x="4800498" y="1914686"/>
              <a:ext cx="8736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1770692" y="2460991"/>
              <a:ext cx="570828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文本框 10"/>
            <p:cNvSpPr txBox="1"/>
            <p:nvPr/>
          </p:nvSpPr>
          <p:spPr>
            <a:xfrm>
              <a:off x="3942981" y="2457484"/>
              <a:ext cx="29900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</a:t>
              </a:r>
              <a:r>
                <a:rPr lang="en-US" altLang="zh-CN" sz="2800" dirty="0"/>
                <a:t>P</a:t>
              </a:r>
              <a:r>
                <a:rPr lang="en-US" altLang="zh-CN" sz="2800" dirty="0" smtClean="0"/>
                <a:t>} while B do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 </a:t>
              </a:r>
              <a:r>
                <a:rPr lang="en-US" altLang="zh-CN" sz="2800" dirty="0" smtClean="0"/>
                <a:t>{P}</a:t>
              </a:r>
              <a:endParaRPr lang="zh-CN" altLang="en-US" sz="2800" dirty="0"/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3694065" y="2577426"/>
              <a:ext cx="210279" cy="283336"/>
              <a:chOff x="1081825" y="3412901"/>
              <a:chExt cx="167426" cy="283336"/>
            </a:xfrm>
          </p:grpSpPr>
          <p:cxnSp>
            <p:nvCxnSpPr>
              <p:cNvPr id="13" name="直接连接符 12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5" name="文本框 14"/>
            <p:cNvSpPr txBox="1"/>
            <p:nvPr/>
          </p:nvSpPr>
          <p:spPr>
            <a:xfrm>
              <a:off x="2829673" y="2457484"/>
              <a:ext cx="9030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G</a:t>
              </a:r>
              <a:endParaRPr lang="zh-CN" altLang="en-US" sz="2800" dirty="0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997119" y="1916958"/>
              <a:ext cx="22746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P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 P’ </a:t>
              </a:r>
              <a:r>
                <a:rPr lang="en-US" altLang="zh-CN" sz="28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* </a:t>
              </a:r>
              <a:r>
                <a:rPr lang="en-US" altLang="zh-CN" sz="2800" b="1" dirty="0" err="1" smtClean="0">
                  <a:solidFill>
                    <a:srgbClr val="C00000"/>
                  </a:solidFill>
                  <a:sym typeface="Symbol" panose="05050102010706020507" pitchFamily="18" charset="2"/>
                </a:rPr>
                <a:t>wf</a:t>
              </a:r>
              <a:r>
                <a:rPr lang="en-US" altLang="zh-CN" sz="28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(1)</a:t>
              </a:r>
              <a:endParaRPr lang="zh-CN" altLang="en-US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7" name="文本框 16"/>
          <p:cNvSpPr txBox="1"/>
          <p:nvPr/>
        </p:nvSpPr>
        <p:spPr>
          <a:xfrm>
            <a:off x="324027" y="4594150"/>
            <a:ext cx="1632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 </a:t>
            </a:r>
            <a:r>
              <a:rPr lang="en-US" altLang="zh-CN" sz="2800" dirty="0" smtClean="0">
                <a:sym typeface="Wingdings 3" panose="05040102010807070707" pitchFamily="18" charset="2"/>
              </a:rPr>
              <a:t> </a:t>
            </a:r>
            <a:r>
              <a:rPr lang="en-US" altLang="zh-CN" sz="2800" dirty="0" smtClean="0"/>
              <a:t>P’  </a:t>
            </a:r>
            <a:r>
              <a:rPr lang="en-US" altLang="zh-CN" sz="2800" dirty="0" err="1" smtClean="0"/>
              <a:t>iff</a:t>
            </a:r>
            <a:r>
              <a:rPr lang="en-US" altLang="zh-CN" sz="2800" dirty="0" smtClean="0"/>
              <a:t> </a:t>
            </a:r>
            <a:endParaRPr lang="zh-CN" altLang="en-US" sz="2800" dirty="0"/>
          </a:p>
        </p:txBody>
      </p:sp>
      <p:grpSp>
        <p:nvGrpSpPr>
          <p:cNvPr id="32" name="组合 31"/>
          <p:cNvGrpSpPr/>
          <p:nvPr/>
        </p:nvGrpSpPr>
        <p:grpSpPr>
          <a:xfrm>
            <a:off x="405916" y="5090456"/>
            <a:ext cx="3142498" cy="550362"/>
            <a:chOff x="405916" y="4053217"/>
            <a:chExt cx="3142498" cy="550362"/>
          </a:xfrm>
        </p:grpSpPr>
        <p:sp>
          <p:nvSpPr>
            <p:cNvPr id="18" name="文本框 17"/>
            <p:cNvSpPr txBox="1"/>
            <p:nvPr/>
          </p:nvSpPr>
          <p:spPr>
            <a:xfrm>
              <a:off x="405916" y="4053217"/>
              <a:ext cx="22826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(, (, C), </a:t>
              </a:r>
              <a:r>
                <a:rPr lang="en-US" altLang="zh-CN" sz="28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w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)  </a:t>
              </a:r>
              <a:endParaRPr lang="zh-CN" altLang="en-US" sz="2800" dirty="0"/>
            </a:p>
          </p:txBody>
        </p:sp>
        <p:grpSp>
          <p:nvGrpSpPr>
            <p:cNvPr id="19" name="组合 18"/>
            <p:cNvGrpSpPr/>
            <p:nvPr/>
          </p:nvGrpSpPr>
          <p:grpSpPr>
            <a:xfrm>
              <a:off x="2684254" y="4173159"/>
              <a:ext cx="218238" cy="283336"/>
              <a:chOff x="2969998" y="4717198"/>
              <a:chExt cx="218238" cy="283336"/>
            </a:xfrm>
          </p:grpSpPr>
          <p:cxnSp>
            <p:nvCxnSpPr>
              <p:cNvPr id="20" name="直接连接符 19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/>
              <p:nvPr/>
            </p:nvCxnSpPr>
            <p:spPr>
              <a:xfrm>
                <a:off x="2977957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矩形 22"/>
            <p:cNvSpPr/>
            <p:nvPr/>
          </p:nvSpPr>
          <p:spPr>
            <a:xfrm>
              <a:off x="2954123" y="4080359"/>
              <a:ext cx="59429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 .</a:t>
              </a:r>
              <a:endParaRPr lang="zh-CN" altLang="en-US" sz="2800" dirty="0"/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777923" y="5628508"/>
            <a:ext cx="8119563" cy="555988"/>
            <a:chOff x="777923" y="4946117"/>
            <a:chExt cx="8119563" cy="555988"/>
          </a:xfrm>
        </p:grpSpPr>
        <p:sp>
          <p:nvSpPr>
            <p:cNvPr id="24" name="矩形 23"/>
            <p:cNvSpPr/>
            <p:nvPr/>
          </p:nvSpPr>
          <p:spPr>
            <a:xfrm>
              <a:off x="777923" y="4946117"/>
              <a:ext cx="532518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n, (’, C’), </a:t>
              </a:r>
              <a:r>
                <a:rPr lang="en-US" altLang="zh-CN" sz="28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w’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 .  (C, )</a:t>
              </a:r>
              <a:r>
                <a:rPr lang="en-US" altLang="zh-CN" sz="2800" dirty="0" smtClean="0">
                  <a:sym typeface="Wingdings 3" panose="05040102010807070707" pitchFamily="18" charset="2"/>
                </a:rPr>
                <a:t></a:t>
              </a:r>
              <a:r>
                <a:rPr lang="en-US" altLang="zh-CN" sz="2800" b="1" baseline="30000" dirty="0" smtClean="0">
                  <a:sym typeface="Wingdings 3" panose="05040102010807070707" pitchFamily="18" charset="2"/>
                </a:rPr>
                <a:t>n</a:t>
              </a:r>
              <a:r>
                <a:rPr lang="en-US" altLang="zh-CN" sz="2800" dirty="0" smtClean="0">
                  <a:sym typeface="Wingdings 3" panose="05040102010807070707" pitchFamily="18" charset="2"/>
                </a:rPr>
                <a:t>(C’, </a:t>
              </a:r>
              <a:r>
                <a:rPr lang="en-US" altLang="zh-CN" sz="2800" dirty="0">
                  <a:sym typeface="Symbol" panose="05050102010706020507" pitchFamily="18" charset="2"/>
                </a:rPr>
                <a:t>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’)    </a:t>
              </a:r>
              <a:endParaRPr lang="zh-CN" altLang="en-US" sz="2800" dirty="0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5933500" y="4951743"/>
              <a:ext cx="23088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(, (’, C’), </a:t>
              </a:r>
              <a:r>
                <a:rPr lang="en-US" altLang="zh-CN" sz="28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w’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)  </a:t>
              </a:r>
              <a:endParaRPr lang="zh-CN" altLang="en-US" sz="2800" dirty="0"/>
            </a:p>
          </p:txBody>
        </p:sp>
        <p:grpSp>
          <p:nvGrpSpPr>
            <p:cNvPr id="26" name="组合 25"/>
            <p:cNvGrpSpPr/>
            <p:nvPr/>
          </p:nvGrpSpPr>
          <p:grpSpPr>
            <a:xfrm>
              <a:off x="8278986" y="5071685"/>
              <a:ext cx="218238" cy="283336"/>
              <a:chOff x="2969998" y="4717198"/>
              <a:chExt cx="218238" cy="283336"/>
            </a:xfrm>
          </p:grpSpPr>
          <p:cxnSp>
            <p:nvCxnSpPr>
              <p:cNvPr id="27" name="直接连接符 26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/>
            </p:nvCxnSpPr>
            <p:spPr>
              <a:xfrm>
                <a:off x="2977957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0" name="矩形 29"/>
            <p:cNvSpPr/>
            <p:nvPr/>
          </p:nvSpPr>
          <p:spPr>
            <a:xfrm>
              <a:off x="8507911" y="4978885"/>
              <a:ext cx="38957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P’</a:t>
              </a:r>
              <a:endParaRPr lang="zh-CN" altLang="en-US" sz="2800" dirty="0"/>
            </a:p>
          </p:txBody>
        </p:sp>
      </p:grpSp>
      <p:sp>
        <p:nvSpPr>
          <p:cNvPr id="31" name="矩形 30"/>
          <p:cNvSpPr/>
          <p:nvPr/>
        </p:nvSpPr>
        <p:spPr>
          <a:xfrm>
            <a:off x="3510577" y="6178533"/>
            <a:ext cx="31085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 </a:t>
            </a:r>
            <a:r>
              <a:rPr lang="en-US" altLang="zh-CN" sz="2800" dirty="0">
                <a:sym typeface="Symbol" panose="05050102010706020507" pitchFamily="18" charset="2"/>
              </a:rPr>
              <a:t>( </a:t>
            </a:r>
            <a:r>
              <a:rPr lang="en-US" altLang="zh-CN" sz="28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n=0  w’  w</a:t>
            </a:r>
            <a:r>
              <a:rPr lang="en-US" altLang="zh-CN" sz="2800" dirty="0" smtClean="0">
                <a:sym typeface="Symbol" panose="05050102010706020507" pitchFamily="18" charset="2"/>
              </a:rPr>
              <a:t>)   </a:t>
            </a:r>
            <a:endParaRPr lang="zh-CN" altLang="en-US" sz="2800" dirty="0"/>
          </a:p>
        </p:txBody>
      </p:sp>
      <p:sp>
        <p:nvSpPr>
          <p:cNvPr id="33" name="圆角矩形标注 32"/>
          <p:cNvSpPr/>
          <p:nvPr/>
        </p:nvSpPr>
        <p:spPr>
          <a:xfrm>
            <a:off x="4860455" y="5104313"/>
            <a:ext cx="3928703" cy="511745"/>
          </a:xfrm>
          <a:prstGeom prst="wedgeRoundRectCallout">
            <a:avLst>
              <a:gd name="adj1" fmla="val -40785"/>
              <a:gd name="adj2" fmla="val 171842"/>
              <a:gd name="adj3" fmla="val 16667"/>
            </a:avLst>
          </a:prstGeom>
          <a:solidFill>
            <a:schemeClr val="accent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If n&gt;0, no constraints for w’</a:t>
            </a:r>
            <a:endParaRPr lang="zh-CN" altLang="en-US" sz="2400" b="1" dirty="0"/>
          </a:p>
        </p:txBody>
      </p:sp>
      <p:grpSp>
        <p:nvGrpSpPr>
          <p:cNvPr id="50" name="组合 49"/>
          <p:cNvGrpSpPr/>
          <p:nvPr/>
        </p:nvGrpSpPr>
        <p:grpSpPr>
          <a:xfrm>
            <a:off x="1824750" y="3304774"/>
            <a:ext cx="5886238" cy="1052370"/>
            <a:chOff x="1824750" y="3304774"/>
            <a:chExt cx="5886238" cy="1052370"/>
          </a:xfrm>
        </p:grpSpPr>
        <p:sp>
          <p:nvSpPr>
            <p:cNvPr id="34" name="文本框 33"/>
            <p:cNvSpPr txBox="1"/>
            <p:nvPr/>
          </p:nvSpPr>
          <p:spPr>
            <a:xfrm>
              <a:off x="4355921" y="3304774"/>
              <a:ext cx="16559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{P’}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</a:t>
              </a:r>
              <a:r>
                <a:rPr lang="en-US" altLang="zh-CN" sz="2800" dirty="0" smtClean="0"/>
                <a:t> {Q’}</a:t>
              </a:r>
              <a:endParaRPr lang="zh-CN" altLang="en-US" sz="2800" dirty="0"/>
            </a:p>
          </p:txBody>
        </p:sp>
        <p:grpSp>
          <p:nvGrpSpPr>
            <p:cNvPr id="35" name="组合 34"/>
            <p:cNvGrpSpPr/>
            <p:nvPr/>
          </p:nvGrpSpPr>
          <p:grpSpPr>
            <a:xfrm>
              <a:off x="4107006" y="3424716"/>
              <a:ext cx="210279" cy="283336"/>
              <a:chOff x="1081825" y="3412901"/>
              <a:chExt cx="167426" cy="283336"/>
            </a:xfrm>
          </p:grpSpPr>
          <p:cxnSp>
            <p:nvCxnSpPr>
              <p:cNvPr id="36" name="直接连接符 35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8" name="文本框 37"/>
            <p:cNvSpPr txBox="1"/>
            <p:nvPr/>
          </p:nvSpPr>
          <p:spPr>
            <a:xfrm>
              <a:off x="3271952" y="3304774"/>
              <a:ext cx="8736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G</a:t>
              </a:r>
              <a:endParaRPr lang="zh-CN" altLang="en-US" sz="2800" dirty="0"/>
            </a:p>
          </p:txBody>
        </p:sp>
        <p:cxnSp>
          <p:nvCxnSpPr>
            <p:cNvPr id="39" name="直接连接符 38"/>
            <p:cNvCxnSpPr/>
            <p:nvPr/>
          </p:nvCxnSpPr>
          <p:spPr>
            <a:xfrm>
              <a:off x="1824750" y="3851079"/>
              <a:ext cx="573611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本框 39"/>
            <p:cNvSpPr txBox="1"/>
            <p:nvPr/>
          </p:nvSpPr>
          <p:spPr>
            <a:xfrm>
              <a:off x="4434306" y="3833924"/>
              <a:ext cx="15570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</a:t>
              </a:r>
              <a:r>
                <a:rPr lang="en-US" altLang="zh-CN" sz="2800" dirty="0" smtClean="0"/>
                <a:t> {Q}</a:t>
              </a:r>
              <a:endParaRPr lang="zh-CN" altLang="en-US" sz="2800" dirty="0"/>
            </a:p>
          </p:txBody>
        </p:sp>
        <p:grpSp>
          <p:nvGrpSpPr>
            <p:cNvPr id="41" name="组合 40"/>
            <p:cNvGrpSpPr/>
            <p:nvPr/>
          </p:nvGrpSpPr>
          <p:grpSpPr>
            <a:xfrm>
              <a:off x="4185390" y="3953866"/>
              <a:ext cx="210279" cy="283336"/>
              <a:chOff x="1081825" y="3412901"/>
              <a:chExt cx="167426" cy="283336"/>
            </a:xfrm>
          </p:grpSpPr>
          <p:cxnSp>
            <p:nvCxnSpPr>
              <p:cNvPr id="42" name="直接连接符 41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直接连接符 42"/>
              <p:cNvCxnSpPr/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4" name="文本框 43"/>
            <p:cNvSpPr txBox="1"/>
            <p:nvPr/>
          </p:nvSpPr>
          <p:spPr>
            <a:xfrm>
              <a:off x="3320998" y="3833924"/>
              <a:ext cx="9030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R,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G</a:t>
              </a:r>
              <a:endParaRPr lang="zh-CN" altLang="en-US" sz="2800" dirty="0"/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1824750" y="3304774"/>
              <a:ext cx="11504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P </a:t>
              </a:r>
              <a:r>
                <a:rPr lang="en-US" altLang="zh-CN" sz="2800" dirty="0" smtClean="0">
                  <a:sym typeface="Wingdings 3" panose="05040102010807070707" pitchFamily="18" charset="2"/>
                </a:rPr>
                <a:t> </a:t>
              </a:r>
              <a:r>
                <a:rPr lang="en-US" altLang="zh-CN" sz="2800" dirty="0" smtClean="0"/>
                <a:t>P’</a:t>
              </a:r>
              <a:endParaRPr lang="zh-CN" altLang="en-US" sz="2800" dirty="0"/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6360136" y="3304774"/>
              <a:ext cx="13508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Q’ </a:t>
              </a:r>
              <a:r>
                <a:rPr lang="en-US" altLang="zh-CN" sz="2800" dirty="0" smtClean="0">
                  <a:sym typeface="Wingdings 3" panose="05040102010807070707" pitchFamily="18" charset="2"/>
                </a:rPr>
                <a:t> Q</a:t>
              </a:r>
              <a:endParaRPr lang="zh-CN" altLang="en-US" sz="2800" dirty="0"/>
            </a:p>
          </p:txBody>
        </p:sp>
      </p:grpSp>
      <p:sp>
        <p:nvSpPr>
          <p:cNvPr id="52" name="文本框 51"/>
          <p:cNvSpPr txBox="1"/>
          <p:nvPr/>
        </p:nvSpPr>
        <p:spPr>
          <a:xfrm>
            <a:off x="7486650" y="2220713"/>
            <a:ext cx="1051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(while)</a:t>
            </a:r>
            <a:endParaRPr lang="zh-CN" altLang="en-US" sz="2400" dirty="0"/>
          </a:p>
        </p:txBody>
      </p:sp>
      <p:sp>
        <p:nvSpPr>
          <p:cNvPr id="53" name="文本框 52"/>
          <p:cNvSpPr txBox="1"/>
          <p:nvPr/>
        </p:nvSpPr>
        <p:spPr>
          <a:xfrm>
            <a:off x="7554892" y="3619771"/>
            <a:ext cx="1234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conseq</a:t>
            </a:r>
            <a:r>
              <a:rPr lang="en-US" altLang="zh-CN" sz="2400" dirty="0" smtClean="0"/>
              <a:t>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2822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termination-preserving program logic </a:t>
            </a:r>
            <a:r>
              <a:rPr lang="en-US" altLang="zh-CN" dirty="0" smtClean="0"/>
              <a:t>(3)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617324"/>
          </a:xfrm>
        </p:spPr>
        <p:txBody>
          <a:bodyPr/>
          <a:lstStyle/>
          <a:p>
            <a:r>
              <a:rPr lang="en-US" altLang="zh-CN" dirty="0" smtClean="0"/>
              <a:t>Stability in traditional rely/guarantee reasoning: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44</a:t>
            </a:fld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115596" y="2577885"/>
            <a:ext cx="1996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err="1" smtClean="0"/>
              <a:t>Sta</a:t>
            </a:r>
            <a:r>
              <a:rPr lang="en-US" altLang="zh-CN" sz="2800" dirty="0" smtClean="0"/>
              <a:t>(p, R)  </a:t>
            </a:r>
            <a:r>
              <a:rPr lang="en-US" altLang="zh-CN" sz="2800" dirty="0" err="1" smtClean="0"/>
              <a:t>iff</a:t>
            </a:r>
            <a:r>
              <a:rPr lang="en-US" altLang="zh-CN" sz="2800" dirty="0" smtClean="0"/>
              <a:t> </a:t>
            </a:r>
            <a:endParaRPr lang="zh-CN" altLang="en-US" sz="2800" dirty="0"/>
          </a:p>
        </p:txBody>
      </p:sp>
      <p:sp>
        <p:nvSpPr>
          <p:cNvPr id="7" name="文本框 6"/>
          <p:cNvSpPr txBox="1"/>
          <p:nvPr/>
        </p:nvSpPr>
        <p:spPr>
          <a:xfrm>
            <a:off x="1429502" y="3236041"/>
            <a:ext cx="772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if </a:t>
            </a:r>
            <a:endParaRPr lang="zh-CN" altLang="en-US" sz="2800" dirty="0"/>
          </a:p>
        </p:txBody>
      </p:sp>
      <p:grpSp>
        <p:nvGrpSpPr>
          <p:cNvPr id="6" name="组合 5"/>
          <p:cNvGrpSpPr/>
          <p:nvPr/>
        </p:nvGrpSpPr>
        <p:grpSpPr>
          <a:xfrm>
            <a:off x="2113642" y="3237996"/>
            <a:ext cx="946048" cy="523220"/>
            <a:chOff x="3707840" y="3194943"/>
            <a:chExt cx="946048" cy="523220"/>
          </a:xfrm>
        </p:grpSpPr>
        <p:grpSp>
          <p:nvGrpSpPr>
            <p:cNvPr id="8" name="组合 7"/>
            <p:cNvGrpSpPr/>
            <p:nvPr/>
          </p:nvGrpSpPr>
          <p:grpSpPr>
            <a:xfrm>
              <a:off x="3707840" y="3355983"/>
              <a:ext cx="218238" cy="283336"/>
              <a:chOff x="2969998" y="4717198"/>
              <a:chExt cx="218238" cy="283336"/>
            </a:xfrm>
          </p:grpSpPr>
          <p:cxnSp>
            <p:nvCxnSpPr>
              <p:cNvPr id="10" name="直接连接符 9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直接连接符 10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11"/>
              <p:cNvCxnSpPr/>
              <p:nvPr/>
            </p:nvCxnSpPr>
            <p:spPr>
              <a:xfrm>
                <a:off x="2977957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9" name="矩形 8"/>
            <p:cNvSpPr/>
            <p:nvPr/>
          </p:nvSpPr>
          <p:spPr>
            <a:xfrm>
              <a:off x="3977710" y="3194943"/>
              <a:ext cx="67617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  </a:t>
              </a:r>
              <a:endParaRPr lang="zh-CN" altLang="en-US" sz="2800" dirty="0"/>
            </a:p>
          </p:txBody>
        </p:sp>
      </p:grpSp>
      <p:sp>
        <p:nvSpPr>
          <p:cNvPr id="14" name="矩形 13"/>
          <p:cNvSpPr/>
          <p:nvPr/>
        </p:nvSpPr>
        <p:spPr>
          <a:xfrm>
            <a:off x="2818854" y="3263984"/>
            <a:ext cx="1810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/>
              <a:t>and (</a:t>
            </a:r>
            <a:r>
              <a:rPr lang="en-US" altLang="zh-CN" sz="2800" dirty="0" smtClean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, </a:t>
            </a:r>
            <a:r>
              <a:rPr lang="en-US" altLang="zh-CN" sz="2800" dirty="0" smtClean="0">
                <a:sym typeface="Symbol" panose="05050102010706020507" pitchFamily="18" charset="2"/>
              </a:rPr>
              <a:t>’) </a:t>
            </a:r>
            <a:endParaRPr lang="zh-CN" altLang="en-US" sz="2800" dirty="0"/>
          </a:p>
        </p:txBody>
      </p:sp>
      <p:grpSp>
        <p:nvGrpSpPr>
          <p:cNvPr id="15" name="组合 14"/>
          <p:cNvGrpSpPr/>
          <p:nvPr/>
        </p:nvGrpSpPr>
        <p:grpSpPr>
          <a:xfrm>
            <a:off x="4501750" y="3428646"/>
            <a:ext cx="215968" cy="283336"/>
            <a:chOff x="2964309" y="4717198"/>
            <a:chExt cx="215968" cy="283336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2969998" y="4717198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2969998" y="4833108"/>
              <a:ext cx="210279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2964309" y="4886008"/>
              <a:ext cx="210279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矩形 18"/>
          <p:cNvSpPr/>
          <p:nvPr/>
        </p:nvSpPr>
        <p:spPr>
          <a:xfrm>
            <a:off x="4777309" y="3308550"/>
            <a:ext cx="676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R ,</a:t>
            </a:r>
            <a:endParaRPr lang="zh-CN" altLang="en-US" sz="2800" dirty="0"/>
          </a:p>
        </p:txBody>
      </p:sp>
      <p:sp>
        <p:nvSpPr>
          <p:cNvPr id="22" name="文本框 21"/>
          <p:cNvSpPr txBox="1"/>
          <p:nvPr/>
        </p:nvSpPr>
        <p:spPr>
          <a:xfrm>
            <a:off x="5453488" y="3306236"/>
            <a:ext cx="1262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then ’ </a:t>
            </a:r>
            <a:endParaRPr lang="zh-CN" altLang="en-US" sz="2800" dirty="0"/>
          </a:p>
        </p:txBody>
      </p:sp>
      <p:grpSp>
        <p:nvGrpSpPr>
          <p:cNvPr id="13" name="组合 12"/>
          <p:cNvGrpSpPr/>
          <p:nvPr/>
        </p:nvGrpSpPr>
        <p:grpSpPr>
          <a:xfrm>
            <a:off x="6740020" y="3306236"/>
            <a:ext cx="624189" cy="523220"/>
            <a:chOff x="5429804" y="4398193"/>
            <a:chExt cx="624189" cy="523220"/>
          </a:xfrm>
        </p:grpSpPr>
        <p:grpSp>
          <p:nvGrpSpPr>
            <p:cNvPr id="23" name="组合 22"/>
            <p:cNvGrpSpPr/>
            <p:nvPr/>
          </p:nvGrpSpPr>
          <p:grpSpPr>
            <a:xfrm>
              <a:off x="5429804" y="4559233"/>
              <a:ext cx="215968" cy="283336"/>
              <a:chOff x="2964309" y="4717198"/>
              <a:chExt cx="215968" cy="283336"/>
            </a:xfrm>
          </p:grpSpPr>
          <p:cxnSp>
            <p:nvCxnSpPr>
              <p:cNvPr id="25" name="直接连接符 24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/>
            </p:nvCxnSpPr>
            <p:spPr>
              <a:xfrm>
                <a:off x="2964309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矩形 23"/>
            <p:cNvSpPr/>
            <p:nvPr/>
          </p:nvSpPr>
          <p:spPr>
            <a:xfrm>
              <a:off x="5664418" y="4398193"/>
              <a:ext cx="38957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</a:t>
              </a:r>
              <a:endParaRPr lang="zh-CN" alt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2380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termination-preserving program logic </a:t>
            </a:r>
            <a:r>
              <a:rPr lang="en-US" altLang="zh-CN" dirty="0" smtClean="0"/>
              <a:t>(3)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617324"/>
          </a:xfrm>
        </p:spPr>
        <p:txBody>
          <a:bodyPr/>
          <a:lstStyle/>
          <a:p>
            <a:r>
              <a:rPr lang="en-US" altLang="zh-CN" dirty="0" smtClean="0"/>
              <a:t>Stability w.r.t. rely conditions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45</a:t>
            </a:fld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115596" y="2577885"/>
            <a:ext cx="1996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err="1" smtClean="0"/>
              <a:t>Sta</a:t>
            </a:r>
            <a:r>
              <a:rPr lang="en-US" altLang="zh-CN" sz="2800" dirty="0" smtClean="0"/>
              <a:t>(P, R)  </a:t>
            </a:r>
            <a:r>
              <a:rPr lang="en-US" altLang="zh-CN" sz="2800" dirty="0" err="1" smtClean="0"/>
              <a:t>iff</a:t>
            </a:r>
            <a:r>
              <a:rPr lang="en-US" altLang="zh-CN" sz="2800" dirty="0" smtClean="0"/>
              <a:t> </a:t>
            </a:r>
            <a:endParaRPr lang="zh-CN" altLang="en-US" sz="2800" dirty="0"/>
          </a:p>
        </p:txBody>
      </p:sp>
      <p:sp>
        <p:nvSpPr>
          <p:cNvPr id="7" name="文本框 6"/>
          <p:cNvSpPr txBox="1"/>
          <p:nvPr/>
        </p:nvSpPr>
        <p:spPr>
          <a:xfrm>
            <a:off x="1429502" y="3236041"/>
            <a:ext cx="2282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(, (, C), </a:t>
            </a:r>
            <a:r>
              <a:rPr lang="en-US" altLang="zh-CN" sz="28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w</a:t>
            </a:r>
            <a:r>
              <a:rPr lang="en-US" altLang="zh-CN" sz="2800" dirty="0" smtClean="0">
                <a:sym typeface="Symbol" panose="05050102010706020507" pitchFamily="18" charset="2"/>
              </a:rPr>
              <a:t>)  </a:t>
            </a:r>
            <a:endParaRPr lang="zh-CN" altLang="en-US" sz="2800" dirty="0"/>
          </a:p>
        </p:txBody>
      </p:sp>
      <p:grpSp>
        <p:nvGrpSpPr>
          <p:cNvPr id="8" name="组合 7"/>
          <p:cNvGrpSpPr/>
          <p:nvPr/>
        </p:nvGrpSpPr>
        <p:grpSpPr>
          <a:xfrm>
            <a:off x="3707840" y="3355983"/>
            <a:ext cx="218238" cy="283336"/>
            <a:chOff x="2969998" y="4717198"/>
            <a:chExt cx="218238" cy="283336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2969998" y="4717198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2969998" y="4833108"/>
              <a:ext cx="210279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2977957" y="4886008"/>
              <a:ext cx="210279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/>
          <p:nvPr/>
        </p:nvSpPr>
        <p:spPr>
          <a:xfrm>
            <a:off x="3977710" y="3263183"/>
            <a:ext cx="676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P , </a:t>
            </a:r>
            <a:endParaRPr lang="zh-CN" altLang="en-US" sz="2800" dirty="0"/>
          </a:p>
        </p:txBody>
      </p:sp>
      <p:sp>
        <p:nvSpPr>
          <p:cNvPr id="14" name="矩形 13"/>
          <p:cNvSpPr/>
          <p:nvPr/>
        </p:nvSpPr>
        <p:spPr>
          <a:xfrm>
            <a:off x="2051615" y="3837589"/>
            <a:ext cx="43323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</a:t>
            </a:r>
            <a:r>
              <a:rPr lang="en-US" altLang="zh-CN" sz="2800" dirty="0" smtClean="0"/>
              <a:t> </a:t>
            </a:r>
            <a:r>
              <a:rPr lang="en-US" altLang="zh-CN" sz="2800" dirty="0"/>
              <a:t>(</a:t>
            </a:r>
            <a:r>
              <a:rPr lang="en-US" altLang="zh-CN" sz="2800" dirty="0">
                <a:sym typeface="Symbol" panose="05050102010706020507" pitchFamily="18" charset="2"/>
              </a:rPr>
              <a:t>(, (, C)), (</a:t>
            </a:r>
            <a:r>
              <a:rPr lang="en-US" altLang="zh-CN" sz="2800" dirty="0" smtClean="0">
                <a:sym typeface="Symbol" panose="05050102010706020507" pitchFamily="18" charset="2"/>
              </a:rPr>
              <a:t>’,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en-US" altLang="zh-CN" sz="2800" dirty="0" smtClean="0">
                <a:sym typeface="Symbol" panose="05050102010706020507" pitchFamily="18" charset="2"/>
              </a:rPr>
              <a:t>’, C’)), </a:t>
            </a:r>
            <a:r>
              <a:rPr lang="en-US" altLang="zh-CN" sz="2800" b="1" dirty="0">
                <a:solidFill>
                  <a:srgbClr val="C00000"/>
                </a:solidFill>
                <a:sym typeface="Symbol" panose="05050102010706020507" pitchFamily="18" charset="2"/>
              </a:rPr>
              <a:t>b</a:t>
            </a:r>
            <a:r>
              <a:rPr lang="en-US" altLang="zh-CN" sz="2800" dirty="0">
                <a:sym typeface="Symbol" panose="05050102010706020507" pitchFamily="18" charset="2"/>
              </a:rPr>
              <a:t>) </a:t>
            </a:r>
            <a:endParaRPr lang="zh-CN" altLang="en-US" sz="2800" dirty="0"/>
          </a:p>
        </p:txBody>
      </p:sp>
      <p:grpSp>
        <p:nvGrpSpPr>
          <p:cNvPr id="15" name="组合 14"/>
          <p:cNvGrpSpPr/>
          <p:nvPr/>
        </p:nvGrpSpPr>
        <p:grpSpPr>
          <a:xfrm>
            <a:off x="6274838" y="3983190"/>
            <a:ext cx="215968" cy="283336"/>
            <a:chOff x="2964309" y="4717198"/>
            <a:chExt cx="215968" cy="283336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2969998" y="4717198"/>
              <a:ext cx="0" cy="283336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2969998" y="4833108"/>
              <a:ext cx="210279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2964309" y="4886008"/>
              <a:ext cx="210279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矩形 18"/>
          <p:cNvSpPr/>
          <p:nvPr/>
        </p:nvSpPr>
        <p:spPr>
          <a:xfrm>
            <a:off x="6550397" y="3863094"/>
            <a:ext cx="676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R . </a:t>
            </a:r>
            <a:endParaRPr lang="zh-CN" altLang="en-US" sz="2800" dirty="0"/>
          </a:p>
        </p:txBody>
      </p:sp>
      <p:grpSp>
        <p:nvGrpSpPr>
          <p:cNvPr id="29" name="组合 28"/>
          <p:cNvGrpSpPr/>
          <p:nvPr/>
        </p:nvGrpSpPr>
        <p:grpSpPr>
          <a:xfrm>
            <a:off x="2201644" y="4439291"/>
            <a:ext cx="3852349" cy="550362"/>
            <a:chOff x="2201644" y="4439291"/>
            <a:chExt cx="3852349" cy="550362"/>
          </a:xfrm>
        </p:grpSpPr>
        <p:sp>
          <p:nvSpPr>
            <p:cNvPr id="21" name="矩形 20"/>
            <p:cNvSpPr/>
            <p:nvPr/>
          </p:nvSpPr>
          <p:spPr>
            <a:xfrm>
              <a:off x="2201644" y="4455558"/>
              <a:ext cx="110111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</a:t>
              </a:r>
              <a:r>
                <a:rPr lang="en-US" altLang="zh-CN" sz="28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w’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 .  </a:t>
              </a:r>
              <a:endParaRPr lang="zh-CN" altLang="en-US" sz="2800" dirty="0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3090007" y="4439291"/>
              <a:ext cx="23088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(’, (’, C’), </a:t>
              </a:r>
              <a:r>
                <a:rPr lang="en-US" altLang="zh-CN" sz="2800" b="1" dirty="0" smtClean="0">
                  <a:solidFill>
                    <a:srgbClr val="C00000"/>
                  </a:solidFill>
                  <a:sym typeface="Symbol" panose="05050102010706020507" pitchFamily="18" charset="2"/>
                </a:rPr>
                <a:t>w’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)  </a:t>
              </a:r>
              <a:endParaRPr lang="zh-CN" altLang="en-US" sz="2800" dirty="0"/>
            </a:p>
          </p:txBody>
        </p:sp>
        <p:grpSp>
          <p:nvGrpSpPr>
            <p:cNvPr id="23" name="组合 22"/>
            <p:cNvGrpSpPr/>
            <p:nvPr/>
          </p:nvGrpSpPr>
          <p:grpSpPr>
            <a:xfrm>
              <a:off x="5429804" y="4559233"/>
              <a:ext cx="215968" cy="283336"/>
              <a:chOff x="2964309" y="4717198"/>
              <a:chExt cx="215968" cy="283336"/>
            </a:xfrm>
          </p:grpSpPr>
          <p:cxnSp>
            <p:nvCxnSpPr>
              <p:cNvPr id="25" name="直接连接符 24"/>
              <p:cNvCxnSpPr/>
              <p:nvPr/>
            </p:nvCxnSpPr>
            <p:spPr>
              <a:xfrm>
                <a:off x="2969998" y="4717198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>
                <a:off x="2969998" y="48331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/>
            </p:nvCxnSpPr>
            <p:spPr>
              <a:xfrm>
                <a:off x="2964309" y="4886008"/>
                <a:ext cx="21027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矩形 23"/>
            <p:cNvSpPr/>
            <p:nvPr/>
          </p:nvSpPr>
          <p:spPr>
            <a:xfrm>
              <a:off x="5664418" y="4466433"/>
              <a:ext cx="38957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dirty="0" smtClean="0"/>
                <a:t>P</a:t>
              </a:r>
              <a:endParaRPr lang="zh-CN" altLang="en-US" sz="2800" dirty="0"/>
            </a:p>
          </p:txBody>
        </p:sp>
      </p:grpSp>
      <p:sp>
        <p:nvSpPr>
          <p:cNvPr id="30" name="矩形 29"/>
          <p:cNvSpPr/>
          <p:nvPr/>
        </p:nvSpPr>
        <p:spPr>
          <a:xfrm>
            <a:off x="3663878" y="4919434"/>
            <a:ext cx="37059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 </a:t>
            </a:r>
            <a:r>
              <a:rPr lang="en-US" altLang="zh-CN" sz="2800" dirty="0">
                <a:sym typeface="Symbol" panose="05050102010706020507" pitchFamily="18" charset="2"/>
              </a:rPr>
              <a:t>( </a:t>
            </a:r>
            <a:r>
              <a:rPr lang="en-US" altLang="zh-CN" sz="2800" b="1" dirty="0" smtClean="0">
                <a:solidFill>
                  <a:srgbClr val="C00000"/>
                </a:solidFill>
                <a:sym typeface="Symbol" panose="05050102010706020507" pitchFamily="18" charset="2"/>
              </a:rPr>
              <a:t>b=false  w’  w</a:t>
            </a:r>
            <a:r>
              <a:rPr lang="en-US" altLang="zh-CN" sz="2800" dirty="0" smtClean="0">
                <a:sym typeface="Symbol" panose="05050102010706020507" pitchFamily="18" charset="2"/>
              </a:rPr>
              <a:t>)   </a:t>
            </a:r>
            <a:endParaRPr lang="zh-CN" altLang="en-US" sz="2800" dirty="0"/>
          </a:p>
        </p:txBody>
      </p:sp>
      <p:sp>
        <p:nvSpPr>
          <p:cNvPr id="28" name="圆角矩形标注 27"/>
          <p:cNvSpPr/>
          <p:nvPr/>
        </p:nvSpPr>
        <p:spPr>
          <a:xfrm>
            <a:off x="2526161" y="5902251"/>
            <a:ext cx="4243129" cy="511745"/>
          </a:xfrm>
          <a:prstGeom prst="wedgeRoundRectCallout">
            <a:avLst>
              <a:gd name="adj1" fmla="val -141"/>
              <a:gd name="adj2" fmla="val -132185"/>
              <a:gd name="adj3" fmla="val 16667"/>
            </a:avLst>
          </a:prstGeom>
          <a:solidFill>
            <a:schemeClr val="accent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If b=true, no constraints for w’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3258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Infinite non-determinism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46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28650" y="2405119"/>
            <a:ext cx="25781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x = 0;</a:t>
            </a:r>
          </a:p>
          <a:p>
            <a:r>
              <a:rPr lang="en-US" altLang="zh-CN" sz="2800" b="1" dirty="0" smtClean="0"/>
              <a:t>while (y &gt; 0){ </a:t>
            </a:r>
          </a:p>
          <a:p>
            <a:r>
              <a:rPr lang="en-US" altLang="zh-CN" sz="2800" b="1" dirty="0" smtClean="0"/>
              <a:t>    y--</a:t>
            </a:r>
          </a:p>
          <a:p>
            <a:r>
              <a:rPr lang="en-US" altLang="zh-CN" sz="2800" b="1" dirty="0"/>
              <a:t>}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3944959" y="3051450"/>
            <a:ext cx="4827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R:  x </a:t>
            </a:r>
            <a:r>
              <a:rPr lang="en-US" altLang="zh-CN" sz="2800" b="1" dirty="0" smtClean="0">
                <a:sym typeface="Symbol" panose="05050102010706020507" pitchFamily="18" charset="2"/>
              </a:rPr>
              <a:t> 0  y’ = N  x = 0  y = y’</a:t>
            </a:r>
            <a:endParaRPr lang="zh-CN" altLang="en-US" sz="2800" dirty="0"/>
          </a:p>
        </p:txBody>
      </p:sp>
      <p:sp>
        <p:nvSpPr>
          <p:cNvPr id="7" name="圆角矩形标注 6"/>
          <p:cNvSpPr/>
          <p:nvPr/>
        </p:nvSpPr>
        <p:spPr>
          <a:xfrm>
            <a:off x="5388490" y="2228044"/>
            <a:ext cx="3384438" cy="399245"/>
          </a:xfrm>
          <a:prstGeom prst="wedgeRoundRectCallout">
            <a:avLst>
              <a:gd name="adj1" fmla="val -36980"/>
              <a:gd name="adj2" fmla="val 171842"/>
              <a:gd name="adj3" fmla="val 16667"/>
            </a:avLst>
          </a:prstGeom>
          <a:solidFill>
            <a:schemeClr val="accent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/>
              <a:t>Arbitrary update of y</a:t>
            </a:r>
            <a:endParaRPr lang="zh-CN" altLang="en-US" sz="24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2638962" y="4104434"/>
            <a:ext cx="57826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What would be the pre-condition if we have to specify the number of tokens?</a:t>
            </a:r>
            <a:endParaRPr lang="zh-CN" altLang="en-US" sz="2400" b="1" dirty="0"/>
          </a:p>
        </p:txBody>
      </p:sp>
      <p:grpSp>
        <p:nvGrpSpPr>
          <p:cNvPr id="27" name="组合 26"/>
          <p:cNvGrpSpPr/>
          <p:nvPr/>
        </p:nvGrpSpPr>
        <p:grpSpPr>
          <a:xfrm>
            <a:off x="3078051" y="5408970"/>
            <a:ext cx="3747752" cy="1052370"/>
            <a:chOff x="3078051" y="5408970"/>
            <a:chExt cx="3747752" cy="1052370"/>
          </a:xfrm>
        </p:grpSpPr>
        <p:grpSp>
          <p:nvGrpSpPr>
            <p:cNvPr id="23" name="组合 22"/>
            <p:cNvGrpSpPr/>
            <p:nvPr/>
          </p:nvGrpSpPr>
          <p:grpSpPr>
            <a:xfrm>
              <a:off x="3718014" y="5408970"/>
              <a:ext cx="2739936" cy="523220"/>
              <a:chOff x="3168921" y="5408970"/>
              <a:chExt cx="2739936" cy="523220"/>
            </a:xfrm>
          </p:grpSpPr>
          <p:sp>
            <p:nvSpPr>
              <p:cNvPr id="10" name="文本框 9"/>
              <p:cNvSpPr txBox="1"/>
              <p:nvPr/>
            </p:nvSpPr>
            <p:spPr>
              <a:xfrm>
                <a:off x="4252890" y="5408970"/>
                <a:ext cx="165596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 smtClean="0"/>
                  <a:t>{P} </a:t>
                </a:r>
                <a:r>
                  <a:rPr lang="en-US" altLang="zh-CN" sz="2800" dirty="0" smtClean="0">
                    <a:solidFill>
                      <a:srgbClr val="0000FF"/>
                    </a:solidFill>
                  </a:rPr>
                  <a:t>C</a:t>
                </a:r>
                <a:r>
                  <a:rPr lang="en-US" altLang="zh-CN" sz="2800" dirty="0" smtClean="0"/>
                  <a:t> {Q}</a:t>
                </a:r>
                <a:endParaRPr lang="zh-CN" altLang="en-US" sz="2800" dirty="0"/>
              </a:p>
            </p:txBody>
          </p:sp>
          <p:grpSp>
            <p:nvGrpSpPr>
              <p:cNvPr id="11" name="组合 10"/>
              <p:cNvGrpSpPr/>
              <p:nvPr/>
            </p:nvGrpSpPr>
            <p:grpSpPr>
              <a:xfrm>
                <a:off x="4003975" y="5528912"/>
                <a:ext cx="210279" cy="283336"/>
                <a:chOff x="1081825" y="3412901"/>
                <a:chExt cx="167426" cy="283336"/>
              </a:xfrm>
            </p:grpSpPr>
            <p:cxnSp>
              <p:nvCxnSpPr>
                <p:cNvPr id="21" name="直接连接符 20"/>
                <p:cNvCxnSpPr/>
                <p:nvPr/>
              </p:nvCxnSpPr>
              <p:spPr>
                <a:xfrm>
                  <a:off x="1081825" y="3412901"/>
                  <a:ext cx="0" cy="283336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接连接符 21"/>
                <p:cNvCxnSpPr/>
                <p:nvPr/>
              </p:nvCxnSpPr>
              <p:spPr>
                <a:xfrm>
                  <a:off x="1081825" y="3554569"/>
                  <a:ext cx="16742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" name="文本框 11"/>
              <p:cNvSpPr txBox="1"/>
              <p:nvPr/>
            </p:nvSpPr>
            <p:spPr>
              <a:xfrm>
                <a:off x="3168921" y="5408970"/>
                <a:ext cx="873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 smtClean="0"/>
                  <a:t>R, G</a:t>
                </a:r>
                <a:endParaRPr lang="zh-CN" altLang="en-US" sz="2800" dirty="0"/>
              </a:p>
            </p:txBody>
          </p:sp>
        </p:grpSp>
        <p:cxnSp>
          <p:nvCxnSpPr>
            <p:cNvPr id="13" name="直接连接符 12"/>
            <p:cNvCxnSpPr/>
            <p:nvPr/>
          </p:nvCxnSpPr>
          <p:spPr>
            <a:xfrm>
              <a:off x="3078051" y="5973145"/>
              <a:ext cx="37477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组合 23"/>
            <p:cNvGrpSpPr/>
            <p:nvPr/>
          </p:nvGrpSpPr>
          <p:grpSpPr>
            <a:xfrm>
              <a:off x="3217967" y="5938120"/>
              <a:ext cx="3411624" cy="523220"/>
              <a:chOff x="3217967" y="5938120"/>
              <a:chExt cx="3411624" cy="523220"/>
            </a:xfrm>
          </p:grpSpPr>
          <p:sp>
            <p:nvSpPr>
              <p:cNvPr id="14" name="文本框 13"/>
              <p:cNvSpPr txBox="1"/>
              <p:nvPr/>
            </p:nvSpPr>
            <p:spPr>
              <a:xfrm>
                <a:off x="4331275" y="5938120"/>
                <a:ext cx="229831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 smtClean="0"/>
                  <a:t>{|P|</a:t>
                </a:r>
                <a:r>
                  <a:rPr lang="en-US" altLang="zh-CN" sz="2800" baseline="-25000" dirty="0" smtClean="0"/>
                  <a:t>w</a:t>
                </a:r>
                <a:r>
                  <a:rPr lang="en-US" altLang="zh-CN" sz="2800" dirty="0" smtClean="0"/>
                  <a:t>} </a:t>
                </a:r>
                <a:r>
                  <a:rPr lang="en-US" altLang="zh-CN" sz="2800" dirty="0" smtClean="0">
                    <a:solidFill>
                      <a:srgbClr val="0000FF"/>
                    </a:solidFill>
                  </a:rPr>
                  <a:t>C</a:t>
                </a:r>
                <a:r>
                  <a:rPr lang="en-US" altLang="zh-CN" sz="2800" dirty="0" smtClean="0"/>
                  <a:t> </a:t>
                </a:r>
                <a:r>
                  <a:rPr lang="en-US" altLang="zh-CN" sz="2800" dirty="0"/>
                  <a:t>{|</a:t>
                </a:r>
                <a:r>
                  <a:rPr lang="en-US" altLang="zh-CN" sz="2800" dirty="0" err="1"/>
                  <a:t>Q|</a:t>
                </a:r>
                <a:r>
                  <a:rPr lang="en-US" altLang="zh-CN" sz="2800" baseline="-25000" dirty="0" err="1"/>
                  <a:t>w</a:t>
                </a:r>
                <a:r>
                  <a:rPr lang="en-US" altLang="zh-CN" sz="2800" dirty="0" smtClean="0"/>
                  <a:t>}</a:t>
                </a:r>
                <a:endParaRPr lang="zh-CN" altLang="en-US" sz="2800" dirty="0"/>
              </a:p>
            </p:txBody>
          </p:sp>
          <p:grpSp>
            <p:nvGrpSpPr>
              <p:cNvPr id="15" name="组合 14"/>
              <p:cNvGrpSpPr/>
              <p:nvPr/>
            </p:nvGrpSpPr>
            <p:grpSpPr>
              <a:xfrm>
                <a:off x="4082359" y="6058062"/>
                <a:ext cx="210279" cy="283336"/>
                <a:chOff x="1081825" y="3412901"/>
                <a:chExt cx="167426" cy="283336"/>
              </a:xfrm>
            </p:grpSpPr>
            <p:cxnSp>
              <p:nvCxnSpPr>
                <p:cNvPr id="19" name="直接连接符 18"/>
                <p:cNvCxnSpPr/>
                <p:nvPr/>
              </p:nvCxnSpPr>
              <p:spPr>
                <a:xfrm>
                  <a:off x="1081825" y="3412901"/>
                  <a:ext cx="0" cy="283336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直接连接符 19"/>
                <p:cNvCxnSpPr/>
                <p:nvPr/>
              </p:nvCxnSpPr>
              <p:spPr>
                <a:xfrm>
                  <a:off x="1081825" y="3554569"/>
                  <a:ext cx="16742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文本框 15"/>
              <p:cNvSpPr txBox="1"/>
              <p:nvPr/>
            </p:nvSpPr>
            <p:spPr>
              <a:xfrm>
                <a:off x="3217967" y="5938120"/>
                <a:ext cx="90303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dirty="0" smtClean="0"/>
                  <a:t>R, </a:t>
                </a:r>
                <a:r>
                  <a:rPr lang="en-US" altLang="zh-CN" sz="2800" dirty="0" smtClean="0">
                    <a:sym typeface="Symbol" panose="05050102010706020507" pitchFamily="18" charset="2"/>
                  </a:rPr>
                  <a:t>G</a:t>
                </a:r>
                <a:endParaRPr lang="zh-CN" altLang="en-US" sz="28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7864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47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72272"/>
            <a:ext cx="8960644" cy="509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7983087" cy="1325563"/>
          </a:xfrm>
        </p:spPr>
        <p:txBody>
          <a:bodyPr/>
          <a:lstStyle/>
          <a:p>
            <a:r>
              <a:rPr lang="en-US" altLang="zh-CN" dirty="0" smtClean="0"/>
              <a:t>More on termination-preservation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983086" cy="4351338"/>
          </a:xfrm>
        </p:spPr>
        <p:txBody>
          <a:bodyPr/>
          <a:lstStyle/>
          <a:p>
            <a:r>
              <a:rPr lang="en-US" altLang="zh-CN" dirty="0" smtClean="0"/>
              <a:t>NOT a total correctness logic!</a:t>
            </a:r>
          </a:p>
          <a:p>
            <a:pPr lvl="1"/>
            <a:r>
              <a:rPr lang="en-US" altLang="zh-CN" dirty="0" smtClean="0"/>
              <a:t>Ensures low-level </a:t>
            </a:r>
            <a:r>
              <a:rPr lang="en-US" altLang="zh-CN" b="1" dirty="0" smtClean="0">
                <a:solidFill>
                  <a:srgbClr val="C00000"/>
                </a:solidFill>
              </a:rPr>
              <a:t>preserves</a:t>
            </a:r>
            <a:r>
              <a:rPr lang="en-US" altLang="zh-CN" dirty="0" smtClean="0"/>
              <a:t> termination of high-level</a:t>
            </a:r>
          </a:p>
          <a:p>
            <a:pPr lvl="1"/>
            <a:r>
              <a:rPr lang="en-US" altLang="zh-CN" dirty="0" smtClean="0"/>
              <a:t>Not ensure termination of low-level/high-level code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48</a:t>
            </a:fld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147268" y="3893553"/>
            <a:ext cx="39160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local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tmp</a:t>
            </a:r>
            <a:r>
              <a:rPr lang="en-US" altLang="zh-CN" sz="2800" dirty="0" smtClean="0"/>
              <a:t>;</a:t>
            </a:r>
          </a:p>
          <a:p>
            <a:r>
              <a:rPr lang="en-US" altLang="zh-CN" sz="2800" b="1" dirty="0" smtClean="0"/>
              <a:t>while</a:t>
            </a:r>
            <a:r>
              <a:rPr lang="en-US" altLang="zh-CN" sz="2800" dirty="0" smtClean="0"/>
              <a:t> (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true</a:t>
            </a:r>
            <a:r>
              <a:rPr lang="en-US" altLang="zh-CN" sz="2800" dirty="0" smtClean="0"/>
              <a:t>) {</a:t>
            </a:r>
          </a:p>
          <a:p>
            <a:r>
              <a:rPr lang="en-US" altLang="zh-CN" sz="2800" dirty="0" smtClean="0"/>
              <a:t>    </a:t>
            </a:r>
            <a:r>
              <a:rPr lang="en-US" altLang="zh-CN" sz="2800" dirty="0" err="1" smtClean="0"/>
              <a:t>tmp</a:t>
            </a:r>
            <a:r>
              <a:rPr lang="en-US" altLang="zh-CN" sz="2800" dirty="0" smtClean="0"/>
              <a:t> = </a:t>
            </a:r>
            <a:r>
              <a:rPr lang="en-US" altLang="zh-CN" sz="2800" dirty="0" err="1" smtClean="0"/>
              <a:t>cnt</a:t>
            </a:r>
            <a:r>
              <a:rPr lang="en-US" altLang="zh-CN" sz="2800" dirty="0" smtClean="0"/>
              <a:t>;</a:t>
            </a:r>
          </a:p>
          <a:p>
            <a:r>
              <a:rPr lang="en-US" altLang="zh-CN" sz="2800" dirty="0" smtClean="0"/>
              <a:t>    </a:t>
            </a:r>
            <a:r>
              <a:rPr lang="en-US" altLang="zh-CN" sz="2800" dirty="0" err="1" smtClean="0"/>
              <a:t>cas</a:t>
            </a:r>
            <a:r>
              <a:rPr lang="en-US" altLang="zh-CN" sz="2800" dirty="0" smtClean="0"/>
              <a:t>(</a:t>
            </a:r>
            <a:r>
              <a:rPr lang="en-US" altLang="zh-CN" sz="2800" dirty="0" err="1" smtClean="0"/>
              <a:t>cnt</a:t>
            </a:r>
            <a:r>
              <a:rPr lang="en-US" altLang="zh-CN" sz="2800" dirty="0" smtClean="0"/>
              <a:t>, </a:t>
            </a:r>
            <a:r>
              <a:rPr lang="en-US" altLang="zh-CN" sz="2800" dirty="0" err="1" smtClean="0"/>
              <a:t>tmp</a:t>
            </a:r>
            <a:r>
              <a:rPr lang="en-US" altLang="zh-CN" sz="2800" dirty="0" smtClean="0"/>
              <a:t>, tmp+1);</a:t>
            </a:r>
          </a:p>
          <a:p>
            <a:r>
              <a:rPr lang="en-US" altLang="zh-CN" sz="2800" dirty="0" smtClean="0"/>
              <a:t>}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81345" y="4382231"/>
            <a:ext cx="21941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while</a:t>
            </a:r>
            <a:r>
              <a:rPr lang="en-US" altLang="zh-CN" sz="2800" dirty="0" smtClean="0"/>
              <a:t> (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true</a:t>
            </a:r>
            <a:r>
              <a:rPr lang="en-US" altLang="zh-CN" sz="2800" dirty="0" smtClean="0"/>
              <a:t>) {</a:t>
            </a:r>
          </a:p>
          <a:p>
            <a:r>
              <a:rPr lang="en-US" altLang="zh-CN" sz="2800" dirty="0" smtClean="0"/>
              <a:t>    &lt;CNT++&gt;;</a:t>
            </a:r>
          </a:p>
          <a:p>
            <a:r>
              <a:rPr lang="en-US" altLang="zh-CN" sz="2800" dirty="0" smtClean="0"/>
              <a:t>}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926846" y="4690009"/>
            <a:ext cx="4640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>
                <a:sym typeface="Symbol" panose="05050102010706020507" pitchFamily="18" charset="2"/>
              </a:rPr>
              <a:t></a:t>
            </a:r>
            <a:endParaRPr lang="zh-CN" altLang="en-US" sz="44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464878" y="3325431"/>
            <a:ext cx="1677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Example: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135765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Applications of the logic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49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33" y="2160184"/>
            <a:ext cx="8990967" cy="256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1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 – Concurrent Counter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>
          <a:xfrm>
            <a:off x="602892" y="2044568"/>
            <a:ext cx="3886200" cy="569845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Fine-grained </a:t>
            </a:r>
            <a:r>
              <a:rPr lang="en-US" altLang="zh-CN" dirty="0" err="1" smtClean="0"/>
              <a:t>impl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2"/>
          </p:nvPr>
        </p:nvSpPr>
        <p:spPr>
          <a:xfrm>
            <a:off x="5318973" y="2044567"/>
            <a:ext cx="2732736" cy="569845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Atomic spec.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628649" y="2897746"/>
            <a:ext cx="48191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/>
              <a:t>inc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  local</a:t>
            </a:r>
            <a:r>
              <a:rPr lang="en-US" altLang="zh-CN" sz="2400" dirty="0" smtClean="0"/>
              <a:t> done,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  done = false;</a:t>
            </a:r>
          </a:p>
          <a:p>
            <a:r>
              <a:rPr lang="en-US" altLang="zh-CN" sz="2400" b="1" dirty="0" smtClean="0"/>
              <a:t>  while</a:t>
            </a:r>
            <a:r>
              <a:rPr lang="en-US" altLang="zh-CN" sz="2400" dirty="0" smtClean="0"/>
              <a:t> (!done) {</a:t>
            </a:r>
          </a:p>
          <a:p>
            <a:r>
              <a:rPr lang="en-US" altLang="zh-CN" sz="2400" dirty="0" smtClean="0"/>
              <a:t>     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done = </a:t>
            </a:r>
            <a:r>
              <a:rPr lang="en-US" altLang="zh-CN" sz="2400" dirty="0" err="1" smtClean="0"/>
              <a:t>cas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, tmp+1);</a:t>
            </a:r>
          </a:p>
          <a:p>
            <a:r>
              <a:rPr lang="en-US" altLang="zh-CN" sz="2400" dirty="0" smtClean="0"/>
              <a:t>  }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5447762" y="3423355"/>
            <a:ext cx="3387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INC(){</a:t>
            </a:r>
          </a:p>
          <a:p>
            <a:r>
              <a:rPr lang="en-US" altLang="zh-CN" sz="2400" b="1" dirty="0"/>
              <a:t> </a:t>
            </a:r>
            <a:r>
              <a:rPr lang="en-US" altLang="zh-CN" sz="2400" b="1" dirty="0" smtClean="0"/>
              <a:t> &lt;CNT++&gt;</a:t>
            </a:r>
          </a:p>
          <a:p>
            <a:r>
              <a:rPr lang="en-US" altLang="zh-CN" sz="2400" b="1" dirty="0"/>
              <a:t>}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2656266" y="5820429"/>
            <a:ext cx="5582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 smtClean="0"/>
              <a:t>Will be our running example.</a:t>
            </a:r>
            <a:endParaRPr lang="zh-CN" altLang="en-US" sz="2800" b="1" i="1" dirty="0"/>
          </a:p>
        </p:txBody>
      </p:sp>
      <p:sp>
        <p:nvSpPr>
          <p:cNvPr id="10" name="圆角矩形标注 9"/>
          <p:cNvSpPr/>
          <p:nvPr/>
        </p:nvSpPr>
        <p:spPr>
          <a:xfrm>
            <a:off x="6625998" y="2819261"/>
            <a:ext cx="2286805" cy="682580"/>
          </a:xfrm>
          <a:prstGeom prst="wedgeRoundRectCallout">
            <a:avLst>
              <a:gd name="adj1" fmla="val -47866"/>
              <a:gd name="adj2" fmla="val 1040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atomic block</a:t>
            </a:r>
            <a:endParaRPr lang="zh-CN" altLang="en-US" sz="2400" dirty="0"/>
          </a:p>
        </p:txBody>
      </p:sp>
      <p:sp>
        <p:nvSpPr>
          <p:cNvPr id="11" name="圆角矩形标注 10"/>
          <p:cNvSpPr/>
          <p:nvPr/>
        </p:nvSpPr>
        <p:spPr>
          <a:xfrm>
            <a:off x="2468719" y="3627987"/>
            <a:ext cx="2286805" cy="559242"/>
          </a:xfrm>
          <a:prstGeom prst="wedgeRoundRectCallout">
            <a:avLst>
              <a:gd name="adj1" fmla="val -47866"/>
              <a:gd name="adj2" fmla="val 1040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Take a snapshot</a:t>
            </a:r>
            <a:endParaRPr lang="zh-CN" altLang="en-US" sz="2400" dirty="0"/>
          </a:p>
        </p:txBody>
      </p:sp>
      <p:sp>
        <p:nvSpPr>
          <p:cNvPr id="12" name="圆角矩形标注 11"/>
          <p:cNvSpPr/>
          <p:nvPr/>
        </p:nvSpPr>
        <p:spPr>
          <a:xfrm>
            <a:off x="2923504" y="3984279"/>
            <a:ext cx="2640169" cy="559242"/>
          </a:xfrm>
          <a:prstGeom prst="wedgeRoundRectCallout">
            <a:avLst>
              <a:gd name="adj1" fmla="val -47866"/>
              <a:gd name="adj2" fmla="val 1040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Compare and swap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3472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Summary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8310634" cy="4766244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Relational logic for termination-preserving refinement</a:t>
            </a:r>
          </a:p>
          <a:p>
            <a:pPr lvl="1"/>
            <a:r>
              <a:rPr lang="en-US" altLang="zh-CN" dirty="0" smtClean="0"/>
              <a:t>Rely/Guarantee based</a:t>
            </a:r>
          </a:p>
          <a:p>
            <a:pPr lvl="1"/>
            <a:r>
              <a:rPr lang="en-US" altLang="zh-CN" dirty="0" smtClean="0"/>
              <a:t>Combination of binary and unary rules</a:t>
            </a:r>
          </a:p>
          <a:p>
            <a:pPr lvl="2"/>
            <a:r>
              <a:rPr lang="en-US" altLang="zh-CN" dirty="0" smtClean="0"/>
              <a:t>Introduce “rem(C)”, expressive for conditional correspondence</a:t>
            </a:r>
          </a:p>
          <a:p>
            <a:pPr lvl="1"/>
            <a:r>
              <a:rPr lang="en-US" altLang="zh-CN" dirty="0" smtClean="0"/>
              <a:t>Use tokens for termination-preservation</a:t>
            </a:r>
          </a:p>
          <a:p>
            <a:pPr lvl="2"/>
            <a:r>
              <a:rPr lang="en-US" altLang="zh-CN" dirty="0" smtClean="0"/>
              <a:t>Supports lock-freedom</a:t>
            </a:r>
          </a:p>
          <a:p>
            <a:pPr lvl="2"/>
            <a:r>
              <a:rPr lang="en-US" altLang="zh-CN" dirty="0" smtClean="0"/>
              <a:t>Can be easily adapted for wait-freedom</a:t>
            </a:r>
          </a:p>
          <a:p>
            <a:pPr lvl="1"/>
            <a:r>
              <a:rPr lang="en-US" altLang="zh-CN" b="1" dirty="0" smtClean="0">
                <a:solidFill>
                  <a:srgbClr val="C00000"/>
                </a:solidFill>
              </a:rPr>
              <a:t>Read our CSL-LICS 2014 paper!</a:t>
            </a:r>
          </a:p>
          <a:p>
            <a:r>
              <a:rPr lang="en-US" altLang="zh-CN" dirty="0" smtClean="0"/>
              <a:t>Ongoing</a:t>
            </a:r>
          </a:p>
          <a:p>
            <a:pPr lvl="1"/>
            <a:r>
              <a:rPr lang="en-US" altLang="zh-CN" dirty="0" smtClean="0"/>
              <a:t>Deadlock-freedom and starvation-freedom</a:t>
            </a:r>
          </a:p>
          <a:p>
            <a:pPr lvl="2"/>
            <a:r>
              <a:rPr lang="en-US" altLang="zh-CN" dirty="0" smtClean="0"/>
              <a:t>Similar to lock-freedom and wait-freedom</a:t>
            </a:r>
          </a:p>
          <a:p>
            <a:pPr lvl="2"/>
            <a:r>
              <a:rPr lang="en-US" altLang="zh-CN" dirty="0" smtClean="0"/>
              <a:t>Assumes fairness – How to encode the assumption in logic?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50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86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371349"/>
            <a:ext cx="7873905" cy="1325563"/>
          </a:xfrm>
        </p:spPr>
        <p:txBody>
          <a:bodyPr/>
          <a:lstStyle/>
          <a:p>
            <a:pPr algn="ctr"/>
            <a:r>
              <a:rPr lang="en-US" altLang="zh-CN" dirty="0" smtClean="0"/>
              <a:t>Thank you!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51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299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3950" y="2073497"/>
            <a:ext cx="8131399" cy="3760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Our work:</a:t>
            </a:r>
          </a:p>
          <a:p>
            <a:pPr lvl="1">
              <a:lnSpc>
                <a:spcPct val="100000"/>
              </a:lnSpc>
            </a:pPr>
            <a:r>
              <a:rPr lang="en-US" altLang="zh-CN" dirty="0" smtClean="0"/>
              <a:t>Rely-Guarantee-based program logic for refinement verification</a:t>
            </a:r>
          </a:p>
          <a:p>
            <a:pPr lvl="1">
              <a:lnSpc>
                <a:spcPct val="100000"/>
              </a:lnSpc>
            </a:pPr>
            <a:r>
              <a:rPr lang="en-US" altLang="zh-CN" dirty="0" smtClean="0"/>
              <a:t>Also supports reasoning about progress properties</a:t>
            </a:r>
          </a:p>
          <a:p>
            <a:pPr lvl="2">
              <a:lnSpc>
                <a:spcPct val="100000"/>
              </a:lnSpc>
            </a:pPr>
            <a:r>
              <a:rPr lang="en-US" altLang="zh-CN" dirty="0" smtClean="0"/>
              <a:t>Lock-freedom &amp; wait-freedom</a:t>
            </a:r>
          </a:p>
          <a:p>
            <a:pPr lvl="1">
              <a:lnSpc>
                <a:spcPct val="100000"/>
              </a:lnSpc>
            </a:pPr>
            <a:r>
              <a:rPr lang="en-US" altLang="zh-CN" dirty="0" smtClean="0"/>
              <a:t>Good locality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dirty="0" smtClean="0"/>
              <a:t>Ongoing:</a:t>
            </a:r>
          </a:p>
          <a:p>
            <a:pPr lvl="1">
              <a:lnSpc>
                <a:spcPct val="100000"/>
              </a:lnSpc>
            </a:pPr>
            <a:r>
              <a:rPr lang="en-US" altLang="zh-CN" dirty="0" smtClean="0"/>
              <a:t>Reasoning about deadlock-freedom &amp; starvation-freedom?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83951" y="414150"/>
            <a:ext cx="78867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i="1" dirty="0" smtClean="0">
                <a:solidFill>
                  <a:srgbClr val="C00000"/>
                </a:solidFill>
              </a:rPr>
              <a:t>Can we have a Hoare-style program logic to verify refinement of concurrent programs?</a:t>
            </a:r>
            <a:endParaRPr lang="zh-CN" altLang="en-US" sz="32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02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Development of the program logic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Step 1: partial correctness logic for refinement</a:t>
            </a:r>
          </a:p>
          <a:p>
            <a:endParaRPr lang="en-US" altLang="zh-CN" dirty="0"/>
          </a:p>
          <a:p>
            <a:r>
              <a:rPr lang="en-US" altLang="zh-CN" dirty="0" smtClean="0"/>
              <a:t>Step 2: termination-preserving refinement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1690689"/>
            <a:ext cx="9144000" cy="615783"/>
          </a:xfrm>
          <a:prstGeom prst="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01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 Logic – 1</a:t>
            </a:r>
            <a:r>
              <a:rPr lang="en-US" altLang="zh-CN" baseline="30000" dirty="0" smtClean="0"/>
              <a:t>st</a:t>
            </a:r>
            <a:r>
              <a:rPr lang="en-US" altLang="zh-CN" dirty="0" smtClean="0"/>
              <a:t> attempt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Relational Hoare Logic / Separation Logic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8</a:t>
            </a:fld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2356836" y="2760769"/>
            <a:ext cx="2717443" cy="523220"/>
            <a:chOff x="3696236" y="3958505"/>
            <a:chExt cx="2163651" cy="523220"/>
          </a:xfrm>
        </p:grpSpPr>
        <p:sp>
          <p:nvSpPr>
            <p:cNvPr id="5" name="文本框 4"/>
            <p:cNvSpPr txBox="1"/>
            <p:nvPr/>
          </p:nvSpPr>
          <p:spPr>
            <a:xfrm>
              <a:off x="3863662" y="3958505"/>
              <a:ext cx="19962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</a:t>
              </a:r>
              <a:r>
                <a:rPr lang="en-US" altLang="zh-CN" sz="2800" dirty="0" smtClean="0">
                  <a:solidFill>
                    <a:srgbClr val="0000FF"/>
                  </a:solidFill>
                </a:rPr>
                <a:t>C1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C2</a:t>
              </a:r>
              <a:r>
                <a:rPr lang="en-US" altLang="zh-CN" sz="2800" dirty="0" smtClean="0"/>
                <a:t> {q}</a:t>
              </a:r>
              <a:endParaRPr lang="zh-CN" altLang="en-US" sz="2800" dirty="0"/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3696236" y="4078447"/>
              <a:ext cx="167426" cy="283336"/>
              <a:chOff x="1081825" y="3412901"/>
              <a:chExt cx="167426" cy="283336"/>
            </a:xfrm>
          </p:grpSpPr>
          <p:cxnSp>
            <p:nvCxnSpPr>
              <p:cNvPr id="7" name="直接连接符 6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接连接符 8"/>
              <p:cNvCxnSpPr>
                <a:endCxn id="5" idx="1"/>
              </p:cNvCxnSpPr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圆角矩形标注 13"/>
          <p:cNvSpPr/>
          <p:nvPr/>
        </p:nvSpPr>
        <p:spPr>
          <a:xfrm>
            <a:off x="370462" y="3506760"/>
            <a:ext cx="2862138" cy="682580"/>
          </a:xfrm>
          <a:prstGeom prst="wedgeRoundRectCallout">
            <a:avLst>
              <a:gd name="adj1" fmla="val 37758"/>
              <a:gd name="adj2" fmla="val -8466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Relational assertion</a:t>
            </a:r>
            <a:endParaRPr lang="zh-CN" altLang="en-US" sz="2400" dirty="0"/>
          </a:p>
        </p:txBody>
      </p:sp>
      <p:sp>
        <p:nvSpPr>
          <p:cNvPr id="15" name="文本框 14"/>
          <p:cNvSpPr txBox="1"/>
          <p:nvPr/>
        </p:nvSpPr>
        <p:spPr>
          <a:xfrm>
            <a:off x="771220" y="4924862"/>
            <a:ext cx="7601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Starting from related states satisfying p, the final states satisfy q (if both C1 and C2 terminate).</a:t>
            </a:r>
            <a:endParaRPr lang="zh-CN" altLang="en-US" sz="2800" dirty="0"/>
          </a:p>
        </p:txBody>
      </p:sp>
      <p:sp>
        <p:nvSpPr>
          <p:cNvPr id="16" name="矩形 15"/>
          <p:cNvSpPr/>
          <p:nvPr/>
        </p:nvSpPr>
        <p:spPr>
          <a:xfrm>
            <a:off x="3667605" y="3586440"/>
            <a:ext cx="28133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latin typeface="Wide Latin" panose="020A0A07050505020404" pitchFamily="18" charset="0"/>
              </a:rPr>
              <a:t>[</a:t>
            </a:r>
            <a:r>
              <a:rPr lang="en-US" altLang="zh-CN" sz="2800" dirty="0" smtClean="0"/>
              <a:t>p</a:t>
            </a:r>
            <a:r>
              <a:rPr lang="en-US" altLang="zh-CN" sz="2800" dirty="0" smtClean="0">
                <a:latin typeface="Wide Latin" panose="020A0A07050505020404" pitchFamily="18" charset="0"/>
              </a:rPr>
              <a:t>]</a:t>
            </a:r>
            <a:r>
              <a:rPr lang="en-US" altLang="zh-CN" sz="2800" dirty="0" smtClean="0"/>
              <a:t> = {(</a:t>
            </a:r>
            <a:r>
              <a:rPr lang="en-US" altLang="zh-CN" sz="2800" dirty="0" smtClean="0">
                <a:solidFill>
                  <a:srgbClr val="0000FF"/>
                </a:solidFill>
                <a:sym typeface="Symbol" pitchFamily="18" charset="2"/>
              </a:rPr>
              <a:t></a:t>
            </a:r>
            <a:r>
              <a:rPr lang="en-US" altLang="zh-CN" sz="2800" dirty="0" smtClean="0"/>
              <a:t>, </a:t>
            </a:r>
            <a:r>
              <a:rPr lang="en-US" altLang="zh-CN" sz="2800" dirty="0" smtClean="0">
                <a:solidFill>
                  <a:srgbClr val="C00000"/>
                </a:solidFill>
                <a:sym typeface="Symbol" panose="05050102010706020507" pitchFamily="18" charset="2"/>
              </a:rPr>
              <a:t></a:t>
            </a:r>
            <a:r>
              <a:rPr lang="en-US" altLang="zh-CN" sz="2800" dirty="0" smtClean="0"/>
              <a:t>) |  … }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6127845" y="2320119"/>
            <a:ext cx="2483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[Benton’04, Yang’07]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40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Program Logic – 1</a:t>
            </a:r>
            <a:r>
              <a:rPr lang="en-US" altLang="zh-CN" baseline="30000" dirty="0" smtClean="0"/>
              <a:t>st</a:t>
            </a:r>
            <a:r>
              <a:rPr lang="en-US" altLang="zh-CN" dirty="0" smtClean="0"/>
              <a:t> attempt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Relational Hoare Logic / Separation Logic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A513-05EF-412B-AE01-ECC22DA18F02}" type="slidenum">
              <a:rPr lang="zh-CN" altLang="en-US" smtClean="0"/>
              <a:t>9</a:t>
            </a:fld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2356836" y="2760769"/>
            <a:ext cx="2717443" cy="523220"/>
            <a:chOff x="3696236" y="3958505"/>
            <a:chExt cx="2163651" cy="523220"/>
          </a:xfrm>
        </p:grpSpPr>
        <p:sp>
          <p:nvSpPr>
            <p:cNvPr id="5" name="文本框 4"/>
            <p:cNvSpPr txBox="1"/>
            <p:nvPr/>
          </p:nvSpPr>
          <p:spPr>
            <a:xfrm>
              <a:off x="3863662" y="3958505"/>
              <a:ext cx="19962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{p} C1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C2 {q}</a:t>
              </a:r>
              <a:endParaRPr lang="zh-CN" altLang="en-US" sz="2800" dirty="0"/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3696236" y="4078447"/>
              <a:ext cx="167426" cy="283336"/>
              <a:chOff x="1081825" y="3412901"/>
              <a:chExt cx="167426" cy="283336"/>
            </a:xfrm>
          </p:grpSpPr>
          <p:cxnSp>
            <p:nvCxnSpPr>
              <p:cNvPr id="7" name="直接连接符 6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接连接符 8"/>
              <p:cNvCxnSpPr>
                <a:endCxn id="5" idx="1"/>
              </p:cNvCxnSpPr>
              <p:nvPr/>
            </p:nvCxnSpPr>
            <p:spPr>
              <a:xfrm>
                <a:off x="1081825" y="3554569"/>
                <a:ext cx="167426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文本框 11"/>
          <p:cNvSpPr txBox="1"/>
          <p:nvPr/>
        </p:nvSpPr>
        <p:spPr>
          <a:xfrm>
            <a:off x="628649" y="4108369"/>
            <a:ext cx="25649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/>
              <a:t>Inc_S</a:t>
            </a:r>
            <a:r>
              <a:rPr lang="en-US" altLang="zh-CN" sz="2400" b="1" dirty="0" smtClean="0"/>
              <a:t>(){</a:t>
            </a:r>
          </a:p>
          <a:p>
            <a:r>
              <a:rPr lang="en-US" altLang="zh-CN" sz="2400" b="1" dirty="0" smtClean="0"/>
              <a:t>  local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tmp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++;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cnt</a:t>
            </a:r>
            <a:r>
              <a:rPr lang="en-US" altLang="zh-CN" sz="2400" dirty="0" smtClean="0"/>
              <a:t> = </a:t>
            </a:r>
            <a:r>
              <a:rPr lang="en-US" altLang="zh-CN" sz="2400" dirty="0" err="1" smtClean="0"/>
              <a:t>tmp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}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447762" y="4633978"/>
            <a:ext cx="2413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INC(){</a:t>
            </a:r>
          </a:p>
          <a:p>
            <a:r>
              <a:rPr lang="en-US" altLang="zh-CN" sz="2400" b="1" dirty="0"/>
              <a:t> </a:t>
            </a:r>
            <a:r>
              <a:rPr lang="en-US" altLang="zh-CN" sz="2400" b="1" dirty="0" smtClean="0"/>
              <a:t>   &lt;CNT++&gt;</a:t>
            </a:r>
          </a:p>
          <a:p>
            <a:r>
              <a:rPr lang="en-US" altLang="zh-CN" sz="2400" b="1" dirty="0"/>
              <a:t>}</a:t>
            </a:r>
            <a:endParaRPr lang="zh-CN" altLang="en-US" sz="2400" dirty="0"/>
          </a:p>
        </p:txBody>
      </p:sp>
      <p:grpSp>
        <p:nvGrpSpPr>
          <p:cNvPr id="6" name="组合 5"/>
          <p:cNvGrpSpPr/>
          <p:nvPr/>
        </p:nvGrpSpPr>
        <p:grpSpPr>
          <a:xfrm>
            <a:off x="2356836" y="3465207"/>
            <a:ext cx="6158514" cy="523220"/>
            <a:chOff x="2356836" y="3465207"/>
            <a:chExt cx="6158514" cy="523220"/>
          </a:xfrm>
        </p:grpSpPr>
        <p:sp>
          <p:nvSpPr>
            <p:cNvPr id="16" name="文本框 15"/>
            <p:cNvSpPr txBox="1"/>
            <p:nvPr/>
          </p:nvSpPr>
          <p:spPr>
            <a:xfrm>
              <a:off x="2665927" y="3465207"/>
              <a:ext cx="584942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{</a:t>
              </a:r>
              <a:r>
                <a:rPr lang="en-US" altLang="zh-CN" sz="2800" dirty="0" err="1" smtClean="0">
                  <a:solidFill>
                    <a:srgbClr val="C00000"/>
                  </a:solidFill>
                </a:rPr>
                <a:t>cnt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=CNT</a:t>
              </a:r>
              <a:r>
                <a:rPr lang="en-US" altLang="zh-CN" sz="2800" dirty="0" smtClean="0"/>
                <a:t>} </a:t>
              </a:r>
              <a:r>
                <a:rPr lang="en-US" altLang="zh-CN" sz="2800" dirty="0" err="1" smtClean="0"/>
                <a:t>Inc_S</a:t>
              </a:r>
              <a:r>
                <a:rPr lang="en-US" altLang="zh-CN" sz="2800" dirty="0" smtClean="0"/>
                <a:t>() 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,</a:t>
              </a:r>
              <a:r>
                <a:rPr lang="en-US" altLang="zh-CN" sz="2800" dirty="0" smtClean="0"/>
                <a:t> INC() {</a:t>
              </a:r>
              <a:r>
                <a:rPr lang="en-US" altLang="zh-CN" sz="2800" dirty="0" err="1" smtClean="0">
                  <a:solidFill>
                    <a:srgbClr val="C00000"/>
                  </a:solidFill>
                </a:rPr>
                <a:t>cnt</a:t>
              </a:r>
              <a:r>
                <a:rPr lang="en-US" altLang="zh-CN" sz="2800" dirty="0" smtClean="0">
                  <a:solidFill>
                    <a:srgbClr val="C00000"/>
                  </a:solidFill>
                </a:rPr>
                <a:t> = CNT</a:t>
              </a:r>
              <a:r>
                <a:rPr lang="en-US" altLang="zh-CN" sz="2800" dirty="0" smtClean="0"/>
                <a:t>}</a:t>
              </a:r>
              <a:endParaRPr lang="zh-CN" altLang="en-US" sz="2800" dirty="0"/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2356836" y="3585149"/>
              <a:ext cx="210283" cy="283336"/>
              <a:chOff x="1081823" y="3412901"/>
              <a:chExt cx="167429" cy="283336"/>
            </a:xfrm>
          </p:grpSpPr>
          <p:cxnSp>
            <p:nvCxnSpPr>
              <p:cNvPr id="18" name="直接连接符 17"/>
              <p:cNvCxnSpPr/>
              <p:nvPr/>
            </p:nvCxnSpPr>
            <p:spPr>
              <a:xfrm>
                <a:off x="1081825" y="3412901"/>
                <a:ext cx="0" cy="283336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/>
            </p:nvCxnSpPr>
            <p:spPr>
              <a:xfrm>
                <a:off x="1081823" y="3554569"/>
                <a:ext cx="167429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文本框 19"/>
          <p:cNvSpPr txBox="1"/>
          <p:nvPr/>
        </p:nvSpPr>
        <p:spPr>
          <a:xfrm>
            <a:off x="6127845" y="2320119"/>
            <a:ext cx="2483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[Benton’04, Yang’07]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40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6|4.6|36.5|36.2|15|2.4"/>
</p:tagLst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13214</TotalTime>
  <Words>3707</Words>
  <Application>Microsoft Office PowerPoint</Application>
  <PresentationFormat>全屏显示(4:3)</PresentationFormat>
  <Paragraphs>691</Paragraphs>
  <Slides>51</Slides>
  <Notes>11</Notes>
  <HiddenSlides>1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51</vt:i4>
      </vt:variant>
    </vt:vector>
  </HeadingPairs>
  <TitlesOfParts>
    <vt:vector size="62" baseType="lpstr">
      <vt:lpstr>宋体</vt:lpstr>
      <vt:lpstr>Arial</vt:lpstr>
      <vt:lpstr>Calibri</vt:lpstr>
      <vt:lpstr>Calibri Light</vt:lpstr>
      <vt:lpstr>Courier New</vt:lpstr>
      <vt:lpstr>Lucida Calligraphy</vt:lpstr>
      <vt:lpstr>Symbol</vt:lpstr>
      <vt:lpstr>Wide Latin</vt:lpstr>
      <vt:lpstr>Wingdings 2</vt:lpstr>
      <vt:lpstr>Wingdings 3</vt:lpstr>
      <vt:lpstr>Office 主题</vt:lpstr>
      <vt:lpstr>Program Logic for Concurrency Refinement Verification</vt:lpstr>
      <vt:lpstr>Refinement</vt:lpstr>
      <vt:lpstr>Refinement Verification – Applications </vt:lpstr>
      <vt:lpstr>Example – TASLock vs. TTASLock</vt:lpstr>
      <vt:lpstr>Example – Concurrent Counter</vt:lpstr>
      <vt:lpstr>PowerPoint 演示文稿</vt:lpstr>
      <vt:lpstr>Development of the program logic</vt:lpstr>
      <vt:lpstr>Program Logic – 1st attempt</vt:lpstr>
      <vt:lpstr>Program Logic – 1st attempt</vt:lpstr>
      <vt:lpstr>Program Logic – 1st attempt</vt:lpstr>
      <vt:lpstr>Rely-Guarantee-Based Logic  – 2nd Attempt</vt:lpstr>
      <vt:lpstr>PowerPoint 演示文稿</vt:lpstr>
      <vt:lpstr>Rely-Guarantee-Based Logic  – 2nd Attempt</vt:lpstr>
      <vt:lpstr>Rely-Guarantee-Based Relational Logic  – 2nd Attempt</vt:lpstr>
      <vt:lpstr>Compositional Rules</vt:lpstr>
      <vt:lpstr>Problem</vt:lpstr>
      <vt:lpstr>Example</vt:lpstr>
      <vt:lpstr>Example</vt:lpstr>
      <vt:lpstr>Disjunction rule?</vt:lpstr>
      <vt:lpstr>Combining Unary and Binary Rules – 3rd Attempt</vt:lpstr>
      <vt:lpstr>Combining Unary and Binary Rules – 3rd Attempt</vt:lpstr>
      <vt:lpstr>Unary judgments – example</vt:lpstr>
      <vt:lpstr>Unary judgments – example (2)</vt:lpstr>
      <vt:lpstr>Combining Unary and Binary Rules</vt:lpstr>
      <vt:lpstr>A new consequence rule</vt:lpstr>
      <vt:lpstr>A new consequence rule</vt:lpstr>
      <vt:lpstr>Soundness</vt:lpstr>
      <vt:lpstr>Development of the program logic</vt:lpstr>
      <vt:lpstr>Problem</vt:lpstr>
      <vt:lpstr>Problem</vt:lpstr>
      <vt:lpstr>Assigning tokens for loops</vt:lpstr>
      <vt:lpstr>While rule</vt:lpstr>
      <vt:lpstr>How is progress affected by environment?</vt:lpstr>
      <vt:lpstr>Lock-freedom – Example </vt:lpstr>
      <vt:lpstr>Lock-freedom – Example </vt:lpstr>
      <vt:lpstr>Lock-freedom – Example </vt:lpstr>
      <vt:lpstr>Lock-freedom – Example </vt:lpstr>
      <vt:lpstr>Lock-freedom – Example </vt:lpstr>
      <vt:lpstr>Lock-freedom – Example </vt:lpstr>
      <vt:lpstr>Lock-freedom – Example </vt:lpstr>
      <vt:lpstr>The termination-preserving program logic</vt:lpstr>
      <vt:lpstr>The termination-preserving program logic</vt:lpstr>
      <vt:lpstr>The termination-preserving program logic (2)</vt:lpstr>
      <vt:lpstr>The termination-preserving program logic (3)</vt:lpstr>
      <vt:lpstr>The termination-preserving program logic (3)</vt:lpstr>
      <vt:lpstr>Infinite non-determinism</vt:lpstr>
      <vt:lpstr>PowerPoint 演示文稿</vt:lpstr>
      <vt:lpstr>More on termination-preservation</vt:lpstr>
      <vt:lpstr>Applications of the logic</vt:lpstr>
      <vt:lpstr>Summary</vt:lpstr>
      <vt:lpstr>Thank you!</vt:lpstr>
    </vt:vector>
  </TitlesOfParts>
  <Company>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Logic for Concurrency Refinement Verification</dc:title>
  <dc:creator>Xinyu Feng</dc:creator>
  <cp:lastModifiedBy>Xinyu Feng</cp:lastModifiedBy>
  <cp:revision>258</cp:revision>
  <dcterms:created xsi:type="dcterms:W3CDTF">2014-05-15T07:21:28Z</dcterms:created>
  <dcterms:modified xsi:type="dcterms:W3CDTF">2014-06-08T14:01:41Z</dcterms:modified>
</cp:coreProperties>
</file>