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8B2282-397E-411B-A0B0-88B9E166A6D0}" type="datetimeFigureOut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C62411-2CFE-4D3E-A107-BF84C9ADB6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0215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4B5B90-7CAB-4717-8DE3-31898FDF16E1}" type="slidenum">
              <a:rPr lang="en-US" altLang="zh-CN"/>
              <a:pPr/>
              <a:t>2</a:t>
            </a:fld>
            <a:endParaRPr lang="en-US" altLang="zh-CN"/>
          </a:p>
        </p:txBody>
      </p:sp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8876B143-D885-462F-801F-B61C8DFCD6B5}" type="slidenum">
              <a:rPr lang="en-US" altLang="zh-CN" sz="1200">
                <a:latin typeface="Calibri" panose="020F0502020204030204" pitchFamily="34" charset="0"/>
              </a:rPr>
              <a:pPr algn="r"/>
              <a:t>2</a:t>
            </a:fld>
            <a:endParaRPr lang="en-US" altLang="zh-CN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968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D9B563-A65A-4E70-B1BA-107006E1595E}" type="slidenum">
              <a:rPr lang="en-US" altLang="zh-CN"/>
              <a:pPr/>
              <a:t>3</a:t>
            </a:fld>
            <a:endParaRPr lang="en-US" altLang="zh-CN"/>
          </a:p>
        </p:txBody>
      </p:sp>
      <p:sp>
        <p:nvSpPr>
          <p:cNvPr id="819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8196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FA2896C6-052B-4B7E-BD02-BB6A4EBC94E3}" type="slidenum">
              <a:rPr lang="en-US" altLang="zh-CN" sz="1200">
                <a:latin typeface="Calibri" panose="020F0502020204030204" pitchFamily="34" charset="0"/>
              </a:rPr>
              <a:pPr algn="r"/>
              <a:t>3</a:t>
            </a:fld>
            <a:endParaRPr lang="en-US" altLang="zh-CN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839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E631-7DFA-4698-9750-98A1B60C89E3}" type="datetimeFigureOut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4CCF-2B89-42F1-AABA-09618864F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293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E631-7DFA-4698-9750-98A1B60C89E3}" type="datetimeFigureOut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4CCF-2B89-42F1-AABA-09618864F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0364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E631-7DFA-4698-9750-98A1B60C89E3}" type="datetimeFigureOut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4CCF-2B89-42F1-AABA-09618864F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8670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E631-7DFA-4698-9750-98A1B60C89E3}" type="datetimeFigureOut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4CCF-2B89-42F1-AABA-09618864F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4911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E631-7DFA-4698-9750-98A1B60C89E3}" type="datetimeFigureOut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4CCF-2B89-42F1-AABA-09618864F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3535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E631-7DFA-4698-9750-98A1B60C89E3}" type="datetimeFigureOut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4CCF-2B89-42F1-AABA-09618864F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4748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E631-7DFA-4698-9750-98A1B60C89E3}" type="datetimeFigureOut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4CCF-2B89-42F1-AABA-09618864F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2822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E631-7DFA-4698-9750-98A1B60C89E3}" type="datetimeFigureOut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4CCF-2B89-42F1-AABA-09618864F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018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E631-7DFA-4698-9750-98A1B60C89E3}" type="datetimeFigureOut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4CCF-2B89-42F1-AABA-09618864F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014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E631-7DFA-4698-9750-98A1B60C89E3}" type="datetimeFigureOut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4CCF-2B89-42F1-AABA-09618864F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9640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9E631-7DFA-4698-9750-98A1B60C89E3}" type="datetimeFigureOut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54CCF-2B89-42F1-AABA-09618864F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4322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9E631-7DFA-4698-9750-98A1B60C89E3}" type="datetimeFigureOut">
              <a:rPr lang="zh-CN" altLang="en-US" smtClean="0"/>
              <a:t>2014/6/8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54CCF-2B89-42F1-AABA-09618864FE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905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An example demonstrating the ABA problem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Xinyu Feng</a:t>
            </a:r>
          </a:p>
          <a:p>
            <a:r>
              <a:rPr lang="en-US" altLang="zh-CN" dirty="0" smtClean="0"/>
              <a:t>University of Science and Technology of China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4655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zh-CN" sz="4000"/>
              <a:t>An Optimistic Non-blocking Stack</a:t>
            </a:r>
          </a:p>
        </p:txBody>
      </p:sp>
      <p:sp>
        <p:nvSpPr>
          <p:cNvPr id="13" name="圆角矩形标注 12"/>
          <p:cNvSpPr>
            <a:spLocks noChangeArrowheads="1"/>
          </p:cNvSpPr>
          <p:nvPr/>
        </p:nvSpPr>
        <p:spPr bwMode="auto">
          <a:xfrm>
            <a:off x="2667000" y="5791200"/>
            <a:ext cx="5486400" cy="533400"/>
          </a:xfrm>
          <a:prstGeom prst="wedgeRoundRectCallout">
            <a:avLst>
              <a:gd name="adj1" fmla="val -41755"/>
              <a:gd name="adj2" fmla="val -122917"/>
              <a:gd name="adj3" fmla="val 16667"/>
            </a:avLst>
          </a:prstGeom>
          <a:solidFill>
            <a:srgbClr val="C6D9F1"/>
          </a:solidFill>
          <a:ln w="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400">
                <a:solidFill>
                  <a:srgbClr val="000000"/>
                </a:solidFill>
                <a:latin typeface="Calibri" panose="020F0502020204030204" pitchFamily="34" charset="0"/>
              </a:rPr>
              <a:t>ABA problem leads to corrupted stacks </a:t>
            </a:r>
          </a:p>
        </p:txBody>
      </p:sp>
      <p:sp>
        <p:nvSpPr>
          <p:cNvPr id="4109" name="Rectangle 5"/>
          <p:cNvSpPr>
            <a:spLocks noChangeArrowheads="1"/>
          </p:cNvSpPr>
          <p:nvPr/>
        </p:nvSpPr>
        <p:spPr bwMode="auto">
          <a:xfrm>
            <a:off x="2154238" y="2174875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zh-CN">
              <a:latin typeface="Calibri" panose="020F0502020204030204" pitchFamily="34" charset="0"/>
            </a:endParaRPr>
          </a:p>
        </p:txBody>
      </p:sp>
      <p:sp>
        <p:nvSpPr>
          <p:cNvPr id="4110" name="Rectangle 6"/>
          <p:cNvSpPr>
            <a:spLocks noChangeArrowheads="1"/>
          </p:cNvSpPr>
          <p:nvPr/>
        </p:nvSpPr>
        <p:spPr bwMode="auto">
          <a:xfrm>
            <a:off x="2687638" y="2174875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zh-CN">
              <a:latin typeface="Calibri" panose="020F0502020204030204" pitchFamily="34" charset="0"/>
            </a:endParaRPr>
          </a:p>
        </p:txBody>
      </p:sp>
      <p:sp>
        <p:nvSpPr>
          <p:cNvPr id="4111" name="Line 7"/>
          <p:cNvSpPr>
            <a:spLocks noChangeShapeType="1"/>
          </p:cNvSpPr>
          <p:nvPr/>
        </p:nvSpPr>
        <p:spPr bwMode="auto">
          <a:xfrm>
            <a:off x="3221038" y="2365375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112" name="Text Box 8"/>
          <p:cNvSpPr txBox="1">
            <a:spLocks noChangeArrowheads="1"/>
          </p:cNvSpPr>
          <p:nvPr/>
        </p:nvSpPr>
        <p:spPr bwMode="auto">
          <a:xfrm>
            <a:off x="4059238" y="2022475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1">
                <a:latin typeface="Calibri" panose="020F0502020204030204" pitchFamily="34" charset="0"/>
              </a:rPr>
              <a:t>…</a:t>
            </a:r>
          </a:p>
        </p:txBody>
      </p:sp>
      <p:sp>
        <p:nvSpPr>
          <p:cNvPr id="4113" name="Rectangle 10"/>
          <p:cNvSpPr>
            <a:spLocks noChangeArrowheads="1"/>
          </p:cNvSpPr>
          <p:nvPr/>
        </p:nvSpPr>
        <p:spPr bwMode="auto">
          <a:xfrm>
            <a:off x="5589588" y="2174875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zh-CN">
              <a:latin typeface="Calibri" panose="020F0502020204030204" pitchFamily="34" charset="0"/>
            </a:endParaRPr>
          </a:p>
        </p:txBody>
      </p:sp>
      <p:sp>
        <p:nvSpPr>
          <p:cNvPr id="4114" name="Rectangle 11"/>
          <p:cNvSpPr>
            <a:spLocks noChangeArrowheads="1"/>
          </p:cNvSpPr>
          <p:nvPr/>
        </p:nvSpPr>
        <p:spPr bwMode="auto">
          <a:xfrm>
            <a:off x="6122988" y="2174875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zh-CN">
              <a:latin typeface="Calibri" panose="020F0502020204030204" pitchFamily="34" charset="0"/>
            </a:endParaRPr>
          </a:p>
        </p:txBody>
      </p:sp>
      <p:sp>
        <p:nvSpPr>
          <p:cNvPr id="4115" name="Line 12"/>
          <p:cNvSpPr>
            <a:spLocks noChangeShapeType="1"/>
          </p:cNvSpPr>
          <p:nvPr/>
        </p:nvSpPr>
        <p:spPr bwMode="auto">
          <a:xfrm>
            <a:off x="4821238" y="2365375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116" name="Line 13"/>
          <p:cNvSpPr>
            <a:spLocks noChangeShapeType="1"/>
          </p:cNvSpPr>
          <p:nvPr/>
        </p:nvSpPr>
        <p:spPr bwMode="auto">
          <a:xfrm>
            <a:off x="6402388" y="2403475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117" name="Line 14"/>
          <p:cNvSpPr>
            <a:spLocks noChangeShapeType="1"/>
          </p:cNvSpPr>
          <p:nvPr/>
        </p:nvSpPr>
        <p:spPr bwMode="auto">
          <a:xfrm>
            <a:off x="6199188" y="2708275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118" name="Text Box 16"/>
          <p:cNvSpPr txBox="1">
            <a:spLocks noChangeArrowheads="1"/>
          </p:cNvSpPr>
          <p:nvPr/>
        </p:nvSpPr>
        <p:spPr bwMode="auto">
          <a:xfrm>
            <a:off x="2268538" y="180975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>
                <a:latin typeface="Calibri" panose="020F0502020204030204" pitchFamily="34" charset="0"/>
              </a:rPr>
              <a:t>n</a:t>
            </a:r>
          </a:p>
        </p:txBody>
      </p:sp>
      <p:sp>
        <p:nvSpPr>
          <p:cNvPr id="4119" name="Text Box 17"/>
          <p:cNvSpPr txBox="1">
            <a:spLocks noChangeArrowheads="1"/>
          </p:cNvSpPr>
          <p:nvPr/>
        </p:nvSpPr>
        <p:spPr bwMode="auto">
          <a:xfrm>
            <a:off x="2690813" y="1793875"/>
            <a:ext cx="695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>
                <a:latin typeface="Calibri" panose="020F0502020204030204" pitchFamily="34" charset="0"/>
              </a:rPr>
              <a:t>Next</a:t>
            </a:r>
          </a:p>
        </p:txBody>
      </p:sp>
      <p:sp>
        <p:nvSpPr>
          <p:cNvPr id="4120" name="Text Box 19"/>
          <p:cNvSpPr txBox="1">
            <a:spLocks noChangeArrowheads="1"/>
          </p:cNvSpPr>
          <p:nvPr/>
        </p:nvSpPr>
        <p:spPr bwMode="auto">
          <a:xfrm>
            <a:off x="5767388" y="180975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>
                <a:latin typeface="Calibri" panose="020F0502020204030204" pitchFamily="34" charset="0"/>
              </a:rPr>
              <a:t>n</a:t>
            </a:r>
          </a:p>
        </p:txBody>
      </p:sp>
      <p:sp>
        <p:nvSpPr>
          <p:cNvPr id="4121" name="Text Box 20"/>
          <p:cNvSpPr txBox="1">
            <a:spLocks noChangeArrowheads="1"/>
          </p:cNvSpPr>
          <p:nvPr/>
        </p:nvSpPr>
        <p:spPr bwMode="auto">
          <a:xfrm>
            <a:off x="6126163" y="1793875"/>
            <a:ext cx="822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>
                <a:latin typeface="Calibri" panose="020F0502020204030204" pitchFamily="34" charset="0"/>
              </a:rPr>
              <a:t>Next</a:t>
            </a:r>
          </a:p>
        </p:txBody>
      </p:sp>
      <p:grpSp>
        <p:nvGrpSpPr>
          <p:cNvPr id="4122" name="Group 21"/>
          <p:cNvGrpSpPr>
            <a:grpSpLocks/>
          </p:cNvGrpSpPr>
          <p:nvPr/>
        </p:nvGrpSpPr>
        <p:grpSpPr bwMode="auto">
          <a:xfrm>
            <a:off x="1476375" y="1984375"/>
            <a:ext cx="685800" cy="381000"/>
            <a:chOff x="1200" y="1176"/>
            <a:chExt cx="432" cy="240"/>
          </a:xfrm>
        </p:grpSpPr>
        <p:sp>
          <p:nvSpPr>
            <p:cNvPr id="4123" name="Line 22"/>
            <p:cNvSpPr>
              <a:spLocks noChangeShapeType="1"/>
            </p:cNvSpPr>
            <p:nvPr/>
          </p:nvSpPr>
          <p:spPr bwMode="auto">
            <a:xfrm>
              <a:off x="1200" y="1176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24" name="Line 23"/>
            <p:cNvSpPr>
              <a:spLocks noChangeShapeType="1"/>
            </p:cNvSpPr>
            <p:nvPr/>
          </p:nvSpPr>
          <p:spPr bwMode="auto">
            <a:xfrm>
              <a:off x="1200" y="1416"/>
              <a:ext cx="43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125" name="Text Box 24"/>
          <p:cNvSpPr txBox="1">
            <a:spLocks noChangeArrowheads="1"/>
          </p:cNvSpPr>
          <p:nvPr/>
        </p:nvSpPr>
        <p:spPr bwMode="auto">
          <a:xfrm>
            <a:off x="1116013" y="1565275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000">
                <a:latin typeface="Calibri" panose="020F0502020204030204" pitchFamily="34" charset="0"/>
              </a:rPr>
              <a:t>Top</a:t>
            </a:r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1295400" y="2895600"/>
            <a:ext cx="4876800" cy="359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000" b="1">
                <a:solidFill>
                  <a:srgbClr val="000000"/>
                </a:solidFill>
              </a:rPr>
              <a:t>pop( ){</a:t>
            </a:r>
          </a:p>
          <a:p>
            <a:r>
              <a:rPr lang="en-US" altLang="zh-CN" sz="2000" b="1">
                <a:solidFill>
                  <a:srgbClr val="000000"/>
                </a:solidFill>
              </a:rPr>
              <a:t>  local  done, next, t;</a:t>
            </a:r>
          </a:p>
          <a:p>
            <a:r>
              <a:rPr lang="en-US" altLang="zh-CN" sz="2000" b="1">
                <a:solidFill>
                  <a:srgbClr val="000000"/>
                </a:solidFill>
              </a:rPr>
              <a:t>  done  = false;</a:t>
            </a:r>
          </a:p>
          <a:p>
            <a:r>
              <a:rPr lang="en-US" altLang="zh-CN" sz="2000" b="1">
                <a:solidFill>
                  <a:srgbClr val="000000"/>
                </a:solidFill>
              </a:rPr>
              <a:t>  while (!done) {</a:t>
            </a:r>
          </a:p>
          <a:p>
            <a:r>
              <a:rPr lang="en-US" altLang="zh-CN" sz="2000" b="1">
                <a:solidFill>
                  <a:srgbClr val="000000"/>
                </a:solidFill>
              </a:rPr>
              <a:t>      t = Top;  </a:t>
            </a:r>
          </a:p>
          <a:p>
            <a:r>
              <a:rPr lang="en-US" altLang="zh-CN" sz="2000" b="1">
                <a:solidFill>
                  <a:srgbClr val="000000"/>
                </a:solidFill>
              </a:rPr>
              <a:t>      if (t==null) return null;</a:t>
            </a:r>
          </a:p>
          <a:p>
            <a:r>
              <a:rPr lang="en-US" altLang="zh-CN" sz="2000" b="1">
                <a:solidFill>
                  <a:srgbClr val="000000"/>
                </a:solidFill>
              </a:rPr>
              <a:t>      next = t.Next;</a:t>
            </a:r>
          </a:p>
          <a:p>
            <a:r>
              <a:rPr lang="en-US" altLang="zh-CN" sz="2000" b="1">
                <a:solidFill>
                  <a:srgbClr val="000000"/>
                </a:solidFill>
              </a:rPr>
              <a:t>      done = CAS(&amp;Top, t, next);</a:t>
            </a:r>
          </a:p>
          <a:p>
            <a:r>
              <a:rPr lang="en-US" altLang="zh-CN" sz="2000" b="1">
                <a:solidFill>
                  <a:srgbClr val="000000"/>
                </a:solidFill>
              </a:rPr>
              <a:t>  }</a:t>
            </a:r>
          </a:p>
          <a:p>
            <a:r>
              <a:rPr lang="en-US" altLang="zh-CN" sz="2000" b="1">
                <a:solidFill>
                  <a:srgbClr val="000000"/>
                </a:solidFill>
              </a:rPr>
              <a:t>  return t;</a:t>
            </a:r>
          </a:p>
          <a:p>
            <a:pPr>
              <a:spcBef>
                <a:spcPct val="50000"/>
              </a:spcBef>
            </a:pPr>
            <a:endParaRPr lang="en-US" altLang="zh-CN" sz="20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0625655"/>
      </p:ext>
    </p:extLst>
  </p:cSld>
  <p:clrMapOvr>
    <a:masterClrMapping/>
  </p:clrMapOvr>
  <p:transition advTm="705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zh-CN"/>
              <a:t>ABA Problem</a:t>
            </a:r>
          </a:p>
        </p:txBody>
      </p:sp>
      <p:sp>
        <p:nvSpPr>
          <p:cNvPr id="7171" name="内容占位符 2"/>
          <p:cNvSpPr>
            <a:spLocks noGrp="1"/>
          </p:cNvSpPr>
          <p:nvPr>
            <p:ph idx="4294967295"/>
          </p:nvPr>
        </p:nvSpPr>
        <p:spPr>
          <a:xfrm>
            <a:off x="179388" y="1484313"/>
            <a:ext cx="9469437" cy="649287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CN" sz="2800"/>
              <a:t>Threads T1 and T2  are interleaved as follows:</a:t>
            </a:r>
          </a:p>
        </p:txBody>
      </p:sp>
      <p:sp>
        <p:nvSpPr>
          <p:cNvPr id="8" name="矩形 7"/>
          <p:cNvSpPr/>
          <p:nvPr/>
        </p:nvSpPr>
        <p:spPr>
          <a:xfrm>
            <a:off x="6884988" y="3141663"/>
            <a:ext cx="504825" cy="358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en-US" altLang="zh-CN">
                <a:latin typeface="Calibri" panose="020F0502020204030204" pitchFamily="34" charset="0"/>
              </a:rPr>
              <a:t>A</a:t>
            </a:r>
          </a:p>
        </p:txBody>
      </p:sp>
      <p:sp>
        <p:nvSpPr>
          <p:cNvPr id="14" name="矩形 13"/>
          <p:cNvSpPr/>
          <p:nvPr/>
        </p:nvSpPr>
        <p:spPr>
          <a:xfrm>
            <a:off x="6884988" y="3860800"/>
            <a:ext cx="504825" cy="3603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en-US" altLang="zh-CN">
                <a:latin typeface="Calibri" panose="020F0502020204030204" pitchFamily="34" charset="0"/>
              </a:rPr>
              <a:t>B</a:t>
            </a:r>
          </a:p>
        </p:txBody>
      </p:sp>
      <p:sp>
        <p:nvSpPr>
          <p:cNvPr id="15" name="矩形 14"/>
          <p:cNvSpPr/>
          <p:nvPr/>
        </p:nvSpPr>
        <p:spPr>
          <a:xfrm>
            <a:off x="6884988" y="4581525"/>
            <a:ext cx="504825" cy="3603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en-US" altLang="zh-CN">
                <a:latin typeface="Calibri" panose="020F0502020204030204" pitchFamily="34" charset="0"/>
              </a:rPr>
              <a:t>C</a:t>
            </a:r>
          </a:p>
        </p:txBody>
      </p:sp>
      <p:cxnSp>
        <p:nvCxnSpPr>
          <p:cNvPr id="21" name="直接箭头连接符 20"/>
          <p:cNvCxnSpPr>
            <a:stCxn id="8" idx="2"/>
            <a:endCxn id="14" idx="0"/>
          </p:cNvCxnSpPr>
          <p:nvPr/>
        </p:nvCxnSpPr>
        <p:spPr>
          <a:xfrm rot="5400000">
            <a:off x="6956425" y="3681413"/>
            <a:ext cx="360363" cy="158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>
            <a:stCxn id="14" idx="2"/>
            <a:endCxn id="15" idx="0"/>
          </p:cNvCxnSpPr>
          <p:nvPr/>
        </p:nvCxnSpPr>
        <p:spPr>
          <a:xfrm rot="5400000">
            <a:off x="6956426" y="4400550"/>
            <a:ext cx="360362" cy="158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08" name="Group 40"/>
          <p:cNvGrpSpPr>
            <a:grpSpLocks/>
          </p:cNvGrpSpPr>
          <p:nvPr/>
        </p:nvGrpSpPr>
        <p:grpSpPr bwMode="auto">
          <a:xfrm>
            <a:off x="6094413" y="2590800"/>
            <a:ext cx="990600" cy="550863"/>
            <a:chOff x="2975" y="1661"/>
            <a:chExt cx="590" cy="318"/>
          </a:xfrm>
        </p:grpSpPr>
        <p:cxnSp>
          <p:nvCxnSpPr>
            <p:cNvPr id="2" name="直接箭头连接符 18"/>
            <p:cNvCxnSpPr/>
            <p:nvPr/>
          </p:nvCxnSpPr>
          <p:spPr>
            <a:xfrm>
              <a:off x="3293" y="1797"/>
              <a:ext cx="272" cy="1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78" name="TextBox 25"/>
            <p:cNvSpPr txBox="1">
              <a:spLocks noChangeArrowheads="1"/>
            </p:cNvSpPr>
            <p:nvPr/>
          </p:nvSpPr>
          <p:spPr bwMode="auto">
            <a:xfrm>
              <a:off x="2975" y="1661"/>
              <a:ext cx="33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en-US" altLang="zh-CN">
                  <a:latin typeface="Calibri" panose="020F0502020204030204" pitchFamily="34" charset="0"/>
                </a:rPr>
                <a:t>Top</a:t>
              </a:r>
            </a:p>
          </p:txBody>
        </p:sp>
      </p:grp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6264275" y="3068638"/>
            <a:ext cx="260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>
                <a:latin typeface="Calibri" panose="020F0502020204030204" pitchFamily="34" charset="0"/>
              </a:rPr>
              <a:t>t</a:t>
            </a:r>
          </a:p>
        </p:txBody>
      </p:sp>
      <p:cxnSp>
        <p:nvCxnSpPr>
          <p:cNvPr id="47" name="直接箭头连接符 46"/>
          <p:cNvCxnSpPr/>
          <p:nvPr/>
        </p:nvCxnSpPr>
        <p:spPr>
          <a:xfrm>
            <a:off x="6524625" y="4005263"/>
            <a:ext cx="36036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5949950" y="3789363"/>
            <a:ext cx="595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>
                <a:latin typeface="Calibri" panose="020F0502020204030204" pitchFamily="34" charset="0"/>
              </a:rPr>
              <a:t>next</a:t>
            </a:r>
          </a:p>
        </p:txBody>
      </p:sp>
      <p:cxnSp>
        <p:nvCxnSpPr>
          <p:cNvPr id="54" name="直接箭头连接符 53"/>
          <p:cNvCxnSpPr/>
          <p:nvPr/>
        </p:nvCxnSpPr>
        <p:spPr>
          <a:xfrm>
            <a:off x="6524625" y="3284538"/>
            <a:ext cx="36036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接箭头连接符 77"/>
          <p:cNvCxnSpPr/>
          <p:nvPr/>
        </p:nvCxnSpPr>
        <p:spPr>
          <a:xfrm rot="16200000" flipH="1">
            <a:off x="1196975" y="4329113"/>
            <a:ext cx="3846513" cy="142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03" name="TextBox 78"/>
          <p:cNvSpPr txBox="1">
            <a:spLocks noChangeArrowheads="1"/>
          </p:cNvSpPr>
          <p:nvPr/>
        </p:nvSpPr>
        <p:spPr bwMode="auto">
          <a:xfrm>
            <a:off x="3151188" y="6075363"/>
            <a:ext cx="1047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b="1">
                <a:solidFill>
                  <a:srgbClr val="000000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Timeline</a:t>
            </a:r>
          </a:p>
        </p:txBody>
      </p:sp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1066800" y="2484438"/>
            <a:ext cx="2060575" cy="393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b="1">
                <a:solidFill>
                  <a:srgbClr val="C00000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T1:</a:t>
            </a:r>
          </a:p>
          <a:p>
            <a:r>
              <a:rPr lang="en-US" altLang="zh-CN" b="1">
                <a:solidFill>
                  <a:srgbClr val="C00000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pop()</a:t>
            </a:r>
          </a:p>
          <a:p>
            <a:r>
              <a:rPr lang="en-US" altLang="zh-CN" b="1">
                <a:solidFill>
                  <a:srgbClr val="C00000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{</a:t>
            </a:r>
          </a:p>
          <a:p>
            <a:r>
              <a:rPr lang="en-US" altLang="zh-CN" b="1">
                <a:solidFill>
                  <a:srgbClr val="C00000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    t = Top</a:t>
            </a:r>
          </a:p>
          <a:p>
            <a:r>
              <a:rPr lang="en-US" altLang="zh-CN" b="1">
                <a:solidFill>
                  <a:srgbClr val="C00000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    next = t.Next</a:t>
            </a:r>
          </a:p>
          <a:p>
            <a:r>
              <a:rPr lang="en-US" altLang="zh-CN" b="1">
                <a:solidFill>
                  <a:srgbClr val="C00000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    interrupted</a:t>
            </a:r>
          </a:p>
          <a:p>
            <a:endParaRPr lang="en-US" altLang="zh-CN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endParaRPr lang="en-US" altLang="zh-CN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endParaRPr lang="en-US" altLang="zh-CN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endParaRPr lang="en-US" altLang="zh-CN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r>
              <a:rPr lang="en-US" altLang="zh-CN" b="1">
                <a:solidFill>
                  <a:srgbClr val="C00000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     resumes</a:t>
            </a:r>
          </a:p>
          <a:p>
            <a:r>
              <a:rPr lang="en-US" altLang="zh-CN" b="1">
                <a:solidFill>
                  <a:srgbClr val="C00000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CAS(&amp;Top,t,next)  succeeds</a:t>
            </a:r>
          </a:p>
          <a:p>
            <a:r>
              <a:rPr lang="en-US" altLang="zh-CN" b="1">
                <a:solidFill>
                  <a:srgbClr val="C00000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stack corrupted</a:t>
            </a:r>
          </a:p>
        </p:txBody>
      </p:sp>
      <p:sp>
        <p:nvSpPr>
          <p:cNvPr id="81" name="TextBox 80"/>
          <p:cNvSpPr txBox="1">
            <a:spLocks noChangeArrowheads="1"/>
          </p:cNvSpPr>
          <p:nvPr/>
        </p:nvSpPr>
        <p:spPr bwMode="auto">
          <a:xfrm>
            <a:off x="3178175" y="2286000"/>
            <a:ext cx="1604963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en-US" altLang="zh-CN">
              <a:latin typeface="Calibri" panose="020F0502020204030204" pitchFamily="34" charset="0"/>
            </a:endParaRPr>
          </a:p>
          <a:p>
            <a:endParaRPr lang="en-US" altLang="zh-CN">
              <a:latin typeface="Calibri" panose="020F0502020204030204" pitchFamily="34" charset="0"/>
            </a:endParaRPr>
          </a:p>
          <a:p>
            <a:endParaRPr lang="en-US" altLang="zh-CN">
              <a:latin typeface="Calibri" panose="020F0502020204030204" pitchFamily="34" charset="0"/>
            </a:endParaRPr>
          </a:p>
          <a:p>
            <a:endParaRPr lang="en-US" altLang="zh-CN">
              <a:latin typeface="Calibri" panose="020F0502020204030204" pitchFamily="34" charset="0"/>
            </a:endParaRPr>
          </a:p>
          <a:p>
            <a:endParaRPr lang="en-US" altLang="zh-CN">
              <a:latin typeface="Calibri" panose="020F0502020204030204" pitchFamily="34" charset="0"/>
            </a:endParaRPr>
          </a:p>
          <a:p>
            <a:endParaRPr lang="en-US" altLang="zh-CN">
              <a:latin typeface="Calibri" panose="020F0502020204030204" pitchFamily="34" charset="0"/>
            </a:endParaRPr>
          </a:p>
          <a:p>
            <a:r>
              <a:rPr lang="en-US" altLang="zh-CN" b="1">
                <a:solidFill>
                  <a:srgbClr val="7030A0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T2:</a:t>
            </a:r>
          </a:p>
          <a:p>
            <a:r>
              <a:rPr lang="en-US" altLang="zh-CN" b="1">
                <a:solidFill>
                  <a:srgbClr val="7030A0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   a = pop();</a:t>
            </a:r>
          </a:p>
          <a:p>
            <a:r>
              <a:rPr lang="en-US" altLang="zh-CN" b="1">
                <a:solidFill>
                  <a:srgbClr val="7030A0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   b = pop();</a:t>
            </a:r>
          </a:p>
          <a:p>
            <a:r>
              <a:rPr lang="en-US" altLang="zh-CN" b="1">
                <a:solidFill>
                  <a:srgbClr val="7030A0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   push(a);</a:t>
            </a:r>
          </a:p>
        </p:txBody>
      </p:sp>
      <p:grpSp>
        <p:nvGrpSpPr>
          <p:cNvPr id="7209" name="Group 41"/>
          <p:cNvGrpSpPr>
            <a:grpSpLocks/>
          </p:cNvGrpSpPr>
          <p:nvPr/>
        </p:nvGrpSpPr>
        <p:grpSpPr bwMode="auto">
          <a:xfrm>
            <a:off x="6094413" y="4067175"/>
            <a:ext cx="936625" cy="504825"/>
            <a:chOff x="2976" y="2562"/>
            <a:chExt cx="590" cy="318"/>
          </a:xfrm>
        </p:grpSpPr>
        <p:cxnSp>
          <p:nvCxnSpPr>
            <p:cNvPr id="3" name="直接箭头连接符 18"/>
            <p:cNvCxnSpPr/>
            <p:nvPr/>
          </p:nvCxnSpPr>
          <p:spPr>
            <a:xfrm>
              <a:off x="3294" y="2698"/>
              <a:ext cx="272" cy="1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07" name="TextBox 25"/>
            <p:cNvSpPr txBox="1">
              <a:spLocks noChangeArrowheads="1"/>
            </p:cNvSpPr>
            <p:nvPr/>
          </p:nvSpPr>
          <p:spPr bwMode="auto">
            <a:xfrm>
              <a:off x="2976" y="2562"/>
              <a:ext cx="33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en-US" altLang="zh-CN">
                  <a:latin typeface="Calibri" panose="020F0502020204030204" pitchFamily="34" charset="0"/>
                </a:rPr>
                <a:t>Top</a:t>
              </a:r>
            </a:p>
          </p:txBody>
        </p:sp>
      </p:grpSp>
      <p:cxnSp>
        <p:nvCxnSpPr>
          <p:cNvPr id="7210" name="AutoShape 42"/>
          <p:cNvCxnSpPr>
            <a:cxnSpLocks noChangeShapeType="1"/>
            <a:stCxn id="8" idx="3"/>
            <a:endCxn id="15" idx="3"/>
          </p:cNvCxnSpPr>
          <p:nvPr/>
        </p:nvCxnSpPr>
        <p:spPr bwMode="auto">
          <a:xfrm>
            <a:off x="7389813" y="3321050"/>
            <a:ext cx="1587" cy="1441450"/>
          </a:xfrm>
          <a:prstGeom prst="bentConnector3">
            <a:avLst>
              <a:gd name="adj1" fmla="val 14400000"/>
            </a:avLst>
          </a:prstGeom>
          <a:noFill/>
          <a:ln w="19050">
            <a:solidFill>
              <a:srgbClr val="4A7EBB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7211" name="Group 43"/>
          <p:cNvGrpSpPr>
            <a:grpSpLocks/>
          </p:cNvGrpSpPr>
          <p:nvPr/>
        </p:nvGrpSpPr>
        <p:grpSpPr bwMode="auto">
          <a:xfrm>
            <a:off x="6094413" y="3352800"/>
            <a:ext cx="936625" cy="504825"/>
            <a:chOff x="2975" y="1661"/>
            <a:chExt cx="590" cy="318"/>
          </a:xfrm>
        </p:grpSpPr>
        <p:cxnSp>
          <p:nvCxnSpPr>
            <p:cNvPr id="19" name="直接箭头连接符 18"/>
            <p:cNvCxnSpPr/>
            <p:nvPr/>
          </p:nvCxnSpPr>
          <p:spPr>
            <a:xfrm>
              <a:off x="3293" y="1797"/>
              <a:ext cx="272" cy="1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13" name="TextBox 25"/>
            <p:cNvSpPr txBox="1">
              <a:spLocks noChangeArrowheads="1"/>
            </p:cNvSpPr>
            <p:nvPr/>
          </p:nvSpPr>
          <p:spPr bwMode="auto">
            <a:xfrm>
              <a:off x="2975" y="1661"/>
              <a:ext cx="33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en-US" altLang="zh-CN">
                  <a:latin typeface="Calibri" panose="020F0502020204030204" pitchFamily="34" charset="0"/>
                </a:rPr>
                <a:t>Top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36632266"/>
      </p:ext>
    </p:extLst>
  </p:cSld>
  <p:clrMapOvr>
    <a:masterClrMapping/>
  </p:clrMapOvr>
  <p:transition advTm="5339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101894" y="3089787"/>
            <a:ext cx="57256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CC3300"/>
                </a:solidFill>
              </a:rPr>
              <a:t>Solution: Hazard Pointers </a:t>
            </a:r>
            <a:r>
              <a:rPr lang="en-US" altLang="zh-CN" sz="2000" b="1" dirty="0" smtClean="0">
                <a:solidFill>
                  <a:srgbClr val="CC3300"/>
                </a:solidFill>
              </a:rPr>
              <a:t>[</a:t>
            </a:r>
            <a:r>
              <a:rPr lang="en-US" altLang="zh-CN" sz="2000" b="1" dirty="0" smtClean="0">
                <a:solidFill>
                  <a:srgbClr val="CC3300"/>
                </a:solidFill>
              </a:rPr>
              <a:t>Michael04]</a:t>
            </a:r>
            <a:endParaRPr lang="zh-CN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39164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2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2.1|1.7|1.4|1.4|2.2|1.1|1.6|3.4|1.5|2.5|12.7|6.7"/>
</p:tagLst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295</TotalTime>
  <Words>160</Words>
  <Application>Microsoft Office PowerPoint</Application>
  <PresentationFormat>全屏显示(4:3)</PresentationFormat>
  <Paragraphs>60</Paragraphs>
  <Slides>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Arial Unicode MS</vt:lpstr>
      <vt:lpstr>宋体</vt:lpstr>
      <vt:lpstr>Arial</vt:lpstr>
      <vt:lpstr>Calibri</vt:lpstr>
      <vt:lpstr>Calibri Light</vt:lpstr>
      <vt:lpstr>Office 主题</vt:lpstr>
      <vt:lpstr>An example demonstrating the ABA problem</vt:lpstr>
      <vt:lpstr>An Optimistic Non-blocking Stack</vt:lpstr>
      <vt:lpstr>ABA Problem</vt:lpstr>
      <vt:lpstr>PowerPoint 演示文稿</vt:lpstr>
    </vt:vector>
  </TitlesOfParts>
  <Company>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example demonstrating the ABA problem</dc:title>
  <dc:creator>Xinyu Feng</dc:creator>
  <cp:lastModifiedBy>Xinyu Feng</cp:lastModifiedBy>
  <cp:revision>5</cp:revision>
  <dcterms:created xsi:type="dcterms:W3CDTF">2014-05-22T13:29:41Z</dcterms:created>
  <dcterms:modified xsi:type="dcterms:W3CDTF">2014-06-08T14:12:18Z</dcterms:modified>
</cp:coreProperties>
</file>