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5"/>
  </p:notesMasterIdLst>
  <p:sldIdLst>
    <p:sldId id="256" r:id="rId2"/>
    <p:sldId id="330" r:id="rId3"/>
    <p:sldId id="410" r:id="rId4"/>
    <p:sldId id="384" r:id="rId5"/>
    <p:sldId id="385" r:id="rId6"/>
    <p:sldId id="386" r:id="rId7"/>
    <p:sldId id="387" r:id="rId8"/>
    <p:sldId id="388" r:id="rId9"/>
    <p:sldId id="389" r:id="rId10"/>
    <p:sldId id="390" r:id="rId11"/>
    <p:sldId id="391" r:id="rId12"/>
    <p:sldId id="364" r:id="rId13"/>
    <p:sldId id="407" r:id="rId14"/>
    <p:sldId id="408" r:id="rId15"/>
    <p:sldId id="340" r:id="rId16"/>
    <p:sldId id="393" r:id="rId17"/>
    <p:sldId id="406" r:id="rId18"/>
    <p:sldId id="394" r:id="rId19"/>
    <p:sldId id="395" r:id="rId20"/>
    <p:sldId id="396" r:id="rId21"/>
    <p:sldId id="397" r:id="rId22"/>
    <p:sldId id="363" r:id="rId23"/>
    <p:sldId id="409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00FF99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84" d="100"/>
          <a:sy n="84" d="100"/>
        </p:scale>
        <p:origin x="-20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30A18-3A27-AC4A-9A0B-F11C9F587B79}" type="datetimeFigureOut">
              <a:rPr lang="en-US" smtClean="0"/>
              <a:pPr/>
              <a:t>5/19/14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AFECE0-A891-F146-92C2-72FC013034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048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6269A-2DA4-426B-8A98-0096B8AFB07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Every </a:t>
            </a:r>
            <a:r>
              <a:rPr lang="en-US" dirty="0" err="1" smtClean="0"/>
              <a:t>Flowlog</a:t>
            </a:r>
            <a:r>
              <a:rPr lang="en-US" dirty="0" smtClean="0"/>
              <a:t> rule is equivalent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to a formula of first-order logic, and we exploit that fact to automatically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translate </a:t>
            </a:r>
            <a:r>
              <a:rPr lang="en-US" dirty="0" err="1" smtClean="0"/>
              <a:t>Flowlog</a:t>
            </a:r>
            <a:r>
              <a:rPr lang="en-US" dirty="0" smtClean="0"/>
              <a:t> programs to the</a:t>
            </a:r>
            <a:r>
              <a:rPr lang="en-US" baseline="0" dirty="0" smtClean="0"/>
              <a:t> </a:t>
            </a:r>
            <a:r>
              <a:rPr lang="en-US" dirty="0" smtClean="0"/>
              <a:t>verification tool Alloy.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AFECE0-A891-F146-92C2-72FC0130341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Suppose that you run a campus SDN, and provide connectivity for thousands of</a:t>
            </a:r>
          </a:p>
          <a:p>
            <a:r>
              <a:rPr lang="en-US" dirty="0" smtClean="0"/>
              <a:t>student laptops. Unfortunately, some community members are dishonest</a:t>
            </a:r>
          </a:p>
          <a:p>
            <a:r>
              <a:rPr lang="en-US" dirty="0" smtClean="0"/>
              <a:t>characters, and may steal others' laptops.</a:t>
            </a:r>
          </a:p>
          <a:p>
            <a:endParaRPr lang="en-US" dirty="0" smtClean="0"/>
          </a:p>
          <a:p>
            <a:r>
              <a:rPr lang="en-US" dirty="0" smtClean="0"/>
              <a:t>If a laptop is reported stolen, you'd like campus police to inform the</a:t>
            </a:r>
          </a:p>
          <a:p>
            <a:r>
              <a:rPr lang="en-US" dirty="0" smtClean="0"/>
              <a:t>controller right away, so that if the thief attempts to use the stolen device</a:t>
            </a:r>
          </a:p>
          <a:p>
            <a:r>
              <a:rPr lang="en-US" dirty="0" smtClean="0"/>
              <a:t>on campus, the police can find them and recover the laptop.</a:t>
            </a:r>
          </a:p>
          <a:p>
            <a:endParaRPr lang="en-US" dirty="0" smtClean="0"/>
          </a:p>
          <a:p>
            <a:r>
              <a:rPr lang="en-US" dirty="0" smtClean="0"/>
              <a:t>Let's write a </a:t>
            </a:r>
            <a:r>
              <a:rPr lang="en-US" dirty="0" err="1" smtClean="0"/>
              <a:t>Flowlog</a:t>
            </a:r>
            <a:r>
              <a:rPr lang="en-US" dirty="0" smtClean="0"/>
              <a:t> program to do just that. There are three pieces</a:t>
            </a:r>
          </a:p>
          <a:p>
            <a:r>
              <a:rPr lang="en-US" dirty="0" smtClean="0"/>
              <a:t>required.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AFECE0-A891-F146-92C2-72FC0130341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Here's that property again, written concisely in Alloy's assertion language.</a:t>
            </a:r>
          </a:p>
          <a:p>
            <a:r>
              <a:rPr lang="en-US" dirty="0" smtClean="0"/>
              <a:t>When we give it to Alloy, along with the automatically generated program spec,</a:t>
            </a:r>
          </a:p>
          <a:p>
            <a:r>
              <a:rPr lang="en-US" dirty="0" smtClean="0"/>
              <a:t>Alloy</a:t>
            </a:r>
            <a:r>
              <a:rPr lang="en-US" baseline="0" dirty="0" smtClean="0"/>
              <a:t> says </a:t>
            </a:r>
            <a:r>
              <a:rPr lang="en-US" dirty="0" smtClean="0"/>
              <a:t>the property is correct---in a</a:t>
            </a:r>
          </a:p>
          <a:p>
            <a:r>
              <a:rPr lang="en-US" dirty="0" smtClean="0"/>
              <a:t>fairly short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AFECE0-A891-F146-92C2-72FC0130341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we change the property to make it fail, Alloy finds a counterexample</a:t>
            </a:r>
          </a:p>
          <a:p>
            <a:r>
              <a:rPr lang="en-US" dirty="0" smtClean="0"/>
              <a:t>quickly and presents it in a clear graphical manner that helps the programmer</a:t>
            </a:r>
          </a:p>
          <a:p>
            <a:r>
              <a:rPr lang="en-US" dirty="0" smtClean="0"/>
              <a:t>understand the failure. This clear output format is one reason why we chose to</a:t>
            </a:r>
          </a:p>
          <a:p>
            <a:r>
              <a:rPr lang="en-US" dirty="0" smtClean="0"/>
              <a:t>convert </a:t>
            </a:r>
            <a:r>
              <a:rPr lang="en-US" dirty="0" err="1" smtClean="0"/>
              <a:t>Flowlog</a:t>
            </a:r>
            <a:r>
              <a:rPr lang="en-US" dirty="0" smtClean="0"/>
              <a:t> to Alloy.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AFECE0-A891-F146-92C2-72FC0130341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Let’s take a closer look at this property. It’s actually talking about a couple different things.</a:t>
            </a:r>
            <a:r>
              <a:rPr lang="en-US" baseline="0" dirty="0" smtClean="0"/>
              <a:t> it’s describing a relationship between multiple tiers: saying how the control tier (and by exclusion, the forwarding tier) can influence the data tier.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AFECE0-A891-F146-92C2-72FC0130341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Cross</a:t>
            </a:r>
            <a:r>
              <a:rPr lang="en-US" baseline="0" dirty="0" smtClean="0"/>
              <a:t> tier common. Often involve </a:t>
            </a:r>
            <a:r>
              <a:rPr lang="en-US" baseline="0" dirty="0" err="1" smtClean="0"/>
              <a:t>fwding+state</a:t>
            </a:r>
            <a:r>
              <a:rPr lang="en-US" baseline="0" dirty="0" smtClean="0"/>
              <a:t> behavior. sometimes involve all 3 tiers. Because </a:t>
            </a:r>
            <a:r>
              <a:rPr lang="en-US" baseline="0" dirty="0" err="1" smtClean="0"/>
              <a:t>flowlog</a:t>
            </a:r>
            <a:r>
              <a:rPr lang="en-US" baseline="0" dirty="0" smtClean="0"/>
              <a:t> is </a:t>
            </a:r>
            <a:r>
              <a:rPr lang="en-US" baseline="0" dirty="0" err="1" smtClean="0"/>
              <a:t>tierless</a:t>
            </a:r>
            <a:r>
              <a:rPr lang="en-US" baseline="0" dirty="0" smtClean="0"/>
              <a:t>, the abstraction produced by the translation to alloy is also </a:t>
            </a:r>
            <a:r>
              <a:rPr lang="en-US" baseline="0" dirty="0" err="1" smtClean="0"/>
              <a:t>tierless</a:t>
            </a:r>
            <a:r>
              <a:rPr lang="en-US" baseline="0" dirty="0" smtClean="0"/>
              <a:t>---these properties can be written without talking about </a:t>
            </a:r>
            <a:r>
              <a:rPr lang="en-US" baseline="0" dirty="0" err="1" smtClean="0"/>
              <a:t>openflow</a:t>
            </a:r>
            <a:r>
              <a:rPr lang="en-US" baseline="0" dirty="0" smtClean="0"/>
              <a:t> rules or making a distinction between </a:t>
            </a:r>
            <a:r>
              <a:rPr lang="en-US" baseline="0" dirty="0" err="1" smtClean="0"/>
              <a:t>swpkt</a:t>
            </a:r>
            <a:r>
              <a:rPr lang="en-US" baseline="0" dirty="0" smtClean="0"/>
              <a:t> and </a:t>
            </a:r>
            <a:r>
              <a:rPr lang="en-US" baseline="0" dirty="0" err="1" smtClean="0"/>
              <a:t>ctrlerpkt</a:t>
            </a:r>
            <a:r>
              <a:rPr lang="en-US" baseline="0" dirty="0" smtClean="0"/>
              <a:t>. This makes writing properties simpler, which means the verifier is easier to use during development.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AFECE0-A891-F146-92C2-72FC0130341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SDN 2 key elements: Controller program.</a:t>
            </a:r>
            <a:r>
              <a:rPr lang="en-US" baseline="0" dirty="0" smtClean="0"/>
              <a:t> Switches. </a:t>
            </a:r>
            <a:r>
              <a:rPr lang="en-US" dirty="0" smtClean="0"/>
              <a:t>Send</a:t>
            </a:r>
            <a:r>
              <a:rPr lang="en-US" baseline="0" dirty="0" smtClean="0"/>
              <a:t> packets. INSTALL rules.</a:t>
            </a:r>
          </a:p>
          <a:p>
            <a:r>
              <a:rPr lang="en-US" dirty="0" smtClean="0"/>
              <a:t>Switches</a:t>
            </a:r>
            <a:r>
              <a:rPr lang="en-US" baseline="0" dirty="0" smtClean="0"/>
              <a:t> limited m-a rules</a:t>
            </a:r>
            <a:r>
              <a:rPr lang="en-US" dirty="0" smtClean="0"/>
              <a:t>. </a:t>
            </a:r>
            <a:r>
              <a:rPr lang="en-US" dirty="0" err="1" smtClean="0"/>
              <a:t>Ctrler</a:t>
            </a:r>
            <a:r>
              <a:rPr lang="en-US" baseline="0" dirty="0" smtClean="0"/>
              <a:t> program arbitrary full-featured.</a:t>
            </a:r>
            <a:r>
              <a:rPr lang="en-US" dirty="0" smtClean="0"/>
              <a:t> Like most programs, state.</a:t>
            </a:r>
          </a:p>
          <a:p>
            <a:r>
              <a:rPr lang="en-US" dirty="0" smtClean="0"/>
              <a:t>SDN application is</a:t>
            </a:r>
            <a:r>
              <a:rPr lang="en-US" baseline="0" dirty="0" smtClean="0"/>
              <a:t> </a:t>
            </a:r>
            <a:r>
              <a:rPr lang="en-US" dirty="0" smtClean="0"/>
              <a:t>really a three-tier program.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AFECE0-A891-F146-92C2-72FC0130341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 dissimilar to web </a:t>
            </a:r>
            <a:r>
              <a:rPr lang="en-US" dirty="0" err="1" smtClean="0"/>
              <a:t>prog</a:t>
            </a:r>
            <a:r>
              <a:rPr lang="en-US" dirty="0" smtClean="0"/>
              <a:t>… One</a:t>
            </a:r>
            <a:r>
              <a:rPr lang="en-US" baseline="0" dirty="0" smtClean="0"/>
              <a:t> major difference:</a:t>
            </a:r>
            <a:r>
              <a:rPr lang="en-US" dirty="0" smtClean="0"/>
              <a:t> limitations of</a:t>
            </a:r>
            <a:r>
              <a:rPr lang="en-US" baseline="0" dirty="0" smtClean="0"/>
              <a:t> m-a </a:t>
            </a:r>
            <a:r>
              <a:rPr lang="en-US" baseline="0" dirty="0" smtClean="0">
                <a:sym typeface="Wingdings" pitchFamily="2" charset="2"/>
              </a:rPr>
              <a:t> stark sep between.</a:t>
            </a:r>
          </a:p>
          <a:p>
            <a:r>
              <a:rPr lang="en-US" dirty="0" smtClean="0"/>
              <a:t>Thus a controller</a:t>
            </a:r>
            <a:r>
              <a:rPr lang="en-US" baseline="0" dirty="0" smtClean="0"/>
              <a:t> program is really a META program that constantly…in accordance with state and needs </a:t>
            </a:r>
            <a:r>
              <a:rPr lang="en-US" baseline="0" smtClean="0"/>
              <a:t>of state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AFECE0-A891-F146-92C2-72FC0130341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nat</a:t>
            </a:r>
            <a:r>
              <a:rPr lang="en-US" baseline="0" dirty="0" smtClean="0"/>
              <a:t> in python</a:t>
            </a:r>
            <a:r>
              <a:rPr lang="en-US" dirty="0" smtClean="0"/>
              <a:t>. It has to do a lot of things. </a:t>
            </a:r>
          </a:p>
          <a:p>
            <a:r>
              <a:rPr lang="en-US" dirty="0" smtClean="0"/>
              <a:t>[things]</a:t>
            </a:r>
          </a:p>
          <a:p>
            <a:r>
              <a:rPr lang="en-US" dirty="0" smtClean="0"/>
              <a:t>Key here: state affects rules,</a:t>
            </a:r>
            <a:r>
              <a:rPr lang="en-US" baseline="0" dirty="0" smtClean="0"/>
              <a:t> and rules affect what packets the </a:t>
            </a:r>
            <a:r>
              <a:rPr lang="en-US" baseline="0" dirty="0" err="1" smtClean="0"/>
              <a:t>ctrler</a:t>
            </a:r>
            <a:r>
              <a:rPr lang="en-US" baseline="0" dirty="0" smtClean="0"/>
              <a:t> sees (which affects state updates)</a:t>
            </a:r>
            <a:endParaRPr lang="en-US" dirty="0" smtClean="0"/>
          </a:p>
          <a:p>
            <a:r>
              <a:rPr lang="en-US" dirty="0" smtClean="0"/>
              <a:t>Installing the right rules WITH RESPECT TO STATE is subtle, easy to get wrong.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6269A-2DA4-426B-8A98-0096B8AFB07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</a:t>
            </a:r>
            <a:r>
              <a:rPr lang="en-US" baseline="0" dirty="0" smtClean="0"/>
              <a:t> few common bugs.</a:t>
            </a:r>
            <a:r>
              <a:rPr lang="en-US" dirty="0" smtClean="0"/>
              <a:t> [bugs]</a:t>
            </a:r>
          </a:p>
          <a:p>
            <a:r>
              <a:rPr lang="en-US" dirty="0" smtClean="0"/>
              <a:t>SDN</a:t>
            </a:r>
            <a:r>
              <a:rPr lang="en-US" baseline="0" dirty="0" smtClean="0"/>
              <a:t> let us program. Verify! </a:t>
            </a:r>
          </a:p>
          <a:p>
            <a:r>
              <a:rPr lang="en-US" baseline="0" dirty="0" smtClean="0"/>
              <a:t>But heroic effort. And </a:t>
            </a:r>
            <a:r>
              <a:rPr lang="en-US" dirty="0" smtClean="0"/>
              <a:t>the</a:t>
            </a:r>
            <a:r>
              <a:rPr lang="en-US" baseline="0" dirty="0" smtClean="0"/>
              <a:t> fact that control programs effectively do code-generation makes verification harder: additional abstractions to work in.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AFECE0-A891-F146-92C2-72FC0130341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TIERLESS SDN programming language called </a:t>
            </a:r>
            <a:r>
              <a:rPr lang="en-US" dirty="0" err="1" smtClean="0"/>
              <a:t>Flowlog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Tierless</a:t>
            </a:r>
            <a:r>
              <a:rPr lang="en-US" dirty="0" smtClean="0"/>
              <a:t> = runtime handles flow table maintenance and flow rules IN SERVICE</a:t>
            </a:r>
            <a:r>
              <a:rPr lang="en-US" baseline="0" dirty="0" smtClean="0"/>
              <a:t> OF STATE </a:t>
            </a:r>
            <a:r>
              <a:rPr lang="en-US" dirty="0" smtClean="0"/>
              <a:t>transparently to programmer.</a:t>
            </a:r>
          </a:p>
          <a:p>
            <a:r>
              <a:rPr lang="en-US" dirty="0" smtClean="0"/>
              <a:t>**Not only</a:t>
            </a:r>
            <a:r>
              <a:rPr lang="en-US" baseline="0" dirty="0" smtClean="0"/>
              <a:t> about</a:t>
            </a:r>
            <a:r>
              <a:rPr lang="en-US" dirty="0" smtClean="0"/>
              <a:t> forwarding policy---</a:t>
            </a:r>
            <a:r>
              <a:rPr lang="en-US" dirty="0" err="1" smtClean="0"/>
              <a:t>tierless</a:t>
            </a:r>
            <a:r>
              <a:rPr lang="en-US" dirty="0" smtClean="0"/>
              <a:t> runtime also governs what packets go to the </a:t>
            </a:r>
            <a:r>
              <a:rPr lang="en-US" dirty="0" err="1" smtClean="0"/>
              <a:t>ctrler</a:t>
            </a:r>
            <a:r>
              <a:rPr lang="en-US" dirty="0" smtClean="0"/>
              <a:t> to maintain</a:t>
            </a:r>
            <a:r>
              <a:rPr lang="en-US" baseline="0" dirty="0" smtClean="0"/>
              <a:t> state.</a:t>
            </a:r>
          </a:p>
          <a:p>
            <a:r>
              <a:rPr lang="en-US" dirty="0" smtClean="0"/>
              <a:t>Designed the language with built-in support for</a:t>
            </a:r>
            <a:r>
              <a:rPr lang="en-US" baseline="0" dirty="0" smtClean="0"/>
              <a:t> </a:t>
            </a:r>
            <a:r>
              <a:rPr lang="en-US" dirty="0" smtClean="0"/>
              <a:t>program verification</a:t>
            </a:r>
            <a:r>
              <a:rPr lang="en-US" baseline="0" dirty="0" smtClean="0"/>
              <a:t> </a:t>
            </a:r>
          </a:p>
          <a:p>
            <a:r>
              <a:rPr lang="en-US" dirty="0" smtClean="0"/>
              <a:t>The syntax will be reminiscent of</a:t>
            </a:r>
            <a:r>
              <a:rPr lang="en-US" baseline="0" dirty="0" smtClean="0"/>
              <a:t> </a:t>
            </a:r>
            <a:r>
              <a:rPr lang="en-US" dirty="0" smtClean="0"/>
              <a:t>SQL, and it may be helpful to keep that analogy in mind.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AFECE0-A891-F146-92C2-72FC0130341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Basic</a:t>
            </a:r>
            <a:r>
              <a:rPr lang="en-US" baseline="0" dirty="0" smtClean="0"/>
              <a:t> </a:t>
            </a:r>
            <a:r>
              <a:rPr lang="en-US" dirty="0" smtClean="0"/>
              <a:t>NAT in </a:t>
            </a:r>
            <a:r>
              <a:rPr lang="en-US" dirty="0" err="1" smtClean="0"/>
              <a:t>Flowlog</a:t>
            </a:r>
            <a:r>
              <a:rPr lang="en-US" dirty="0" smtClean="0"/>
              <a:t>. For simplicity, we‘ll just consider outgoing direction + a single</a:t>
            </a:r>
          </a:p>
          <a:p>
            <a:r>
              <a:rPr lang="en-US" dirty="0" smtClean="0"/>
              <a:t>switch, with an internal port (#1) and an external port (#2)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AFECE0-A891-F146-92C2-72FC0130341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Table.</a:t>
            </a:r>
            <a:r>
              <a:rPr lang="en-US" baseline="0" dirty="0" smtClean="0"/>
              <a:t> Var.</a:t>
            </a:r>
          </a:p>
          <a:p>
            <a:r>
              <a:rPr lang="en-US" baseline="0" dirty="0" smtClean="0"/>
              <a:t>Outgoing dir = 2 cases: packet in an existing flow, or first packet in new flow. Blocks.</a:t>
            </a:r>
            <a:endParaRPr lang="en-US" dirty="0" smtClean="0"/>
          </a:p>
          <a:p>
            <a:r>
              <a:rPr lang="en-US" dirty="0" smtClean="0"/>
              <a:t>1: *TRIGGERS* on […] provided there is a row corresponding to the packet's</a:t>
            </a:r>
            <a:r>
              <a:rPr lang="en-US" baseline="0" dirty="0" smtClean="0"/>
              <a:t> </a:t>
            </a:r>
            <a:r>
              <a:rPr lang="en-US" dirty="0" smtClean="0"/>
              <a:t>source +</a:t>
            </a:r>
            <a:r>
              <a:rPr lang="en-US" baseline="0" dirty="0" smtClean="0"/>
              <a:t> </a:t>
            </a:r>
            <a:r>
              <a:rPr lang="en-US" dirty="0" smtClean="0"/>
              <a:t>a translation port,</a:t>
            </a:r>
            <a:r>
              <a:rPr lang="en-US" baseline="0" dirty="0" smtClean="0"/>
              <a:t> </a:t>
            </a:r>
            <a:r>
              <a:rPr lang="en-US" dirty="0" smtClean="0"/>
              <a:t>which we bind to "</a:t>
            </a:r>
            <a:r>
              <a:rPr lang="en-US" dirty="0" err="1" smtClean="0"/>
              <a:t>natport</a:t>
            </a:r>
            <a:r>
              <a:rPr lang="en-US" dirty="0" smtClean="0"/>
              <a:t>". </a:t>
            </a:r>
          </a:p>
          <a:p>
            <a:r>
              <a:rPr lang="en-US" dirty="0" smtClean="0"/>
              <a:t>Second</a:t>
            </a:r>
            <a:r>
              <a:rPr lang="en-US" baseline="0" dirty="0" smtClean="0"/>
              <a:t> case similar; no row in table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((This slide contains black rectangles to make the highlighting</a:t>
            </a:r>
            <a:r>
              <a:rPr lang="en-US" baseline="0" dirty="0" smtClean="0"/>
              <a:t> effects look right.))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6269A-2DA4-426B-8A98-0096B8AFB07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</a:t>
            </a:r>
            <a:r>
              <a:rPr lang="en-US" baseline="0" dirty="0" smtClean="0"/>
              <a:t> actions. </a:t>
            </a:r>
          </a:p>
          <a:p>
            <a:r>
              <a:rPr lang="en-US" baseline="0" dirty="0" smtClean="0"/>
              <a:t>Simple for pre-existing: </a:t>
            </a:r>
            <a:r>
              <a:rPr lang="en-US" dirty="0" smtClean="0"/>
              <a:t>forward: ext port, mod 2/3/4 </a:t>
            </a:r>
            <a:r>
              <a:rPr lang="en-US" dirty="0" err="1" smtClean="0"/>
              <a:t>src</a:t>
            </a:r>
            <a:r>
              <a:rPr lang="en-US" dirty="0" smtClean="0"/>
              <a:t>.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Natport</a:t>
            </a:r>
            <a:r>
              <a:rPr lang="en-US" baseline="0" dirty="0" smtClean="0"/>
              <a:t> from table.</a:t>
            </a:r>
            <a:endParaRPr lang="en-US" dirty="0" smtClean="0"/>
          </a:p>
          <a:p>
            <a:r>
              <a:rPr lang="en-US" dirty="0" smtClean="0"/>
              <a:t>If a new flow, same fwd: but use </a:t>
            </a:r>
            <a:r>
              <a:rPr lang="en-US" dirty="0" err="1" smtClean="0"/>
              <a:t>nextport</a:t>
            </a:r>
            <a:r>
              <a:rPr lang="en-US" dirty="0" smtClean="0"/>
              <a:t>,</a:t>
            </a:r>
            <a:r>
              <a:rPr lang="en-US" baseline="0" dirty="0" smtClean="0"/>
              <a:t> since nothing stored in db.</a:t>
            </a:r>
            <a:endParaRPr lang="en-US" dirty="0" smtClean="0"/>
          </a:p>
          <a:p>
            <a:r>
              <a:rPr lang="en-US" dirty="0" smtClean="0"/>
              <a:t>insert a new row to the NAT table:</a:t>
            </a:r>
            <a:r>
              <a:rPr lang="en-US" baseline="0" dirty="0" smtClean="0"/>
              <a:t> this flow -&gt; </a:t>
            </a:r>
            <a:r>
              <a:rPr lang="en-US" baseline="0" dirty="0" err="1" smtClean="0"/>
              <a:t>nextport</a:t>
            </a:r>
            <a:endParaRPr lang="en-US" baseline="0" dirty="0" smtClean="0"/>
          </a:p>
          <a:p>
            <a:r>
              <a:rPr lang="en-US" dirty="0" smtClean="0"/>
              <a:t>Since that value</a:t>
            </a:r>
            <a:r>
              <a:rPr lang="en-US" baseline="0" dirty="0" smtClean="0"/>
              <a:t> i</a:t>
            </a:r>
            <a:r>
              <a:rPr lang="en-US" dirty="0" smtClean="0"/>
              <a:t>s now used, we have to increment the value in </a:t>
            </a:r>
            <a:r>
              <a:rPr lang="en-US" dirty="0" err="1" smtClean="0"/>
              <a:t>nextport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That's it. Around 20 lines. Incoming NAT takes another 3 to 5 lines. </a:t>
            </a:r>
            <a:r>
              <a:rPr lang="en-US" baseline="0" dirty="0" smtClean="0"/>
              <a:t> No OF.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96269A-2DA4-426B-8A98-0096B8AFB07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9A95-64A4-440F-8908-CEF39DA0E5A3}" type="datetime1">
              <a:rPr lang="en-US" smtClean="0"/>
              <a:pPr/>
              <a:t>5/19/14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68F6-0B2F-D041-A4D1-96C2358360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1D89-9E65-4CF4-81A3-4A7E85DBE180}" type="datetime1">
              <a:rPr lang="en-US" smtClean="0"/>
              <a:pPr/>
              <a:t>5/19/14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68F6-0B2F-D041-A4D1-96C2358360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BDC51-95B8-4ECA-B94F-3FE6E24CC60E}" type="datetime1">
              <a:rPr lang="en-US" smtClean="0"/>
              <a:pPr/>
              <a:t>5/19/14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68F6-0B2F-D041-A4D1-96C2358360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E6683-8768-45BD-9F36-A0A076334118}" type="datetime1">
              <a:rPr lang="en-US" smtClean="0"/>
              <a:pPr/>
              <a:t>5/19/14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68F6-0B2F-D041-A4D1-96C2358360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11576"/>
            <a:ext cx="7772400" cy="1362075"/>
          </a:xfrm>
        </p:spPr>
        <p:txBody>
          <a:bodyPr anchor="ctr" anchorCtr="0"/>
          <a:lstStyle>
            <a:lvl1pPr algn="l">
              <a:defRPr sz="4000" b="1" cap="sm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792807"/>
            <a:ext cx="7772400" cy="1500187"/>
          </a:xfrm>
        </p:spPr>
        <p:txBody>
          <a:bodyPr anchor="t" anchorCtr="0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00469-824E-4979-9A59-6D58CE297504}" type="datetime1">
              <a:rPr lang="en-US" smtClean="0"/>
              <a:pPr/>
              <a:t>5/19/14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68F6-0B2F-D041-A4D1-96C2358360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EC4BC-4E01-4CB6-8AEF-C2DEDCDCD92D}" type="datetime1">
              <a:rPr lang="en-US" smtClean="0"/>
              <a:pPr/>
              <a:t>5/19/14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68F6-0B2F-D041-A4D1-96C2358360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ACF6F-4E4E-459F-9177-26CA6D906E18}" type="datetime1">
              <a:rPr lang="en-US" smtClean="0"/>
              <a:pPr/>
              <a:t>5/19/14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68F6-0B2F-D041-A4D1-96C2358360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11356-2B20-416C-AD40-F4C806F97E67}" type="datetime1">
              <a:rPr lang="en-US" smtClean="0"/>
              <a:pPr/>
              <a:t>5/19/14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68F6-0B2F-D041-A4D1-96C2358360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E179-805B-4925-9C94-A8D9CD87CE01}" type="datetime1">
              <a:rPr lang="en-US" smtClean="0"/>
              <a:pPr/>
              <a:t>5/19/14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68F6-0B2F-D041-A4D1-96C2358360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B3C6-22C4-4BE2-9533-E4A742E6DA80}" type="datetime1">
              <a:rPr lang="en-US" smtClean="0"/>
              <a:pPr/>
              <a:t>5/19/14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68F6-0B2F-D041-A4D1-96C2358360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9C157-25CE-4A2E-AB54-BAE6D9CE7390}" type="datetime1">
              <a:rPr lang="en-US" smtClean="0"/>
              <a:pPr/>
              <a:t>5/19/14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68F6-0B2F-D041-A4D1-96C2358360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DAD50-BD72-4C4C-8225-B4FF4A8872C0}" type="datetime1">
              <a:rPr lang="en-US" smtClean="0"/>
              <a:pPr/>
              <a:t>5/19/14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E68F6-0B2F-D041-A4D1-96C2358360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Avenir Medium"/>
          <a:ea typeface="+mj-ea"/>
          <a:cs typeface="Avenir Medium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Avenir Book"/>
          <a:ea typeface="+mn-ea"/>
          <a:cs typeface="Avenir Book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Avenir Book"/>
          <a:ea typeface="+mn-ea"/>
          <a:cs typeface="Avenir Book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Avenir Book"/>
          <a:ea typeface="+mn-ea"/>
          <a:cs typeface="Avenir Book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Avenir Book"/>
          <a:ea typeface="+mn-ea"/>
          <a:cs typeface="Avenir Book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Avenir Book"/>
          <a:ea typeface="+mn-ea"/>
          <a:cs typeface="Avenir Book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0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6.png"/><Relationship Id="rId6" Type="http://schemas.openxmlformats.org/officeDocument/2006/relationships/image" Target="../media/image13.wmf"/><Relationship Id="rId7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19477"/>
            <a:ext cx="7772400" cy="2200813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Avenir LT Std 45 Book" pitchFamily="34" charset="0"/>
              </a:rPr>
              <a:t>Tierless</a:t>
            </a:r>
            <a:r>
              <a:rPr lang="en-US" dirty="0" smtClean="0">
                <a:latin typeface="Avenir LT Std 45 Book" pitchFamily="34" charset="0"/>
              </a:rPr>
              <a:t> Programming </a:t>
            </a:r>
            <a:br>
              <a:rPr lang="en-US" dirty="0" smtClean="0">
                <a:latin typeface="Avenir LT Std 45 Book" pitchFamily="34" charset="0"/>
              </a:rPr>
            </a:br>
            <a:r>
              <a:rPr lang="en-US" dirty="0" smtClean="0">
                <a:latin typeface="Avenir LT Std 45 Book" pitchFamily="34" charset="0"/>
              </a:rPr>
              <a:t>and Reasoning</a:t>
            </a:r>
            <a:br>
              <a:rPr lang="en-US" dirty="0" smtClean="0">
                <a:latin typeface="Avenir LT Std 45 Book" pitchFamily="34" charset="0"/>
              </a:rPr>
            </a:br>
            <a:r>
              <a:rPr lang="en-US" dirty="0" smtClean="0">
                <a:latin typeface="Avenir LT Std 45 Book" pitchFamily="34" charset="0"/>
              </a:rPr>
              <a:t>for Software-Defined Networks</a:t>
            </a:r>
            <a:endParaRPr lang="en-US" cap="small" dirty="0">
              <a:latin typeface="Avenir LT Std 45 Book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04444"/>
            <a:ext cx="6400800" cy="238912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venir LT Std 45 Book" pitchFamily="34" charset="0"/>
              </a:rPr>
              <a:t>Shriram Krishnamurthi,</a:t>
            </a:r>
            <a:br>
              <a:rPr lang="en-US" dirty="0" smtClean="0">
                <a:latin typeface="Avenir LT Std 45 Book" pitchFamily="34" charset="0"/>
              </a:rPr>
            </a:br>
            <a:r>
              <a:rPr lang="en-US" dirty="0" smtClean="0">
                <a:latin typeface="Avenir LT Std 45 Book" pitchFamily="34" charset="0"/>
              </a:rPr>
              <a:t>Tim Nelson, Andrew Ferguson, Michael </a:t>
            </a:r>
            <a:r>
              <a:rPr lang="en-US" dirty="0" err="1" smtClean="0">
                <a:latin typeface="Avenir LT Std 45 Book" pitchFamily="34" charset="0"/>
              </a:rPr>
              <a:t>Scheer</a:t>
            </a:r>
            <a:r>
              <a:rPr lang="en-US" dirty="0" smtClean="0">
                <a:latin typeface="Avenir LT Std 45 Book" pitchFamily="34" charset="0"/>
              </a:rPr>
              <a:t>, Rodrigo Fonseca (Brown); Dan Dougherty (WPI</a:t>
            </a:r>
            <a:r>
              <a:rPr lang="en-US" dirty="0" smtClean="0">
                <a:latin typeface="Avenir LT Std 45 Book" pitchFamily="34" charset="0"/>
              </a:rPr>
              <a:t>)</a:t>
            </a:r>
            <a:endParaRPr lang="en-US" dirty="0" smtClean="0">
              <a:latin typeface="Avenir LT Std 45 Book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68F6-0B2F-D041-A4D1-96C235836078}" type="slidenum">
              <a:rPr lang="en-US" smtClean="0">
                <a:solidFill>
                  <a:schemeClr val="tx2"/>
                </a:solidFill>
                <a:latin typeface="Avenir LT Std 45 Book" pitchFamily="34" charset="0"/>
              </a:rPr>
              <a:pPr/>
              <a:t>1</a:t>
            </a:fld>
            <a:endParaRPr lang="en-US">
              <a:solidFill>
                <a:schemeClr val="tx2"/>
              </a:solidFill>
              <a:latin typeface="Avenir LT Std 45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580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7FE03C65-141A-49D0-9753-1CAA8F555738}" type="slidenum">
              <a:rPr lang="en-US">
                <a:latin typeface="Avenir LT Std 45 Book" pitchFamily="34" charset="0"/>
              </a:rPr>
              <a:pPr>
                <a:defRPr/>
              </a:pPr>
              <a:t>10</a:t>
            </a:fld>
            <a:endParaRPr lang="en-US" dirty="0">
              <a:latin typeface="Avenir LT Std 45 Book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218902" y="943101"/>
            <a:ext cx="746789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TABLE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nat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macaddr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ipaddr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tpport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tpport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VAR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nextport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: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tpport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 = 10000; </a:t>
            </a:r>
          </a:p>
          <a:p>
            <a:endParaRPr lang="en-US" sz="1200" b="1" dirty="0" smtClean="0">
              <a:solidFill>
                <a:schemeClr val="bg1">
                  <a:lumMod val="65000"/>
                  <a:lumOff val="35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ON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tcp_packet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(p) WHERE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p.locPt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 = 1 AND</a:t>
            </a:r>
          </a:p>
          <a:p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             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nat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p.dlSrc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p.nwSrc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p.tpSrc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natport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):</a:t>
            </a:r>
          </a:p>
          <a:p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  DO forward(new) WHERE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new.tpSrc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natport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 AND</a:t>
            </a:r>
          </a:p>
          <a:p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       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new.nwSrc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 = 192.168.100.100 AND</a:t>
            </a:r>
          </a:p>
          <a:p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       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new.dlSrc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 = 00:00:00:00:00:02 AND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new.locPt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 = 2; </a:t>
            </a:r>
          </a:p>
          <a:p>
            <a:endParaRPr lang="en-US" sz="1200" b="1" dirty="0" smtClean="0">
              <a:solidFill>
                <a:schemeClr val="bg1">
                  <a:lumMod val="65000"/>
                  <a:lumOff val="35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ON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tcp_packet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(p) WHERE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p.locPt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 = 1 AND </a:t>
            </a:r>
          </a:p>
          <a:p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             NOT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nat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p.dlSrc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p.nwSrc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p.tpSrc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, ANY):</a:t>
            </a:r>
          </a:p>
          <a:p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  DO forward(new) WHERE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new.tpSrc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nextport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 AND</a:t>
            </a:r>
          </a:p>
          <a:p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   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new.nwSrc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 = 192.168.100.100 AND</a:t>
            </a:r>
          </a:p>
          <a:p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   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new.dlSrc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 = 00:00:00:00:00:02 AND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new.locPt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 = 2;</a:t>
            </a:r>
          </a:p>
          <a:p>
            <a:r>
              <a:rPr lang="en-US" sz="1200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 </a:t>
            </a:r>
          </a:p>
          <a:p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  INSERT(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p.dlSrc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p.nwSrc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p.tpSrc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nextport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) INTO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nat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; </a:t>
            </a:r>
          </a:p>
          <a:p>
            <a:r>
              <a:rPr lang="en-US" sz="1200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    </a:t>
            </a:r>
          </a:p>
          <a:p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  INCREMENT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nextport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sz="1200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 </a:t>
            </a:r>
          </a:p>
        </p:txBody>
      </p:sp>
      <p:sp>
        <p:nvSpPr>
          <p:cNvPr id="31" name="Left Bracket 30"/>
          <p:cNvSpPr/>
          <p:nvPr/>
        </p:nvSpPr>
        <p:spPr>
          <a:xfrm>
            <a:off x="1233417" y="3232562"/>
            <a:ext cx="498763" cy="2631756"/>
          </a:xfrm>
          <a:prstGeom prst="leftBracke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eft Bracket 31"/>
          <p:cNvSpPr/>
          <p:nvPr/>
        </p:nvSpPr>
        <p:spPr>
          <a:xfrm>
            <a:off x="1250149" y="1652659"/>
            <a:ext cx="498763" cy="1485927"/>
          </a:xfrm>
          <a:prstGeom prst="leftBracke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145578" y="2022612"/>
            <a:ext cx="9925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  <a:latin typeface="Avenir LT Std 45 Book" pitchFamily="34" charset="0"/>
                <a:cs typeface="Avenir Book"/>
              </a:rPr>
              <a:t>Existing</a:t>
            </a:r>
          </a:p>
          <a:p>
            <a:pPr algn="ctr"/>
            <a:r>
              <a:rPr lang="en-US" dirty="0" smtClean="0">
                <a:solidFill>
                  <a:schemeClr val="tx2"/>
                </a:solidFill>
                <a:latin typeface="Avenir LT Std 45 Book" pitchFamily="34" charset="0"/>
                <a:cs typeface="Avenir Book"/>
              </a:rPr>
              <a:t> Flow: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86642" y="3948818"/>
            <a:ext cx="7360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  <a:latin typeface="Avenir LT Std 45 Book" pitchFamily="34" charset="0"/>
                <a:cs typeface="Avenir Book"/>
              </a:rPr>
              <a:t>New</a:t>
            </a:r>
          </a:p>
          <a:p>
            <a:pPr algn="ctr"/>
            <a:r>
              <a:rPr lang="en-US" dirty="0" smtClean="0">
                <a:solidFill>
                  <a:schemeClr val="tx2"/>
                </a:solidFill>
                <a:latin typeface="Avenir LT Std 45 Book" pitchFamily="34" charset="0"/>
                <a:cs typeface="Avenir Book"/>
              </a:rPr>
              <a:t>Flow:</a:t>
            </a:r>
          </a:p>
        </p:txBody>
      </p:sp>
      <p:grpSp>
        <p:nvGrpSpPr>
          <p:cNvPr id="17" name="Group 20"/>
          <p:cNvGrpSpPr/>
          <p:nvPr/>
        </p:nvGrpSpPr>
        <p:grpSpPr>
          <a:xfrm>
            <a:off x="6740792" y="1953636"/>
            <a:ext cx="1071127" cy="369332"/>
            <a:chOff x="4913168" y="2036721"/>
            <a:chExt cx="1071127" cy="369332"/>
          </a:xfrm>
        </p:grpSpPr>
        <p:sp>
          <p:nvSpPr>
            <p:cNvPr id="18" name="Rectangle 17"/>
            <p:cNvSpPr/>
            <p:nvPr/>
          </p:nvSpPr>
          <p:spPr>
            <a:xfrm>
              <a:off x="4959587" y="2074821"/>
              <a:ext cx="935500" cy="30837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913168" y="2036721"/>
              <a:ext cx="10711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 smtClean="0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natport</a:t>
              </a:r>
              <a:endParaRPr lang="en-US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endParaRPr>
            </a:p>
          </p:txBody>
        </p:sp>
      </p:grpSp>
      <p:grpSp>
        <p:nvGrpSpPr>
          <p:cNvPr id="20" name="Group 21"/>
          <p:cNvGrpSpPr/>
          <p:nvPr/>
        </p:nvGrpSpPr>
        <p:grpSpPr>
          <a:xfrm>
            <a:off x="7253496" y="3531608"/>
            <a:ext cx="564578" cy="369332"/>
            <a:chOff x="5419717" y="3682164"/>
            <a:chExt cx="564578" cy="369332"/>
          </a:xfrm>
        </p:grpSpPr>
        <p:sp>
          <p:nvSpPr>
            <p:cNvPr id="21" name="Rectangle 20"/>
            <p:cNvSpPr/>
            <p:nvPr/>
          </p:nvSpPr>
          <p:spPr>
            <a:xfrm>
              <a:off x="5442577" y="3700954"/>
              <a:ext cx="467750" cy="30837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419717" y="3682164"/>
              <a:ext cx="5645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ANY</a:t>
              </a:r>
            </a:p>
          </p:txBody>
        </p:sp>
      </p:grpSp>
      <p:grpSp>
        <p:nvGrpSpPr>
          <p:cNvPr id="23" name="Group 28"/>
          <p:cNvGrpSpPr/>
          <p:nvPr/>
        </p:nvGrpSpPr>
        <p:grpSpPr>
          <a:xfrm>
            <a:off x="2881915" y="3529249"/>
            <a:ext cx="564578" cy="369332"/>
            <a:chOff x="7971547" y="5474710"/>
            <a:chExt cx="564578" cy="369332"/>
          </a:xfrm>
        </p:grpSpPr>
        <p:sp>
          <p:nvSpPr>
            <p:cNvPr id="24" name="Rectangle 23"/>
            <p:cNvSpPr/>
            <p:nvPr/>
          </p:nvSpPr>
          <p:spPr>
            <a:xfrm>
              <a:off x="7994407" y="5520430"/>
              <a:ext cx="467750" cy="27432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971547" y="5474710"/>
              <a:ext cx="5645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NOT</a:t>
              </a:r>
            </a:p>
          </p:txBody>
        </p:sp>
      </p:grpSp>
      <p:sp>
        <p:nvSpPr>
          <p:cNvPr id="26" name="Right Arrow 25"/>
          <p:cNvSpPr/>
          <p:nvPr/>
        </p:nvSpPr>
        <p:spPr>
          <a:xfrm>
            <a:off x="421441" y="960861"/>
            <a:ext cx="828708" cy="316871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venir LT Std 45 Book" pitchFamily="34" charset="0"/>
            </a:endParaRPr>
          </a:p>
        </p:txBody>
      </p:sp>
      <p:sp>
        <p:nvSpPr>
          <p:cNvPr id="27" name="Right Arrow 26"/>
          <p:cNvSpPr/>
          <p:nvPr/>
        </p:nvSpPr>
        <p:spPr>
          <a:xfrm>
            <a:off x="421441" y="1248704"/>
            <a:ext cx="828708" cy="316871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venir LT Std 45 Book" pitchFamily="34" charset="0"/>
            </a:endParaRPr>
          </a:p>
        </p:txBody>
      </p:sp>
      <p:sp>
        <p:nvSpPr>
          <p:cNvPr id="29" name="Right Arrow 28"/>
          <p:cNvSpPr/>
          <p:nvPr/>
        </p:nvSpPr>
        <p:spPr>
          <a:xfrm>
            <a:off x="346653" y="1732921"/>
            <a:ext cx="828708" cy="316871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venir LT Std 45 Book" pitchFamily="34" charset="0"/>
            </a:endParaRPr>
          </a:p>
        </p:txBody>
      </p:sp>
      <p:sp>
        <p:nvSpPr>
          <p:cNvPr id="40" name="Right Arrow 39"/>
          <p:cNvSpPr/>
          <p:nvPr/>
        </p:nvSpPr>
        <p:spPr>
          <a:xfrm>
            <a:off x="317625" y="3287126"/>
            <a:ext cx="828708" cy="316871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venir LT Std 45 Book" pitchFamily="34" charset="0"/>
            </a:endParaRPr>
          </a:p>
        </p:txBody>
      </p:sp>
      <p:grpSp>
        <p:nvGrpSpPr>
          <p:cNvPr id="41" name="Group 27"/>
          <p:cNvGrpSpPr>
            <a:grpSpLocks noChangeAspect="1"/>
          </p:cNvGrpSpPr>
          <p:nvPr/>
        </p:nvGrpSpPr>
        <p:grpSpPr>
          <a:xfrm>
            <a:off x="3446493" y="116801"/>
            <a:ext cx="2621107" cy="648768"/>
            <a:chOff x="1862587" y="2588887"/>
            <a:chExt cx="5242213" cy="1297536"/>
          </a:xfrm>
        </p:grpSpPr>
        <p:sp>
          <p:nvSpPr>
            <p:cNvPr id="42" name="Line 21"/>
            <p:cNvSpPr>
              <a:spLocks noChangeShapeType="1"/>
            </p:cNvSpPr>
            <p:nvPr/>
          </p:nvSpPr>
          <p:spPr bwMode="auto">
            <a:xfrm>
              <a:off x="1934953" y="3270869"/>
              <a:ext cx="475247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venir LT Std 45 Book" pitchFamily="34" charset="0"/>
              </a:endParaRPr>
            </a:p>
          </p:txBody>
        </p:sp>
        <p:sp>
          <p:nvSpPr>
            <p:cNvPr id="43" name="Text Box 49"/>
            <p:cNvSpPr txBox="1">
              <a:spLocks noChangeArrowheads="1"/>
            </p:cNvSpPr>
            <p:nvPr/>
          </p:nvSpPr>
          <p:spPr bwMode="auto">
            <a:xfrm>
              <a:off x="5409380" y="3270869"/>
              <a:ext cx="1695420" cy="615554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US" sz="1400" dirty="0" smtClean="0">
                  <a:solidFill>
                    <a:schemeClr val="tx2"/>
                  </a:solidFill>
                  <a:latin typeface="Avenir LT Std 45 Book" pitchFamily="34" charset="0"/>
                </a:rPr>
                <a:t>port = 2</a:t>
              </a:r>
              <a:endParaRPr lang="en-US" sz="1400" i="0" dirty="0">
                <a:solidFill>
                  <a:schemeClr val="tx2"/>
                </a:solidFill>
                <a:latin typeface="Avenir LT Std 45 Book" pitchFamily="34" charset="0"/>
              </a:endParaRPr>
            </a:p>
          </p:txBody>
        </p:sp>
        <p:pic>
          <p:nvPicPr>
            <p:cNvPr id="49" name="Picture 7" descr="http://www.clker.com/cliparts/K/P/b/7/b/N/switch-blue-hi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84450" y="2588887"/>
              <a:ext cx="2099668" cy="1074329"/>
            </a:xfrm>
            <a:prstGeom prst="rect">
              <a:avLst/>
            </a:prstGeom>
            <a:noFill/>
          </p:spPr>
        </p:pic>
        <p:sp>
          <p:nvSpPr>
            <p:cNvPr id="50" name="Text Box 49"/>
            <p:cNvSpPr txBox="1">
              <a:spLocks noChangeArrowheads="1"/>
            </p:cNvSpPr>
            <p:nvPr/>
          </p:nvSpPr>
          <p:spPr bwMode="auto">
            <a:xfrm>
              <a:off x="1862587" y="3270869"/>
              <a:ext cx="1960014" cy="615554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US" sz="1400" dirty="0" smtClean="0">
                  <a:solidFill>
                    <a:schemeClr val="tx2"/>
                  </a:solidFill>
                  <a:latin typeface="Avenir LT Std 45 Book" pitchFamily="34" charset="0"/>
                </a:rPr>
                <a:t>port = 1</a:t>
              </a:r>
              <a:endParaRPr lang="en-US" sz="1400" i="0" dirty="0">
                <a:solidFill>
                  <a:schemeClr val="tx2"/>
                </a:solidFill>
                <a:latin typeface="Avenir LT Std 45 Book" pitchFamily="34" charset="0"/>
              </a:endParaRPr>
            </a:p>
          </p:txBody>
        </p:sp>
        <p:sp>
          <p:nvSpPr>
            <p:cNvPr id="51" name="Text Box 49"/>
            <p:cNvSpPr txBox="1">
              <a:spLocks noChangeArrowheads="1"/>
            </p:cNvSpPr>
            <p:nvPr/>
          </p:nvSpPr>
          <p:spPr bwMode="auto">
            <a:xfrm>
              <a:off x="1934953" y="2655315"/>
              <a:ext cx="1631738" cy="615554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US" sz="1400" dirty="0" smtClean="0">
                  <a:solidFill>
                    <a:schemeClr val="tx2"/>
                  </a:solidFill>
                  <a:latin typeface="Avenir LT Std 45 Book" pitchFamily="34" charset="0"/>
                </a:rPr>
                <a:t>Internal</a:t>
              </a:r>
              <a:endParaRPr lang="en-US" sz="1400" i="0" dirty="0">
                <a:solidFill>
                  <a:schemeClr val="tx2"/>
                </a:solidFill>
                <a:latin typeface="Avenir LT Std 45 Book" pitchFamily="34" charset="0"/>
              </a:endParaRPr>
            </a:p>
          </p:txBody>
        </p:sp>
        <p:sp>
          <p:nvSpPr>
            <p:cNvPr id="52" name="Text Box 49"/>
            <p:cNvSpPr txBox="1">
              <a:spLocks noChangeArrowheads="1"/>
            </p:cNvSpPr>
            <p:nvPr/>
          </p:nvSpPr>
          <p:spPr bwMode="auto">
            <a:xfrm>
              <a:off x="5173710" y="2684137"/>
              <a:ext cx="1873940" cy="615554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indent="-342900" algn="r">
                <a:spcBef>
                  <a:spcPct val="50000"/>
                </a:spcBef>
              </a:pPr>
              <a:r>
                <a:rPr lang="en-US" sz="1400" dirty="0" smtClean="0">
                  <a:solidFill>
                    <a:schemeClr val="tx2"/>
                  </a:solidFill>
                  <a:latin typeface="Avenir LT Std 45 Book" pitchFamily="34" charset="0"/>
                </a:rPr>
                <a:t>External</a:t>
              </a:r>
              <a:endParaRPr lang="en-US" sz="1400" i="0" dirty="0">
                <a:solidFill>
                  <a:schemeClr val="tx2"/>
                </a:solidFill>
                <a:latin typeface="Avenir LT Std 45 Book" pitchFamily="34" charset="0"/>
              </a:endParaRPr>
            </a:p>
          </p:txBody>
        </p:sp>
      </p:grpSp>
      <p:cxnSp>
        <p:nvCxnSpPr>
          <p:cNvPr id="53" name="Straight Connector 52"/>
          <p:cNvCxnSpPr/>
          <p:nvPr/>
        </p:nvCxnSpPr>
        <p:spPr>
          <a:xfrm>
            <a:off x="665018" y="877172"/>
            <a:ext cx="7792425" cy="0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28138" y="6082732"/>
            <a:ext cx="4186645" cy="754965"/>
          </a:xfrm>
          <a:prstGeom prst="rect">
            <a:avLst/>
          </a:prstGeom>
          <a:solidFill>
            <a:srgbClr val="99CCFF"/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1639" tIns="58421" rIns="81639" bIns="40820" anchor="ctr"/>
          <a:lstStyle/>
          <a:p>
            <a:r>
              <a:rPr lang="en-US" sz="2000" dirty="0" smtClean="0">
                <a:solidFill>
                  <a:schemeClr val="bg1"/>
                </a:solidFill>
                <a:latin typeface="Avenir LT Std 45 Book" pitchFamily="34" charset="0"/>
                <a:cs typeface="Consolas" pitchFamily="49" charset="0"/>
              </a:rPr>
              <a:t>Public IP = </a:t>
            </a:r>
            <a:r>
              <a:rPr lang="en-US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192.168.100.100</a:t>
            </a:r>
          </a:p>
          <a:p>
            <a:r>
              <a:rPr lang="en-US" sz="2000" dirty="0" smtClean="0">
                <a:solidFill>
                  <a:schemeClr val="bg1"/>
                </a:solidFill>
                <a:latin typeface="Avenir LT Std 45 Book" pitchFamily="34" charset="0"/>
                <a:cs typeface="Consolas" pitchFamily="49" charset="0"/>
              </a:rPr>
              <a:t>Public MAC = </a:t>
            </a:r>
            <a:r>
              <a:rPr lang="en-US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00:00:00:00:00:02</a:t>
            </a:r>
          </a:p>
        </p:txBody>
      </p:sp>
    </p:spTree>
    <p:extLst>
      <p:ext uri="{BB962C8B-B14F-4D97-AF65-F5344CB8AC3E}">
        <p14:creationId xmlns:p14="http://schemas.microsoft.com/office/powerpoint/2010/main" val="125293410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500" fill="hold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500" fill="hold"/>
                                        <p:tgtEl>
                                          <p:spTgt spid="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500" fill="hold"/>
                                        <p:tgtEl>
                                          <p:spTgt spid="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47" grpId="0"/>
      <p:bldP spid="48" grpId="0"/>
      <p:bldP spid="26" grpId="0" animBg="1"/>
      <p:bldP spid="26" grpId="1" animBg="1"/>
      <p:bldP spid="27" grpId="0" animBg="1"/>
      <p:bldP spid="27" grpId="1" animBg="1"/>
      <p:bldP spid="29" grpId="0" animBg="1"/>
      <p:bldP spid="29" grpId="1" animBg="1"/>
      <p:bldP spid="4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7FE03C65-141A-49D0-9753-1CAA8F555738}" type="slidenum">
              <a:rPr lang="en-US">
                <a:latin typeface="Avenir LT Std 45 Book" pitchFamily="34" charset="0"/>
              </a:rPr>
              <a:pPr>
                <a:defRPr/>
              </a:pPr>
              <a:t>11</a:t>
            </a:fld>
            <a:endParaRPr lang="en-US" dirty="0">
              <a:latin typeface="Avenir LT Std 45 Book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218903" y="943101"/>
            <a:ext cx="723854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TABLE </a:t>
            </a:r>
            <a:r>
              <a:rPr lang="en-US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nat</a:t>
            </a:r>
            <a:r>
              <a:rPr lang="en-US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macaddr</a:t>
            </a:r>
            <a:r>
              <a:rPr lang="en-US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ipaddr</a:t>
            </a:r>
            <a:r>
              <a:rPr lang="en-US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tpport</a:t>
            </a:r>
            <a:r>
              <a:rPr lang="en-US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tpport</a:t>
            </a:r>
            <a:r>
              <a:rPr lang="en-US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VAR </a:t>
            </a:r>
            <a:r>
              <a:rPr lang="en-US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nextport</a:t>
            </a:r>
            <a:r>
              <a:rPr lang="en-US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: </a:t>
            </a:r>
            <a:r>
              <a:rPr lang="en-US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tpport</a:t>
            </a:r>
            <a:r>
              <a:rPr lang="en-US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10000; </a:t>
            </a:r>
          </a:p>
          <a:p>
            <a:endParaRPr lang="en-US" sz="1200" b="1" dirty="0" smtClean="0">
              <a:solidFill>
                <a:schemeClr val="tx1">
                  <a:lumMod val="5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ON </a:t>
            </a:r>
            <a:r>
              <a:rPr lang="en-US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tcp_packet</a:t>
            </a:r>
            <a:r>
              <a:rPr lang="en-US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(p) WHERE </a:t>
            </a:r>
            <a:r>
              <a:rPr lang="en-US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p.locPt</a:t>
            </a:r>
            <a:r>
              <a:rPr lang="en-US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1 AND</a:t>
            </a:r>
          </a:p>
          <a:p>
            <a:r>
              <a:rPr lang="en-US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             </a:t>
            </a:r>
            <a:r>
              <a:rPr lang="en-US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nat</a:t>
            </a:r>
            <a:r>
              <a:rPr lang="en-US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p.dlSrc</a:t>
            </a:r>
            <a:r>
              <a:rPr lang="en-US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p.nwSrc</a:t>
            </a:r>
            <a:r>
              <a:rPr lang="en-US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p.tpSrc</a:t>
            </a:r>
            <a:r>
              <a:rPr lang="en-US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natport</a:t>
            </a:r>
            <a:r>
              <a:rPr lang="en-US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):</a:t>
            </a:r>
          </a:p>
          <a:p>
            <a:r>
              <a:rPr lang="en-US" b="1" dirty="0" smtClean="0">
                <a:solidFill>
                  <a:schemeClr val="tx1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  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DO forward(new) WHERE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new.tpSrc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natport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 AND</a:t>
            </a:r>
          </a:p>
          <a:p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       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new.nwSrc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 = 192.168.100.100 AND</a:t>
            </a:r>
          </a:p>
          <a:p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       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new.dlSrc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 = 00:00:00:00:00:02 AND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new.locPt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 = 2;</a:t>
            </a:r>
            <a:r>
              <a:rPr lang="en-US" b="1" dirty="0" smtClean="0">
                <a:solidFill>
                  <a:schemeClr val="tx1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 </a:t>
            </a:r>
          </a:p>
          <a:p>
            <a:endParaRPr lang="en-US" sz="1200" b="1" dirty="0" smtClean="0">
              <a:solidFill>
                <a:schemeClr val="tx1">
                  <a:lumMod val="5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ON </a:t>
            </a:r>
            <a:r>
              <a:rPr lang="en-US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tcp_packet</a:t>
            </a:r>
            <a:r>
              <a:rPr lang="en-US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(p) WHERE </a:t>
            </a:r>
            <a:r>
              <a:rPr lang="en-US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p.locPt</a:t>
            </a:r>
            <a:r>
              <a:rPr lang="en-US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1 AND </a:t>
            </a:r>
          </a:p>
          <a:p>
            <a:r>
              <a:rPr lang="en-US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             NOT </a:t>
            </a:r>
            <a:r>
              <a:rPr lang="en-US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nat</a:t>
            </a:r>
            <a:r>
              <a:rPr lang="en-US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p.dlSrc</a:t>
            </a:r>
            <a:r>
              <a:rPr lang="en-US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p.nwSrc</a:t>
            </a:r>
            <a:r>
              <a:rPr lang="en-US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b="1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p.tpSrc</a:t>
            </a:r>
            <a:r>
              <a:rPr lang="en-US" b="1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, ANY):</a:t>
            </a:r>
          </a:p>
          <a:p>
            <a:r>
              <a:rPr lang="en-US" b="1" dirty="0" smtClean="0">
                <a:solidFill>
                  <a:schemeClr val="tx1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  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DO forward(new) WHERE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new.tpSrc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nextport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 AND</a:t>
            </a:r>
          </a:p>
          <a:p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   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new.nwSrc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 = 192.168.100.100 AND</a:t>
            </a:r>
          </a:p>
          <a:p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   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new.dlSrc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 = 00:00:00:00:00:02 AND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new.locPt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 = 2;</a:t>
            </a:r>
          </a:p>
          <a:p>
            <a:r>
              <a:rPr lang="en-US" sz="1200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  </a:t>
            </a:r>
          </a:p>
          <a:p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  INSERT(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p.dlSrc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p.nwSrc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p.tpSrc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nextport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) INTO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nat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; </a:t>
            </a:r>
          </a:p>
          <a:p>
            <a:r>
              <a:rPr lang="en-US" sz="1200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    </a:t>
            </a:r>
          </a:p>
          <a:p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  INCREMENT </a:t>
            </a:r>
            <a:r>
              <a:rPr lang="en-US" b="1" dirty="0" err="1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nextport</a:t>
            </a:r>
            <a:r>
              <a:rPr lang="en-US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sz="1200" b="1" dirty="0" smtClean="0">
                <a:solidFill>
                  <a:schemeClr val="tx1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  </a:t>
            </a:r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5102055" y="6082732"/>
            <a:ext cx="2278680" cy="529019"/>
          </a:xfrm>
          <a:prstGeom prst="rect">
            <a:avLst/>
          </a:prstGeom>
          <a:solidFill>
            <a:srgbClr val="99CCFF"/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1639" tIns="58421" rIns="81639" bIns="40820" anchor="ctr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800" b="1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And that’s it.</a:t>
            </a:r>
            <a:endParaRPr lang="en-US" sz="2800" b="1" dirty="0">
              <a:solidFill>
                <a:srgbClr val="000000"/>
              </a:solidFill>
              <a:latin typeface="Avenir LT Std 45 Book" pitchFamily="34" charset="0"/>
              <a:cs typeface="Avenir Next Condensed Regular"/>
            </a:endParaRPr>
          </a:p>
        </p:txBody>
      </p:sp>
      <p:sp>
        <p:nvSpPr>
          <p:cNvPr id="40" name="Curved Right Arrow 39"/>
          <p:cNvSpPr/>
          <p:nvPr/>
        </p:nvSpPr>
        <p:spPr>
          <a:xfrm>
            <a:off x="1026497" y="2433203"/>
            <a:ext cx="410983" cy="1515616"/>
          </a:xfrm>
          <a:prstGeom prst="curved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6" name="Group 43"/>
          <p:cNvGrpSpPr/>
          <p:nvPr/>
        </p:nvGrpSpPr>
        <p:grpSpPr>
          <a:xfrm>
            <a:off x="5735711" y="3791974"/>
            <a:ext cx="1197764" cy="369332"/>
            <a:chOff x="7649768" y="5453797"/>
            <a:chExt cx="1197764" cy="369332"/>
          </a:xfrm>
        </p:grpSpPr>
        <p:sp>
          <p:nvSpPr>
            <p:cNvPr id="42" name="Rectangle 41"/>
            <p:cNvSpPr/>
            <p:nvPr/>
          </p:nvSpPr>
          <p:spPr>
            <a:xfrm>
              <a:off x="7662092" y="5501422"/>
              <a:ext cx="1185440" cy="30837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7649768" y="5453797"/>
              <a:ext cx="11977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 smtClean="0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nextport</a:t>
              </a:r>
              <a:endParaRPr lang="en-US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endParaRPr>
            </a:p>
          </p:txBody>
        </p:sp>
      </p:grpSp>
      <p:cxnSp>
        <p:nvCxnSpPr>
          <p:cNvPr id="45" name="Straight Connector 44"/>
          <p:cNvCxnSpPr/>
          <p:nvPr/>
        </p:nvCxnSpPr>
        <p:spPr>
          <a:xfrm>
            <a:off x="665018" y="877172"/>
            <a:ext cx="7792425" cy="0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145578" y="2022612"/>
            <a:ext cx="9925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  <a:latin typeface="Avenir LT Std 45 Book" pitchFamily="34" charset="0"/>
                <a:cs typeface="Avenir Book"/>
              </a:rPr>
              <a:t>Existing</a:t>
            </a:r>
          </a:p>
          <a:p>
            <a:pPr algn="ctr"/>
            <a:r>
              <a:rPr lang="en-US" dirty="0" smtClean="0">
                <a:solidFill>
                  <a:schemeClr val="tx2"/>
                </a:solidFill>
                <a:latin typeface="Avenir LT Std 45 Book" pitchFamily="34" charset="0"/>
                <a:cs typeface="Avenir Book"/>
              </a:rPr>
              <a:t> Flow: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86642" y="3948818"/>
            <a:ext cx="7360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  <a:latin typeface="Avenir LT Std 45 Book" pitchFamily="34" charset="0"/>
                <a:cs typeface="Avenir Book"/>
              </a:rPr>
              <a:t>New</a:t>
            </a:r>
          </a:p>
          <a:p>
            <a:pPr algn="ctr"/>
            <a:r>
              <a:rPr lang="en-US" dirty="0" smtClean="0">
                <a:solidFill>
                  <a:schemeClr val="tx2"/>
                </a:solidFill>
                <a:latin typeface="Avenir LT Std 45 Book" pitchFamily="34" charset="0"/>
                <a:cs typeface="Avenir Book"/>
              </a:rPr>
              <a:t>Flow:</a:t>
            </a:r>
          </a:p>
        </p:txBody>
      </p:sp>
      <p:sp>
        <p:nvSpPr>
          <p:cNvPr id="44" name="Right Arrow 43"/>
          <p:cNvSpPr/>
          <p:nvPr/>
        </p:nvSpPr>
        <p:spPr>
          <a:xfrm>
            <a:off x="669684" y="2274766"/>
            <a:ext cx="828708" cy="316871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venir LT Std 45 Book" pitchFamily="34" charset="0"/>
            </a:endParaRPr>
          </a:p>
        </p:txBody>
      </p:sp>
      <p:sp>
        <p:nvSpPr>
          <p:cNvPr id="49" name="Right Arrow 48"/>
          <p:cNvSpPr/>
          <p:nvPr/>
        </p:nvSpPr>
        <p:spPr>
          <a:xfrm>
            <a:off x="669684" y="4819009"/>
            <a:ext cx="828708" cy="316871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venir LT Std 45 Book" pitchFamily="34" charset="0"/>
            </a:endParaRPr>
          </a:p>
        </p:txBody>
      </p:sp>
      <p:sp>
        <p:nvSpPr>
          <p:cNvPr id="50" name="Right Arrow 49"/>
          <p:cNvSpPr/>
          <p:nvPr/>
        </p:nvSpPr>
        <p:spPr>
          <a:xfrm>
            <a:off x="644956" y="5257800"/>
            <a:ext cx="828708" cy="316871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venir LT Std 45 Book" pitchFamily="34" charset="0"/>
            </a:endParaRPr>
          </a:p>
        </p:txBody>
      </p:sp>
      <p:sp>
        <p:nvSpPr>
          <p:cNvPr id="41" name="Left Bracket 40"/>
          <p:cNvSpPr/>
          <p:nvPr/>
        </p:nvSpPr>
        <p:spPr>
          <a:xfrm>
            <a:off x="1233417" y="3232562"/>
            <a:ext cx="498763" cy="2631756"/>
          </a:xfrm>
          <a:prstGeom prst="leftBracke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Left Bracket 50"/>
          <p:cNvSpPr/>
          <p:nvPr/>
        </p:nvSpPr>
        <p:spPr>
          <a:xfrm>
            <a:off x="1250149" y="1652659"/>
            <a:ext cx="498763" cy="1485927"/>
          </a:xfrm>
          <a:prstGeom prst="leftBracke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20"/>
          <p:cNvGrpSpPr/>
          <p:nvPr/>
        </p:nvGrpSpPr>
        <p:grpSpPr>
          <a:xfrm>
            <a:off x="6740792" y="1953636"/>
            <a:ext cx="1071127" cy="369332"/>
            <a:chOff x="4913168" y="2036721"/>
            <a:chExt cx="1071127" cy="369332"/>
          </a:xfrm>
        </p:grpSpPr>
        <p:sp>
          <p:nvSpPr>
            <p:cNvPr id="53" name="Rectangle 52"/>
            <p:cNvSpPr/>
            <p:nvPr/>
          </p:nvSpPr>
          <p:spPr>
            <a:xfrm>
              <a:off x="4959587" y="2074821"/>
              <a:ext cx="935500" cy="30837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4913168" y="2036721"/>
              <a:ext cx="10711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 smtClean="0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natport</a:t>
              </a:r>
              <a:endParaRPr lang="en-US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endParaRPr>
            </a:p>
          </p:txBody>
        </p:sp>
      </p:grpSp>
      <p:grpSp>
        <p:nvGrpSpPr>
          <p:cNvPr id="55" name="Group 21"/>
          <p:cNvGrpSpPr/>
          <p:nvPr/>
        </p:nvGrpSpPr>
        <p:grpSpPr>
          <a:xfrm>
            <a:off x="7253496" y="3531608"/>
            <a:ext cx="564578" cy="369332"/>
            <a:chOff x="5419717" y="3682164"/>
            <a:chExt cx="564578" cy="369332"/>
          </a:xfrm>
        </p:grpSpPr>
        <p:sp>
          <p:nvSpPr>
            <p:cNvPr id="56" name="Rectangle 55"/>
            <p:cNvSpPr/>
            <p:nvPr/>
          </p:nvSpPr>
          <p:spPr>
            <a:xfrm>
              <a:off x="5442577" y="3700954"/>
              <a:ext cx="467750" cy="30837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419717" y="3682164"/>
              <a:ext cx="5645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ANY</a:t>
              </a:r>
            </a:p>
          </p:txBody>
        </p:sp>
      </p:grpSp>
      <p:grpSp>
        <p:nvGrpSpPr>
          <p:cNvPr id="58" name="Group 28"/>
          <p:cNvGrpSpPr/>
          <p:nvPr/>
        </p:nvGrpSpPr>
        <p:grpSpPr>
          <a:xfrm>
            <a:off x="2881915" y="3529249"/>
            <a:ext cx="564578" cy="369332"/>
            <a:chOff x="7971547" y="5474710"/>
            <a:chExt cx="564578" cy="369332"/>
          </a:xfrm>
        </p:grpSpPr>
        <p:sp>
          <p:nvSpPr>
            <p:cNvPr id="59" name="Rectangle 58"/>
            <p:cNvSpPr/>
            <p:nvPr/>
          </p:nvSpPr>
          <p:spPr>
            <a:xfrm>
              <a:off x="7994407" y="5520430"/>
              <a:ext cx="467750" cy="27432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7971547" y="5474710"/>
              <a:ext cx="5645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NOT</a:t>
              </a:r>
            </a:p>
          </p:txBody>
        </p:sp>
      </p:grpSp>
      <p:grpSp>
        <p:nvGrpSpPr>
          <p:cNvPr id="61" name="Group 27"/>
          <p:cNvGrpSpPr>
            <a:grpSpLocks noChangeAspect="1"/>
          </p:cNvGrpSpPr>
          <p:nvPr/>
        </p:nvGrpSpPr>
        <p:grpSpPr>
          <a:xfrm>
            <a:off x="3446493" y="116801"/>
            <a:ext cx="2621107" cy="648768"/>
            <a:chOff x="1862587" y="2588887"/>
            <a:chExt cx="5242213" cy="1297536"/>
          </a:xfrm>
        </p:grpSpPr>
        <p:sp>
          <p:nvSpPr>
            <p:cNvPr id="62" name="Line 21"/>
            <p:cNvSpPr>
              <a:spLocks noChangeShapeType="1"/>
            </p:cNvSpPr>
            <p:nvPr/>
          </p:nvSpPr>
          <p:spPr bwMode="auto">
            <a:xfrm>
              <a:off x="1934953" y="3270869"/>
              <a:ext cx="475247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venir LT Std 45 Book" pitchFamily="34" charset="0"/>
              </a:endParaRPr>
            </a:p>
          </p:txBody>
        </p:sp>
        <p:sp>
          <p:nvSpPr>
            <p:cNvPr id="63" name="Text Box 49"/>
            <p:cNvSpPr txBox="1">
              <a:spLocks noChangeArrowheads="1"/>
            </p:cNvSpPr>
            <p:nvPr/>
          </p:nvSpPr>
          <p:spPr bwMode="auto">
            <a:xfrm>
              <a:off x="5409380" y="3270869"/>
              <a:ext cx="1695420" cy="615554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US" sz="1400" dirty="0" smtClean="0">
                  <a:solidFill>
                    <a:schemeClr val="tx2"/>
                  </a:solidFill>
                  <a:latin typeface="Avenir LT Std 45 Book" pitchFamily="34" charset="0"/>
                </a:rPr>
                <a:t>port = 2</a:t>
              </a:r>
              <a:endParaRPr lang="en-US" sz="1400" i="0" dirty="0">
                <a:solidFill>
                  <a:schemeClr val="tx2"/>
                </a:solidFill>
                <a:latin typeface="Avenir LT Std 45 Book" pitchFamily="34" charset="0"/>
              </a:endParaRPr>
            </a:p>
          </p:txBody>
        </p:sp>
        <p:pic>
          <p:nvPicPr>
            <p:cNvPr id="64" name="Picture 7" descr="http://www.clker.com/cliparts/K/P/b/7/b/N/switch-blue-hi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84450" y="2588887"/>
              <a:ext cx="2099668" cy="1074329"/>
            </a:xfrm>
            <a:prstGeom prst="rect">
              <a:avLst/>
            </a:prstGeom>
            <a:noFill/>
          </p:spPr>
        </p:pic>
        <p:sp>
          <p:nvSpPr>
            <p:cNvPr id="65" name="Text Box 49"/>
            <p:cNvSpPr txBox="1">
              <a:spLocks noChangeArrowheads="1"/>
            </p:cNvSpPr>
            <p:nvPr/>
          </p:nvSpPr>
          <p:spPr bwMode="auto">
            <a:xfrm>
              <a:off x="1862587" y="3270869"/>
              <a:ext cx="1960014" cy="615554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US" sz="1400" dirty="0" smtClean="0">
                  <a:solidFill>
                    <a:schemeClr val="tx2"/>
                  </a:solidFill>
                  <a:latin typeface="Avenir LT Std 45 Book" pitchFamily="34" charset="0"/>
                </a:rPr>
                <a:t>port = 1</a:t>
              </a:r>
              <a:endParaRPr lang="en-US" sz="1400" i="0" dirty="0">
                <a:solidFill>
                  <a:schemeClr val="tx2"/>
                </a:solidFill>
                <a:latin typeface="Avenir LT Std 45 Book" pitchFamily="34" charset="0"/>
              </a:endParaRPr>
            </a:p>
          </p:txBody>
        </p:sp>
        <p:sp>
          <p:nvSpPr>
            <p:cNvPr id="66" name="Text Box 49"/>
            <p:cNvSpPr txBox="1">
              <a:spLocks noChangeArrowheads="1"/>
            </p:cNvSpPr>
            <p:nvPr/>
          </p:nvSpPr>
          <p:spPr bwMode="auto">
            <a:xfrm>
              <a:off x="1934953" y="2655315"/>
              <a:ext cx="1631738" cy="615554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US" sz="1400" dirty="0" smtClean="0">
                  <a:solidFill>
                    <a:schemeClr val="tx2"/>
                  </a:solidFill>
                  <a:latin typeface="Avenir LT Std 45 Book" pitchFamily="34" charset="0"/>
                </a:rPr>
                <a:t>Internal</a:t>
              </a:r>
              <a:endParaRPr lang="en-US" sz="1400" i="0" dirty="0">
                <a:solidFill>
                  <a:schemeClr val="tx2"/>
                </a:solidFill>
                <a:latin typeface="Avenir LT Std 45 Book" pitchFamily="34" charset="0"/>
              </a:endParaRPr>
            </a:p>
          </p:txBody>
        </p:sp>
        <p:sp>
          <p:nvSpPr>
            <p:cNvPr id="67" name="Text Box 49"/>
            <p:cNvSpPr txBox="1">
              <a:spLocks noChangeArrowheads="1"/>
            </p:cNvSpPr>
            <p:nvPr/>
          </p:nvSpPr>
          <p:spPr bwMode="auto">
            <a:xfrm>
              <a:off x="5173710" y="2684137"/>
              <a:ext cx="1873940" cy="615554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indent="-342900" algn="r">
                <a:spcBef>
                  <a:spcPct val="50000"/>
                </a:spcBef>
              </a:pPr>
              <a:r>
                <a:rPr lang="en-US" sz="1400" dirty="0" smtClean="0">
                  <a:solidFill>
                    <a:schemeClr val="tx2"/>
                  </a:solidFill>
                  <a:latin typeface="Avenir LT Std 45 Book" pitchFamily="34" charset="0"/>
                </a:rPr>
                <a:t>External</a:t>
              </a:r>
              <a:endParaRPr lang="en-US" sz="1400" i="0" dirty="0">
                <a:solidFill>
                  <a:schemeClr val="tx2"/>
                </a:solidFill>
                <a:latin typeface="Avenir LT Std 45 Book" pitchFamily="34" charset="0"/>
              </a:endParaRPr>
            </a:p>
          </p:txBody>
        </p:sp>
      </p:grp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28138" y="6082732"/>
            <a:ext cx="4186645" cy="754965"/>
          </a:xfrm>
          <a:prstGeom prst="rect">
            <a:avLst/>
          </a:prstGeom>
          <a:solidFill>
            <a:srgbClr val="99CCFF"/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1639" tIns="58421" rIns="81639" bIns="40820" anchor="ctr"/>
          <a:lstStyle/>
          <a:p>
            <a:r>
              <a:rPr lang="en-US" sz="2000" dirty="0" smtClean="0">
                <a:solidFill>
                  <a:schemeClr val="bg1"/>
                </a:solidFill>
                <a:latin typeface="Avenir LT Std 45 Book" pitchFamily="34" charset="0"/>
                <a:cs typeface="Consolas" pitchFamily="49" charset="0"/>
              </a:rPr>
              <a:t>Public IP = </a:t>
            </a:r>
            <a:r>
              <a:rPr lang="en-US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192.168.100.100</a:t>
            </a:r>
          </a:p>
          <a:p>
            <a:r>
              <a:rPr lang="en-US" sz="2000" dirty="0" smtClean="0">
                <a:solidFill>
                  <a:schemeClr val="bg1"/>
                </a:solidFill>
                <a:latin typeface="Avenir LT Std 45 Book" pitchFamily="34" charset="0"/>
                <a:cs typeface="Consolas" pitchFamily="49" charset="0"/>
              </a:rPr>
              <a:t>Public MAC = </a:t>
            </a:r>
            <a:r>
              <a:rPr lang="en-US" sz="20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00:00:00:00:00:02</a:t>
            </a:r>
          </a:p>
        </p:txBody>
      </p:sp>
    </p:spTree>
    <p:extLst>
      <p:ext uri="{BB962C8B-B14F-4D97-AF65-F5344CB8AC3E}">
        <p14:creationId xmlns:p14="http://schemas.microsoft.com/office/powerpoint/2010/main" val="230919147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500" fill="hold"/>
                                        <p:tgtEl>
                                          <p:spTgt spid="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3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3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3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3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40" grpId="0" animBg="1"/>
      <p:bldP spid="40" grpId="1" animBg="1"/>
      <p:bldP spid="44" grpId="0" animBg="1"/>
      <p:bldP spid="44" grpId="1" animBg="1"/>
      <p:bldP spid="49" grpId="0" animBg="1"/>
      <p:bldP spid="49" grpId="1" animBg="1"/>
      <p:bldP spid="50" grpId="0" animBg="1"/>
      <p:bldP spid="50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Avenir LT Std 45 Book" pitchFamily="34" charset="0"/>
              </a:rPr>
              <a:t>Tierless</a:t>
            </a:r>
            <a:r>
              <a:rPr lang="en-US" dirty="0">
                <a:latin typeface="Avenir LT Std 45 Book" pitchFamily="34" charset="0"/>
              </a:rPr>
              <a:t> Programming </a:t>
            </a:r>
            <a:r>
              <a:rPr lang="en-US" dirty="0" smtClean="0">
                <a:latin typeface="Avenir LT Std 45 Book" pitchFamily="34" charset="0"/>
              </a:rPr>
              <a:t/>
            </a:r>
            <a:br>
              <a:rPr lang="en-US" dirty="0" smtClean="0">
                <a:latin typeface="Avenir LT Std 45 Book" pitchFamily="34" charset="0"/>
              </a:rPr>
            </a:br>
            <a:r>
              <a:rPr lang="en-US" u="sng" dirty="0" smtClean="0">
                <a:latin typeface="Avenir LT Std 45 Book" pitchFamily="34" charset="0"/>
              </a:rPr>
              <a:t>and Reasoning</a:t>
            </a:r>
            <a:endParaRPr lang="en-US" u="sng" dirty="0">
              <a:latin typeface="Avenir LT Std 45 Book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68F6-0B2F-D041-A4D1-96C235836078}" type="slidenum">
              <a:rPr lang="en-US" smtClean="0">
                <a:latin typeface="Avenir LT Std 45 Book" pitchFamily="34" charset="0"/>
              </a:rPr>
              <a:pPr/>
              <a:t>12</a:t>
            </a:fld>
            <a:endParaRPr lang="en-US">
              <a:latin typeface="Avenir LT Std 45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486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68F6-0B2F-D041-A4D1-96C235836078}" type="slidenum">
              <a:rPr lang="en-US" smtClean="0">
                <a:latin typeface="Avenir LT Std 45 Book" pitchFamily="34" charset="0"/>
              </a:rPr>
              <a:pPr/>
              <a:t>13</a:t>
            </a:fld>
            <a:endParaRPr lang="en-US">
              <a:latin typeface="Avenir LT Std 45 Book" pitchFamily="34" charset="0"/>
            </a:endParaRP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470780" y="2302893"/>
            <a:ext cx="2290527" cy="1286693"/>
          </a:xfrm>
          <a:prstGeom prst="wedgeRoundRectCallout">
            <a:avLst>
              <a:gd name="adj1" fmla="val 60004"/>
              <a:gd name="adj2" fmla="val -16547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2640" rIns="90000" bIns="45000" anchor="ctr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Will web requests get through my network?</a:t>
            </a:r>
            <a:endParaRPr lang="en-US" sz="2000" dirty="0">
              <a:solidFill>
                <a:srgbClr val="000000"/>
              </a:solidFill>
              <a:latin typeface="Avenir LT Std 45 Book" pitchFamily="34" charset="0"/>
              <a:cs typeface="Avenir Next Condensed Regular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70780" y="4120080"/>
            <a:ext cx="2424821" cy="917391"/>
          </a:xfrm>
          <a:prstGeom prst="wedgeRoundRectCallout">
            <a:avLst>
              <a:gd name="adj1" fmla="val 51691"/>
              <a:gd name="adj2" fmla="val -66182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2640" rIns="90000" bIns="45000" anchor="ctr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Can my network ever route packets in a loop?</a:t>
            </a:r>
            <a:endParaRPr lang="en-US" sz="2000" dirty="0">
              <a:solidFill>
                <a:srgbClr val="000000"/>
              </a:solidFill>
              <a:latin typeface="Avenir LT Std 45 Book" pitchFamily="34" charset="0"/>
              <a:cs typeface="Avenir Next Condensed Regular"/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6022949" y="2302894"/>
            <a:ext cx="2921875" cy="725785"/>
          </a:xfrm>
          <a:prstGeom prst="wedgeRoundRectCallout">
            <a:avLst>
              <a:gd name="adj1" fmla="val -58027"/>
              <a:gd name="adj2" fmla="val -70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2640" rIns="90000" bIns="45000" anchor="ctr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Will NAT be performed on all packets?</a:t>
            </a:r>
            <a:endParaRPr lang="en-US" sz="2000" dirty="0">
              <a:solidFill>
                <a:srgbClr val="000000"/>
              </a:solidFill>
              <a:latin typeface="Avenir LT Std 45 Book" pitchFamily="34" charset="0"/>
              <a:cs typeface="Avenir Next Condensed Regular"/>
            </a:endParaRPr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6500363" y="3279914"/>
            <a:ext cx="2391624" cy="725785"/>
          </a:xfrm>
          <a:prstGeom prst="wedgeRoundRectCallout">
            <a:avLst>
              <a:gd name="adj1" fmla="val -63872"/>
              <a:gd name="adj2" fmla="val -20028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2640" rIns="90000" bIns="45000" anchor="ctr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Is NAT performed correctly?</a:t>
            </a:r>
            <a:endParaRPr lang="en-US" sz="2000" dirty="0">
              <a:solidFill>
                <a:srgbClr val="000000"/>
              </a:solidFill>
              <a:latin typeface="Avenir LT Std 45 Book" pitchFamily="34" charset="0"/>
              <a:cs typeface="Avenir Next Condensed Regular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2153684" y="858798"/>
            <a:ext cx="4180356" cy="661535"/>
          </a:xfrm>
          <a:prstGeom prst="rect">
            <a:avLst/>
          </a:prstGeom>
          <a:solidFill>
            <a:srgbClr val="99CCFF"/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1639" tIns="58421" rIns="81639" bIns="40820" anchor="ctr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venir LT Std 45 Book" pitchFamily="34" charset="0"/>
                <a:cs typeface="Avenir Book"/>
              </a:rPr>
              <a:t>What do we mean by “reasoning”?</a:t>
            </a:r>
            <a:endParaRPr lang="en-US" sz="2000" dirty="0">
              <a:solidFill>
                <a:srgbClr val="000000"/>
              </a:solidFill>
              <a:latin typeface="Avenir LT Std 45 Book" pitchFamily="34" charset="0"/>
              <a:cs typeface="Avenir Book"/>
            </a:endParaRPr>
          </a:p>
        </p:txBody>
      </p:sp>
      <p:sp>
        <p:nvSpPr>
          <p:cNvPr id="16" name="AutoShape 7"/>
          <p:cNvSpPr>
            <a:spLocks noChangeArrowheads="1"/>
          </p:cNvSpPr>
          <p:nvPr/>
        </p:nvSpPr>
        <p:spPr bwMode="auto">
          <a:xfrm>
            <a:off x="3151802" y="4674579"/>
            <a:ext cx="2391624" cy="725785"/>
          </a:xfrm>
          <a:prstGeom prst="wedgeRoundRectCallout">
            <a:avLst>
              <a:gd name="adj1" fmla="val -19960"/>
              <a:gd name="adj2" fmla="val -68677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2640" rIns="90000" bIns="45000" anchor="ctr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Ok, I made a fix.</a:t>
            </a:r>
          </a:p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Did it “work”?</a:t>
            </a:r>
            <a:endParaRPr lang="en-US" sz="2000" b="1" dirty="0">
              <a:solidFill>
                <a:srgbClr val="000000"/>
              </a:solidFill>
              <a:latin typeface="Avenir LT Std 45 Book" pitchFamily="34" charset="0"/>
              <a:cs typeface="Avenir Next Condensed Regular"/>
            </a:endParaRPr>
          </a:p>
        </p:txBody>
      </p:sp>
      <p:sp>
        <p:nvSpPr>
          <p:cNvPr id="13" name="AutoShape 7"/>
          <p:cNvSpPr>
            <a:spLocks noChangeArrowheads="1"/>
          </p:cNvSpPr>
          <p:nvPr/>
        </p:nvSpPr>
        <p:spPr bwMode="auto">
          <a:xfrm>
            <a:off x="5767754" y="4674577"/>
            <a:ext cx="2919045" cy="1163515"/>
          </a:xfrm>
          <a:prstGeom prst="wedgeRoundRectCallout">
            <a:avLst>
              <a:gd name="adj1" fmla="val -19960"/>
              <a:gd name="adj2" fmla="val -68677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2640" rIns="90000" bIns="45000" anchor="ctr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Can a packet be sent without its external port being saved? </a:t>
            </a:r>
            <a:endParaRPr lang="en-US" sz="2000" dirty="0">
              <a:solidFill>
                <a:srgbClr val="000000"/>
              </a:solidFill>
              <a:latin typeface="Avenir LT Std 45 Book" pitchFamily="34" charset="0"/>
              <a:cs typeface="Avenir Next Condensed Regular"/>
            </a:endParaRPr>
          </a:p>
        </p:txBody>
      </p:sp>
    </p:spTree>
    <p:extLst>
      <p:ext uri="{BB962C8B-B14F-4D97-AF65-F5344CB8AC3E}">
        <p14:creationId xmlns:p14="http://schemas.microsoft.com/office/powerpoint/2010/main" val="468757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800" dirty="0" smtClean="0">
              <a:latin typeface="Avenir LT Std 45 Book" pitchFamily="34" charset="0"/>
            </a:endParaRPr>
          </a:p>
          <a:p>
            <a:pPr>
              <a:buNone/>
            </a:pPr>
            <a:endParaRPr lang="en-US" sz="2800" dirty="0" smtClean="0">
              <a:latin typeface="Avenir LT Std 45 Book" pitchFamily="34" charset="0"/>
            </a:endParaRPr>
          </a:p>
          <a:p>
            <a:pPr>
              <a:buNone/>
            </a:pPr>
            <a:endParaRPr lang="en-US" sz="2800" dirty="0" smtClean="0">
              <a:latin typeface="Avenir LT Std 45 Book" pitchFamily="34" charset="0"/>
            </a:endParaRPr>
          </a:p>
          <a:p>
            <a:pPr>
              <a:buNone/>
            </a:pPr>
            <a:endParaRPr lang="en-US" sz="2800" dirty="0" smtClean="0">
              <a:latin typeface="Avenir LT Std 45 Book" pitchFamily="34" charset="0"/>
            </a:endParaRPr>
          </a:p>
          <a:p>
            <a:pPr>
              <a:buNone/>
            </a:pPr>
            <a:r>
              <a:rPr lang="en-US" sz="2800" dirty="0" smtClean="0">
                <a:latin typeface="Avenir LT Std 45 Book" pitchFamily="34" charset="0"/>
              </a:rPr>
              <a:t>Trace properties:</a:t>
            </a:r>
          </a:p>
          <a:p>
            <a:r>
              <a:rPr lang="en-US" sz="2800" dirty="0" smtClean="0">
                <a:latin typeface="Avenir LT Std 45 Book" pitchFamily="34" charset="0"/>
              </a:rPr>
              <a:t>Require topology as part of </a:t>
            </a:r>
            <a:r>
              <a:rPr lang="en-US" sz="2800" dirty="0" smtClean="0">
                <a:latin typeface="Avenir LT Std 45 Book" pitchFamily="34" charset="0"/>
              </a:rPr>
              <a:t>input</a:t>
            </a:r>
          </a:p>
          <a:p>
            <a:r>
              <a:rPr lang="en-US" sz="2800" dirty="0" smtClean="0">
                <a:latin typeface="Avenir LT Std 45 Book" pitchFamily="34" charset="0"/>
              </a:rPr>
              <a:t>Good application of model-checking</a:t>
            </a:r>
            <a:endParaRPr lang="en-US" sz="2800" dirty="0" smtClean="0">
              <a:latin typeface="Avenir LT Std 45 Book" pitchFamily="34" charset="0"/>
            </a:endParaRPr>
          </a:p>
          <a:p>
            <a:r>
              <a:rPr lang="en-US" sz="2800" dirty="0" smtClean="0">
                <a:latin typeface="Avenir LT Std 45 Book" pitchFamily="34" charset="0"/>
              </a:rPr>
              <a:t>State-space blowup on large networks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68F6-0B2F-D041-A4D1-96C235836078}" type="slidenum">
              <a:rPr lang="en-US" smtClean="0">
                <a:latin typeface="Avenir LT Std 45 Book" pitchFamily="34" charset="0"/>
              </a:rPr>
              <a:pPr/>
              <a:t>14</a:t>
            </a:fld>
            <a:endParaRPr lang="en-US">
              <a:latin typeface="Avenir LT Std 45 Book" pitchFamily="34" charset="0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6006739" y="953130"/>
            <a:ext cx="2680061" cy="1294140"/>
          </a:xfrm>
          <a:prstGeom prst="wedgeRoundRectCallout">
            <a:avLst>
              <a:gd name="adj1" fmla="val -141523"/>
              <a:gd name="adj2" fmla="val -31206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2640" rIns="90000" bIns="45000" anchor="ctr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Will web requests get through </a:t>
            </a:r>
            <a:r>
              <a:rPr lang="en-US" sz="2000" u="sng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my network</a:t>
            </a:r>
            <a:r>
              <a:rPr lang="en-US" sz="2000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?</a:t>
            </a:r>
            <a:endParaRPr lang="en-US" sz="2000" dirty="0">
              <a:solidFill>
                <a:srgbClr val="000000"/>
              </a:solidFill>
              <a:latin typeface="Avenir LT Std 45 Book" pitchFamily="34" charset="0"/>
              <a:cs typeface="Avenir Next Condensed Regular"/>
            </a:endParaRP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4248780" y="279610"/>
            <a:ext cx="2424821" cy="917391"/>
          </a:xfrm>
          <a:prstGeom prst="wedgeRoundRectCallout">
            <a:avLst>
              <a:gd name="adj1" fmla="val -86199"/>
              <a:gd name="adj2" fmla="val -16169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2640" rIns="90000" bIns="45000" anchor="ctr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Can </a:t>
            </a:r>
            <a:r>
              <a:rPr lang="en-US" sz="2000" u="sng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my network </a:t>
            </a:r>
            <a:r>
              <a:rPr lang="en-US" sz="2000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ever route packets in a loop?</a:t>
            </a:r>
            <a:endParaRPr lang="en-US" sz="2000" dirty="0">
              <a:solidFill>
                <a:srgbClr val="000000"/>
              </a:solidFill>
              <a:latin typeface="Avenir LT Std 45 Book" pitchFamily="34" charset="0"/>
              <a:cs typeface="Avenir Next Condensed Regular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419477"/>
            <a:ext cx="8229600" cy="137310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u="sng" dirty="0" smtClean="0">
                <a:solidFill>
                  <a:schemeClr val="tx2"/>
                </a:solidFill>
                <a:latin typeface="Avenir LT Std 45 Book" pitchFamily="34" charset="0"/>
                <a:cs typeface="Avenir Book"/>
              </a:rPr>
              <a:t>Trace Properties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sng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venir LT Std 45 Book" pitchFamily="34" charset="0"/>
              <a:cs typeface="Avenir Book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000" dirty="0" smtClean="0">
                <a:solidFill>
                  <a:schemeClr val="tx2"/>
                </a:solidFill>
                <a:latin typeface="Avenir LT Std 45 Book" pitchFamily="34" charset="0"/>
                <a:cs typeface="Avenir Book"/>
              </a:rPr>
              <a:t>Properties about how </a:t>
            </a:r>
          </a:p>
          <a:p>
            <a:pPr marL="342900" indent="-342900" defTabSz="914400">
              <a:spcBef>
                <a:spcPct val="20000"/>
              </a:spcBef>
            </a:pPr>
            <a:r>
              <a:rPr lang="en-US" sz="2000" dirty="0" smtClean="0">
                <a:solidFill>
                  <a:schemeClr val="tx2"/>
                </a:solidFill>
                <a:latin typeface="Avenir LT Std 45 Book" pitchFamily="34" charset="0"/>
                <a:cs typeface="Avenir Book"/>
              </a:rPr>
              <a:t>packets cross the network</a:t>
            </a: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6553200" y="3014816"/>
            <a:ext cx="2290527" cy="1122630"/>
          </a:xfrm>
          <a:prstGeom prst="wedgeRoundRectCallout">
            <a:avLst>
              <a:gd name="adj1" fmla="val -31904"/>
              <a:gd name="adj2" fmla="val 159466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2640" rIns="90000" bIns="45000" anchor="ctr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But the network doesn’t always matter…</a:t>
            </a:r>
            <a:endParaRPr lang="en-US" sz="2000" dirty="0">
              <a:solidFill>
                <a:srgbClr val="000000"/>
              </a:solidFill>
              <a:latin typeface="Avenir LT Std 45 Book" pitchFamily="34" charset="0"/>
              <a:cs typeface="Avenir Next Condensed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0759689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363" y="488887"/>
            <a:ext cx="8229600" cy="555626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u="sng" dirty="0" smtClean="0">
                <a:latin typeface="Avenir LT Std 45 Book" pitchFamily="34" charset="0"/>
              </a:rPr>
              <a:t>Topology-free reasoning</a:t>
            </a:r>
          </a:p>
          <a:p>
            <a:pPr>
              <a:buNone/>
            </a:pPr>
            <a:endParaRPr lang="en-US" sz="2200" u="sng" dirty="0" smtClean="0">
              <a:latin typeface="Avenir LT Std 45 Book" pitchFamily="34" charset="0"/>
            </a:endParaRPr>
          </a:p>
          <a:p>
            <a:pPr>
              <a:buNone/>
            </a:pPr>
            <a:r>
              <a:rPr lang="en-US" sz="2200" dirty="0" smtClean="0">
                <a:latin typeface="Avenir LT Std 45 Book" pitchFamily="34" charset="0"/>
              </a:rPr>
              <a:t>About the program, not </a:t>
            </a:r>
          </a:p>
          <a:p>
            <a:pPr>
              <a:buNone/>
            </a:pPr>
            <a:r>
              <a:rPr lang="en-US" sz="2200" dirty="0" smtClean="0">
                <a:latin typeface="Avenir LT Std 45 Book" pitchFamily="34" charset="0"/>
              </a:rPr>
              <a:t>the specific network</a:t>
            </a:r>
          </a:p>
          <a:p>
            <a:pPr>
              <a:buNone/>
            </a:pPr>
            <a:endParaRPr lang="en-US" dirty="0" smtClean="0">
              <a:latin typeface="Avenir LT Std 45 Book" pitchFamily="34" charset="0"/>
            </a:endParaRPr>
          </a:p>
          <a:p>
            <a:pPr>
              <a:buNone/>
            </a:pPr>
            <a:r>
              <a:rPr lang="en-US" dirty="0" smtClean="0">
                <a:latin typeface="Avenir LT Std 45 Book" pitchFamily="34" charset="0"/>
              </a:rPr>
              <a:t>“Two different hosts will always be </a:t>
            </a:r>
            <a:r>
              <a:rPr lang="en-US" dirty="0" err="1" smtClean="0">
                <a:latin typeface="Avenir LT Std 45 Book" pitchFamily="34" charset="0"/>
              </a:rPr>
              <a:t>NATted</a:t>
            </a:r>
            <a:r>
              <a:rPr lang="en-US" dirty="0" smtClean="0">
                <a:latin typeface="Avenir LT Std 45 Book" pitchFamily="34" charset="0"/>
              </a:rPr>
              <a:t> to different ephemeral ports.”</a:t>
            </a:r>
          </a:p>
          <a:p>
            <a:pPr>
              <a:buNone/>
            </a:pPr>
            <a:endParaRPr lang="en-US" dirty="0" smtClean="0">
              <a:latin typeface="Avenir LT Std 45 Book" pitchFamily="34" charset="0"/>
            </a:endParaRPr>
          </a:p>
          <a:p>
            <a:pPr>
              <a:buNone/>
            </a:pPr>
            <a:r>
              <a:rPr lang="en-US" u="sng" dirty="0" smtClean="0">
                <a:latin typeface="Avenir LT Std 45 Book" pitchFamily="34" charset="0"/>
              </a:rPr>
              <a:t>Inductive properties</a:t>
            </a:r>
          </a:p>
          <a:p>
            <a:pPr>
              <a:buNone/>
            </a:pPr>
            <a:endParaRPr lang="en-US" u="sng" dirty="0" smtClean="0">
              <a:latin typeface="Avenir LT Std 45 Book" pitchFamily="34" charset="0"/>
            </a:endParaRPr>
          </a:p>
          <a:p>
            <a:pPr>
              <a:buNone/>
            </a:pPr>
            <a:r>
              <a:rPr lang="en-US" dirty="0">
                <a:latin typeface="Avenir LT Std 45 Book" pitchFamily="34" charset="0"/>
              </a:rPr>
              <a:t>“If the NAT table is an injective partial function before a packet arrives, then it will be one afterward.</a:t>
            </a:r>
            <a:r>
              <a:rPr lang="en-US" dirty="0" smtClean="0">
                <a:latin typeface="Avenir LT Std 45 Book" pitchFamily="34" charset="0"/>
              </a:rPr>
              <a:t>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68F6-0B2F-D041-A4D1-96C235836078}" type="slidenum">
              <a:rPr lang="en-US" smtClean="0">
                <a:latin typeface="Avenir LT Std 45 Book" pitchFamily="34" charset="0"/>
              </a:rPr>
              <a:pPr/>
              <a:t>15</a:t>
            </a:fld>
            <a:endParaRPr lang="en-US">
              <a:latin typeface="Avenir LT Std 45 Book" pitchFamily="34" charset="0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6008483" y="370295"/>
            <a:ext cx="2824681" cy="955580"/>
          </a:xfrm>
          <a:prstGeom prst="wedgeRoundRectCallout">
            <a:avLst>
              <a:gd name="adj1" fmla="val -95206"/>
              <a:gd name="adj2" fmla="val -25018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2640" rIns="90000" bIns="45000" anchor="ctr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Will NAT be performed on all packets?</a:t>
            </a:r>
            <a:endParaRPr lang="en-US" sz="2000" dirty="0">
              <a:solidFill>
                <a:srgbClr val="000000"/>
              </a:solidFill>
              <a:latin typeface="Avenir LT Std 45 Book" pitchFamily="34" charset="0"/>
              <a:cs typeface="Avenir Next Condensed Regular"/>
            </a:endParaRP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6441540" y="1577109"/>
            <a:ext cx="2391624" cy="725785"/>
          </a:xfrm>
          <a:prstGeom prst="wedgeRoundRectCallout">
            <a:avLst>
              <a:gd name="adj1" fmla="val -111191"/>
              <a:gd name="adj2" fmla="val -127304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2640" rIns="90000" bIns="45000" anchor="ctr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Is NAT performed correctly?</a:t>
            </a:r>
            <a:endParaRPr lang="en-US" sz="2000" dirty="0">
              <a:solidFill>
                <a:srgbClr val="000000"/>
              </a:solidFill>
              <a:latin typeface="Avenir LT Std 45 Book" pitchFamily="34" charset="0"/>
              <a:cs typeface="Avenir Next Condensed Regular"/>
            </a:endParaRPr>
          </a:p>
        </p:txBody>
      </p:sp>
    </p:spTree>
    <p:extLst>
      <p:ext uri="{BB962C8B-B14F-4D97-AF65-F5344CB8AC3E}">
        <p14:creationId xmlns:p14="http://schemas.microsoft.com/office/powerpoint/2010/main" val="4138983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18161"/>
            <a:ext cx="8229600" cy="24387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 err="1" smtClean="0">
                <a:latin typeface="Avenir LT Std 45 Book" pitchFamily="34" charset="0"/>
              </a:rPr>
              <a:t>Flowlog</a:t>
            </a:r>
            <a:r>
              <a:rPr lang="en-US" dirty="0" smtClean="0">
                <a:latin typeface="Avenir LT Std 45 Book" pitchFamily="34" charset="0"/>
              </a:rPr>
              <a:t> is recursion- and</a:t>
            </a:r>
          </a:p>
          <a:p>
            <a:pPr algn="ctr">
              <a:buNone/>
            </a:pPr>
            <a:r>
              <a:rPr lang="en-US" dirty="0" smtClean="0">
                <a:latin typeface="Avenir LT Std 45 Book" pitchFamily="34" charset="0"/>
              </a:rPr>
              <a:t>negation-free </a:t>
            </a:r>
            <a:r>
              <a:rPr lang="en-US" dirty="0" err="1" smtClean="0">
                <a:latin typeface="Avenir LT Std 45 Book" pitchFamily="34" charset="0"/>
              </a:rPr>
              <a:t>Datalog</a:t>
            </a:r>
            <a:endParaRPr lang="en-US" dirty="0" smtClean="0">
              <a:latin typeface="Avenir LT Std 45 Book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68F6-0B2F-D041-A4D1-96C235836078}" type="slidenum">
              <a:rPr lang="en-US" smtClean="0">
                <a:latin typeface="Avenir LT Std 45 Book" pitchFamily="34" charset="0"/>
              </a:rPr>
              <a:pPr/>
              <a:t>16</a:t>
            </a:fld>
            <a:endParaRPr lang="en-US">
              <a:latin typeface="Avenir LT Std 45 Book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334166" y="2592729"/>
            <a:ext cx="6367259" cy="2367392"/>
            <a:chOff x="1334166" y="2592729"/>
            <a:chExt cx="6367259" cy="2367392"/>
          </a:xfrm>
        </p:grpSpPr>
        <p:pic>
          <p:nvPicPr>
            <p:cNvPr id="9" name="Picture 4" descr="https://www.doc.ic.ac.uk/project/examples/2007/271j/suprema_on_alloy/Web/Images/alloylogo-trans.gif"/>
            <p:cNvPicPr>
              <a:picLocks noChangeAspect="1" noChangeArrowheads="1"/>
            </p:cNvPicPr>
            <p:nvPr/>
          </p:nvPicPr>
          <p:blipFill>
            <a:blip r:embed="rId3"/>
            <a:stretch>
              <a:fillRect/>
            </a:stretch>
          </p:blipFill>
          <p:spPr bwMode="auto">
            <a:xfrm>
              <a:off x="5533575" y="2592729"/>
              <a:ext cx="1871002" cy="1871002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  <p:sp>
          <p:nvSpPr>
            <p:cNvPr id="10" name="Rectangle 3"/>
            <p:cNvSpPr>
              <a:spLocks noChangeArrowheads="1"/>
            </p:cNvSpPr>
            <p:nvPr/>
          </p:nvSpPr>
          <p:spPr bwMode="auto">
            <a:xfrm>
              <a:off x="1334166" y="3172080"/>
              <a:ext cx="2702459" cy="706170"/>
            </a:xfrm>
            <a:prstGeom prst="rect">
              <a:avLst/>
            </a:prstGeom>
            <a:solidFill>
              <a:srgbClr val="99CCFF"/>
            </a:solidFill>
            <a:ln w="9525" cap="flat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81639" tIns="58421" rIns="81639" bIns="40820" anchor="ctr"/>
            <a:lstStyle/>
            <a:p>
              <a:pPr algn="ctr">
                <a:tabLst>
                  <a:tab pos="656650" algn="l"/>
                  <a:tab pos="1313299" algn="l"/>
                  <a:tab pos="1969949" algn="l"/>
                  <a:tab pos="2626599" algn="l"/>
                  <a:tab pos="3283248" algn="l"/>
                  <a:tab pos="3939898" algn="l"/>
                </a:tabLst>
              </a:pPr>
              <a:r>
                <a:rPr lang="en-US" sz="2800" dirty="0" err="1" smtClean="0">
                  <a:solidFill>
                    <a:srgbClr val="000000"/>
                  </a:solidFill>
                  <a:latin typeface="Avenir LT Std 45 Book" pitchFamily="34" charset="0"/>
                  <a:cs typeface="Avenir Next Condensed Regular"/>
                </a:rPr>
                <a:t>Flowlog</a:t>
              </a:r>
              <a:r>
                <a:rPr lang="en-US" sz="2800" dirty="0" smtClean="0">
                  <a:solidFill>
                    <a:srgbClr val="000000"/>
                  </a:solidFill>
                  <a:latin typeface="Avenir LT Std 45 Book" pitchFamily="34" charset="0"/>
                  <a:cs typeface="Avenir Next Condensed Regular"/>
                </a:rPr>
                <a:t> </a:t>
              </a:r>
              <a:endParaRPr lang="en-US" sz="2800" dirty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endParaRPr>
            </a:p>
          </p:txBody>
        </p:sp>
        <p:sp>
          <p:nvSpPr>
            <p:cNvPr id="11" name="Right Arrow 10"/>
            <p:cNvSpPr/>
            <p:nvPr/>
          </p:nvSpPr>
          <p:spPr>
            <a:xfrm>
              <a:off x="4253592" y="3316935"/>
              <a:ext cx="978408" cy="41465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326864" y="4498456"/>
              <a:ext cx="23745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tx2"/>
                  </a:solidFill>
                  <a:latin typeface="Avenir LT Std 45 Book" pitchFamily="34" charset="0"/>
                  <a:cs typeface="Avenir Book"/>
                </a:rPr>
                <a:t>Verification Tool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91981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" descr="C:\Users\Tim\AppData\Local\Microsoft\Windows\Temporary Internet Files\Content.IE5\EZFNX0E7\MC900431595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011" y="3926172"/>
            <a:ext cx="1828572" cy="1828572"/>
          </a:xfrm>
          <a:prstGeom prst="rect">
            <a:avLst/>
          </a:prstGeo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68F6-0B2F-D041-A4D1-96C235836078}" type="slidenum">
              <a:rPr lang="en-US" smtClean="0">
                <a:latin typeface="Avenir LT Std 45 Book" pitchFamily="34" charset="0"/>
              </a:rPr>
              <a:pPr/>
              <a:t>17</a:t>
            </a:fld>
            <a:endParaRPr lang="en-US" dirty="0">
              <a:latin typeface="Avenir LT Std 45 Book" pitchFamily="34" charset="0"/>
            </a:endParaRPr>
          </a:p>
        </p:txBody>
      </p:sp>
      <p:sp>
        <p:nvSpPr>
          <p:cNvPr id="38" name="Bent-Up Arrow 37"/>
          <p:cNvSpPr/>
          <p:nvPr/>
        </p:nvSpPr>
        <p:spPr>
          <a:xfrm>
            <a:off x="5228068" y="2302145"/>
            <a:ext cx="3285169" cy="731520"/>
          </a:xfrm>
          <a:prstGeom prst="bentUpArrow">
            <a:avLst>
              <a:gd name="adj1" fmla="val 25000"/>
              <a:gd name="adj2" fmla="val 25619"/>
              <a:gd name="adj3" fmla="val 25000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venir LT Std 45 Book" pitchFamily="34" charset="0"/>
              </a:rPr>
              <a:t>Stolen laptop located!</a:t>
            </a:r>
            <a:endParaRPr lang="en-US" dirty="0">
              <a:latin typeface="Avenir LT Std 45 Book" pitchFamily="34" charset="0"/>
            </a:endParaRPr>
          </a:p>
        </p:txBody>
      </p:sp>
      <p:grpSp>
        <p:nvGrpSpPr>
          <p:cNvPr id="6" name="Group 35"/>
          <p:cNvGrpSpPr/>
          <p:nvPr/>
        </p:nvGrpSpPr>
        <p:grpSpPr>
          <a:xfrm>
            <a:off x="6771993" y="182642"/>
            <a:ext cx="1914808" cy="1927954"/>
            <a:chOff x="6771993" y="182642"/>
            <a:chExt cx="1914808" cy="1927954"/>
          </a:xfrm>
        </p:grpSpPr>
        <p:sp>
          <p:nvSpPr>
            <p:cNvPr id="31" name="Rectangle 3"/>
            <p:cNvSpPr>
              <a:spLocks noChangeArrowheads="1"/>
            </p:cNvSpPr>
            <p:nvPr/>
          </p:nvSpPr>
          <p:spPr bwMode="auto">
            <a:xfrm>
              <a:off x="6771993" y="1708332"/>
              <a:ext cx="1914808" cy="402264"/>
            </a:xfrm>
            <a:prstGeom prst="rect">
              <a:avLst/>
            </a:prstGeom>
            <a:solidFill>
              <a:srgbClr val="99CCFF"/>
            </a:solidFill>
            <a:ln w="9525" cap="flat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81639" tIns="58421" rIns="81639" bIns="40820" anchor="ctr"/>
            <a:lstStyle/>
            <a:p>
              <a:pPr algn="ctr">
                <a:tabLst>
                  <a:tab pos="656650" algn="l"/>
                  <a:tab pos="1313299" algn="l"/>
                  <a:tab pos="1969949" algn="l"/>
                  <a:tab pos="2626599" algn="l"/>
                  <a:tab pos="3283248" algn="l"/>
                  <a:tab pos="3939898" algn="l"/>
                </a:tabLst>
              </a:pPr>
              <a:r>
                <a:rPr lang="en-US" sz="2000" dirty="0" smtClean="0">
                  <a:solidFill>
                    <a:srgbClr val="000000"/>
                  </a:solidFill>
                  <a:latin typeface="Avenir LT Std 45 Book" pitchFamily="34" charset="0"/>
                  <a:cs typeface="Avenir Book"/>
                </a:rPr>
                <a:t>Campus Police</a:t>
              </a:r>
              <a:endParaRPr lang="en-US" sz="2000" dirty="0">
                <a:solidFill>
                  <a:srgbClr val="000000"/>
                </a:solidFill>
                <a:latin typeface="Avenir LT Std 45 Book" pitchFamily="34" charset="0"/>
                <a:cs typeface="Avenir Book"/>
              </a:endParaRPr>
            </a:p>
          </p:txBody>
        </p:sp>
        <p:pic>
          <p:nvPicPr>
            <p:cNvPr id="1032" name="Picture 8" descr="C:\Users\Tim\AppData\Local\Microsoft\Windows\INetCache\IE\0USLH2Z2\MC900434852[1].pn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972300" y="182642"/>
              <a:ext cx="1714500" cy="1714500"/>
            </a:xfrm>
            <a:prstGeom prst="rect">
              <a:avLst/>
            </a:prstGeom>
            <a:noFill/>
          </p:spPr>
        </p:pic>
      </p:grpSp>
      <p:sp>
        <p:nvSpPr>
          <p:cNvPr id="27" name="Left Arrow 26"/>
          <p:cNvSpPr/>
          <p:nvPr/>
        </p:nvSpPr>
        <p:spPr>
          <a:xfrm rot="2312540">
            <a:off x="5205117" y="3910030"/>
            <a:ext cx="1771650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Packets</a:t>
            </a:r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5228068" y="2110596"/>
            <a:ext cx="2735005" cy="706689"/>
            <a:chOff x="5228068" y="2110596"/>
            <a:chExt cx="2735005" cy="706689"/>
          </a:xfrm>
        </p:grpSpPr>
        <p:sp>
          <p:nvSpPr>
            <p:cNvPr id="33" name="Bent Arrow 32"/>
            <p:cNvSpPr/>
            <p:nvPr/>
          </p:nvSpPr>
          <p:spPr>
            <a:xfrm rot="10800000">
              <a:off x="5228068" y="2110596"/>
              <a:ext cx="2735005" cy="706689"/>
            </a:xfrm>
            <a:prstGeom prst="bentArrow">
              <a:avLst>
                <a:gd name="adj1" fmla="val 25000"/>
                <a:gd name="adj2" fmla="val 25000"/>
                <a:gd name="adj3" fmla="val 25000"/>
                <a:gd name="adj4" fmla="val 3707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864505" y="2478731"/>
              <a:ext cx="15023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tx2"/>
                  </a:solidFill>
                  <a:latin typeface="Avenir LT Std 45 Book" pitchFamily="34" charset="0"/>
                  <a:cs typeface="Avenir Book"/>
                </a:rPr>
                <a:t>Laptop stolen!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128414" y="1774579"/>
            <a:ext cx="2118696" cy="1816346"/>
            <a:chOff x="3128414" y="1774579"/>
            <a:chExt cx="2118696" cy="1816346"/>
          </a:xfrm>
        </p:grpSpPr>
        <p:sp>
          <p:nvSpPr>
            <p:cNvPr id="10" name="Rectangle 3"/>
            <p:cNvSpPr>
              <a:spLocks noChangeArrowheads="1"/>
            </p:cNvSpPr>
            <p:nvPr/>
          </p:nvSpPr>
          <p:spPr bwMode="auto">
            <a:xfrm>
              <a:off x="3128414" y="3033665"/>
              <a:ext cx="2118696" cy="557260"/>
            </a:xfrm>
            <a:prstGeom prst="rect">
              <a:avLst/>
            </a:prstGeom>
            <a:solidFill>
              <a:srgbClr val="99CCFF"/>
            </a:solidFill>
            <a:ln w="9525" cap="flat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81639" tIns="58421" rIns="81639" bIns="40820" anchor="ctr"/>
            <a:lstStyle/>
            <a:p>
              <a:pPr algn="ctr">
                <a:tabLst>
                  <a:tab pos="656650" algn="l"/>
                  <a:tab pos="1313299" algn="l"/>
                  <a:tab pos="1969949" algn="l"/>
                  <a:tab pos="2626599" algn="l"/>
                  <a:tab pos="3283248" algn="l"/>
                  <a:tab pos="3939898" algn="l"/>
                </a:tabLst>
              </a:pPr>
              <a:r>
                <a:rPr lang="en-US" sz="2000" dirty="0" smtClean="0">
                  <a:solidFill>
                    <a:srgbClr val="000000"/>
                  </a:solidFill>
                  <a:latin typeface="Avenir LT Std 45 Book" pitchFamily="34" charset="0"/>
                  <a:cs typeface="Avenir Book"/>
                </a:rPr>
                <a:t>Campus Network</a:t>
              </a:r>
            </a:p>
            <a:p>
              <a:pPr algn="ctr">
                <a:tabLst>
                  <a:tab pos="656650" algn="l"/>
                  <a:tab pos="1313299" algn="l"/>
                  <a:tab pos="1969949" algn="l"/>
                  <a:tab pos="2626599" algn="l"/>
                  <a:tab pos="3283248" algn="l"/>
                  <a:tab pos="3939898" algn="l"/>
                </a:tabLst>
              </a:pPr>
              <a:r>
                <a:rPr lang="en-US" sz="2000" dirty="0" smtClean="0">
                  <a:solidFill>
                    <a:srgbClr val="000000"/>
                  </a:solidFill>
                  <a:latin typeface="Avenir LT Std 45 Book" pitchFamily="34" charset="0"/>
                  <a:cs typeface="Avenir Book"/>
                </a:rPr>
                <a:t>Controller</a:t>
              </a:r>
              <a:endParaRPr lang="en-US" sz="2000" dirty="0">
                <a:solidFill>
                  <a:srgbClr val="000000"/>
                </a:solidFill>
                <a:latin typeface="Avenir LT Std 45 Book" pitchFamily="34" charset="0"/>
                <a:cs typeface="Avenir Book"/>
              </a:endParaRPr>
            </a:p>
          </p:txBody>
        </p:sp>
        <p:pic>
          <p:nvPicPr>
            <p:cNvPr id="30" name="Picture 4" descr="dell_gx270.png"/>
            <p:cNvPicPr>
              <a:picLocks noChangeAspect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898394" y="1774579"/>
              <a:ext cx="776883" cy="1259086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 type="none" w="med" len="med"/>
              <a:tailEnd type="none" w="med" len="med"/>
            </a:ln>
            <a:effectLst/>
          </p:spPr>
        </p:pic>
      </p:grpSp>
      <p:grpSp>
        <p:nvGrpSpPr>
          <p:cNvPr id="48" name="Group 47"/>
          <p:cNvGrpSpPr/>
          <p:nvPr/>
        </p:nvGrpSpPr>
        <p:grpSpPr>
          <a:xfrm>
            <a:off x="6682377" y="4569903"/>
            <a:ext cx="1280696" cy="1088745"/>
            <a:chOff x="5512269" y="4989800"/>
            <a:chExt cx="1280696" cy="1088745"/>
          </a:xfrm>
        </p:grpSpPr>
        <p:sp>
          <p:nvSpPr>
            <p:cNvPr id="47" name="Oval 46"/>
            <p:cNvSpPr/>
            <p:nvPr/>
          </p:nvSpPr>
          <p:spPr>
            <a:xfrm rot="2706576">
              <a:off x="5608244" y="4893825"/>
              <a:ext cx="1088745" cy="128069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3" name="Picture 9" descr="C:\Users\Tim\AppData\Local\Microsoft\Windows\Temporary Internet Files\Content.IE5\EBBV1TW6\MC900023495[1].wmf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693969" y="5144715"/>
              <a:ext cx="935431" cy="759866"/>
            </a:xfrm>
            <a:prstGeom prst="rect">
              <a:avLst/>
            </a:prstGeom>
            <a:noFill/>
          </p:spPr>
        </p:pic>
      </p:grpSp>
      <p:grpSp>
        <p:nvGrpSpPr>
          <p:cNvPr id="53" name="Group 52"/>
          <p:cNvGrpSpPr/>
          <p:nvPr/>
        </p:nvGrpSpPr>
        <p:grpSpPr>
          <a:xfrm>
            <a:off x="2726131" y="4588952"/>
            <a:ext cx="1280696" cy="1088745"/>
            <a:chOff x="1911235" y="5426545"/>
            <a:chExt cx="1280696" cy="1088745"/>
          </a:xfrm>
        </p:grpSpPr>
        <p:grpSp>
          <p:nvGrpSpPr>
            <p:cNvPr id="50" name="Group 49"/>
            <p:cNvGrpSpPr/>
            <p:nvPr/>
          </p:nvGrpSpPr>
          <p:grpSpPr>
            <a:xfrm>
              <a:off x="1911235" y="5426545"/>
              <a:ext cx="1280696" cy="1088745"/>
              <a:chOff x="5512269" y="4989800"/>
              <a:chExt cx="1280696" cy="1088745"/>
            </a:xfrm>
          </p:grpSpPr>
          <p:sp>
            <p:nvSpPr>
              <p:cNvPr id="51" name="Oval 50"/>
              <p:cNvSpPr/>
              <p:nvPr/>
            </p:nvSpPr>
            <p:spPr>
              <a:xfrm rot="2706576">
                <a:off x="5608244" y="4893825"/>
                <a:ext cx="1088745" cy="1280696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52" name="Picture 9" descr="C:\Users\Tim\AppData\Local\Microsoft\Windows\Temporary Internet Files\Content.IE5\EBBV1TW6\MC900023495[1].wmf"/>
              <p:cNvPicPr>
                <a:picLocks noChangeAspect="1" noChangeArrowheads="1"/>
              </p:cNvPicPr>
              <p:nvPr/>
            </p:nvPicPr>
            <p:blipFill>
              <a:blip r:embed="rId6"/>
              <a:srcRect/>
              <a:stretch>
                <a:fillRect/>
              </a:stretch>
            </p:blipFill>
            <p:spPr bwMode="auto">
              <a:xfrm>
                <a:off x="5693969" y="5144715"/>
                <a:ext cx="935431" cy="759866"/>
              </a:xfrm>
              <a:prstGeom prst="rect">
                <a:avLst/>
              </a:prstGeom>
              <a:noFill/>
            </p:spPr>
          </p:pic>
        </p:grpSp>
        <p:pic>
          <p:nvPicPr>
            <p:cNvPr id="49" name="Picture 6" descr="C:\Users\Tim\AppData\Local\Microsoft\Windows\Temporary Internet Files\Content.IE5\EBBV1TW6\MP900405386[1].jpg"/>
            <p:cNvPicPr>
              <a:picLocks noChangeAspect="1" noChangeArrowheads="1"/>
            </p:cNvPicPr>
            <p:nvPr/>
          </p:nvPicPr>
          <p:blipFill>
            <a:blip r:embed="rId7"/>
            <a:stretch>
              <a:fillRect/>
            </a:stretch>
          </p:blipFill>
          <p:spPr bwMode="auto">
            <a:xfrm>
              <a:off x="2132791" y="5754744"/>
              <a:ext cx="418792" cy="418792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585750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33333E-6 L -0.4309 -3.33333E-6 " pathEditMode="relative" rAng="0" ptsTypes="AA">
                                      <p:cBhvr>
                                        <p:cTn id="1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74 -0.00278 L 0.43437 -0.00278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" y="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2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68F6-0B2F-D041-A4D1-96C235836078}" type="slidenum">
              <a:rPr lang="en-US" smtClean="0">
                <a:latin typeface="Avenir LT Std 45 Book" pitchFamily="34" charset="0"/>
              </a:rPr>
              <a:pPr/>
              <a:t>18</a:t>
            </a:fld>
            <a:endParaRPr lang="en-US">
              <a:latin typeface="Avenir LT Std 45 Book" pitchFamily="34" charset="0"/>
            </a:endParaRPr>
          </a:p>
        </p:txBody>
      </p:sp>
      <p:sp>
        <p:nvSpPr>
          <p:cNvPr id="39938" name="AutoShape 2" descr="https://www.doc.ic.ac.uk/project/examples/2007/271j/suprema_on_alloy/Web/Images/alloylogo-trans.gif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30160" y="2359446"/>
            <a:ext cx="83185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assert </a:t>
            </a:r>
            <a:r>
              <a:rPr lang="en-US" sz="20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onlyPoliceRemoveStolen</a:t>
            </a:r>
            <a:r>
              <a:rPr lang="en-US" sz="20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{</a:t>
            </a:r>
          </a:p>
          <a:p>
            <a:r>
              <a:rPr lang="en-US" sz="20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	all st1, st2: State, </a:t>
            </a:r>
            <a:r>
              <a:rPr lang="en-US" sz="20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ev</a:t>
            </a:r>
            <a:r>
              <a:rPr lang="en-US" sz="20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: Event |</a:t>
            </a:r>
          </a:p>
          <a:p>
            <a:r>
              <a:rPr lang="en-US" sz="20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		transition[st1, </a:t>
            </a:r>
            <a:r>
              <a:rPr lang="en-US" sz="20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ev</a:t>
            </a:r>
            <a:r>
              <a:rPr lang="en-US" sz="20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, st2] and</a:t>
            </a:r>
          </a:p>
          <a:p>
            <a:r>
              <a:rPr lang="en-US" sz="20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 some (st1.stolen – st2.stolen)</a:t>
            </a:r>
          </a:p>
          <a:p>
            <a:r>
              <a:rPr lang="en-US" sz="20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			implies</a:t>
            </a:r>
          </a:p>
          <a:p>
            <a:r>
              <a:rPr lang="en-US" sz="20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			</a:t>
            </a:r>
            <a:r>
              <a:rPr lang="en-US" sz="20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ev</a:t>
            </a:r>
            <a:r>
              <a:rPr lang="en-US" sz="20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in </a:t>
            </a:r>
            <a:r>
              <a:rPr lang="en-US" sz="20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EVstolen_laptop_cancel</a:t>
            </a:r>
            <a:endParaRPr lang="en-US" sz="20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20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}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65151" y="510541"/>
            <a:ext cx="8229600" cy="11658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Avenir LT Std 45 Book" pitchFamily="34" charset="0"/>
              </a:rPr>
              <a:t>“Only a </a:t>
            </a:r>
            <a:r>
              <a:rPr lang="en-US" dirty="0" err="1" smtClean="0">
                <a:latin typeface="Avenir LT Std 45 Book" pitchFamily="34" charset="0"/>
              </a:rPr>
              <a:t>stolen_laptop_cancel</a:t>
            </a:r>
            <a:r>
              <a:rPr lang="en-US" dirty="0" smtClean="0">
                <a:latin typeface="Avenir LT Std 45 Book" pitchFamily="34" charset="0"/>
              </a:rPr>
              <a:t> event can remove addresses from the stolen table.”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6126" y="4703445"/>
            <a:ext cx="609600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Oval 11"/>
          <p:cNvSpPr/>
          <p:nvPr/>
        </p:nvSpPr>
        <p:spPr>
          <a:xfrm>
            <a:off x="473102" y="4867226"/>
            <a:ext cx="3163874" cy="52202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829485" y="4606216"/>
            <a:ext cx="1309139" cy="52202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418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68F6-0B2F-D041-A4D1-96C235836078}" type="slidenum">
              <a:rPr lang="en-US" smtClean="0">
                <a:latin typeface="Avenir LT Std 45 Book" pitchFamily="34" charset="0"/>
              </a:rPr>
              <a:pPr/>
              <a:t>19</a:t>
            </a:fld>
            <a:endParaRPr lang="en-US">
              <a:latin typeface="Avenir LT Std 45 Book" pitchFamily="34" charset="0"/>
            </a:endParaRPr>
          </a:p>
        </p:txBody>
      </p:sp>
      <p:sp>
        <p:nvSpPr>
          <p:cNvPr id="39938" name="AutoShape 2" descr="https://www.doc.ic.ac.uk/project/examples/2007/271j/suprema_on_alloy/Web/Images/alloylogo-trans.gif"/>
          <p:cNvSpPr>
            <a:spLocks noChangeAspect="1" noChangeArrowheads="1"/>
          </p:cNvSpPr>
          <p:nvPr/>
        </p:nvSpPr>
        <p:spPr bwMode="auto">
          <a:xfrm>
            <a:off x="63500" y="-107497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34907" y="2362300"/>
            <a:ext cx="83185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assert </a:t>
            </a:r>
            <a:r>
              <a:rPr lang="en-US" sz="20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onlyPoliceRemoveStolen</a:t>
            </a:r>
            <a:r>
              <a:rPr lang="en-US" sz="20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{</a:t>
            </a:r>
          </a:p>
          <a:p>
            <a:r>
              <a:rPr lang="en-US" sz="20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	all st1, st2: State, </a:t>
            </a:r>
            <a:r>
              <a:rPr lang="en-US" sz="20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ev</a:t>
            </a:r>
            <a:r>
              <a:rPr lang="en-US" sz="20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: Event |</a:t>
            </a:r>
          </a:p>
          <a:p>
            <a:r>
              <a:rPr lang="en-US" sz="20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		transition[st1, </a:t>
            </a:r>
            <a:r>
              <a:rPr lang="en-US" sz="20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ev</a:t>
            </a:r>
            <a:r>
              <a:rPr lang="en-US" sz="20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, st2] and</a:t>
            </a:r>
          </a:p>
          <a:p>
            <a:r>
              <a:rPr lang="en-US" sz="20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 some (st1.stolen – st2.stolen)</a:t>
            </a:r>
          </a:p>
          <a:p>
            <a:r>
              <a:rPr lang="en-US" sz="20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			implies</a:t>
            </a:r>
          </a:p>
          <a:p>
            <a:r>
              <a:rPr lang="en-US" sz="20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			</a:t>
            </a:r>
            <a:r>
              <a:rPr lang="en-US" sz="20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ev</a:t>
            </a:r>
            <a:r>
              <a:rPr lang="en-US" sz="20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in </a:t>
            </a:r>
            <a:r>
              <a:rPr lang="en-US" sz="20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EVstolen_laptop_</a:t>
            </a:r>
            <a:r>
              <a:rPr lang="en-US" sz="2000" b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report</a:t>
            </a:r>
            <a:endParaRPr lang="en-US" sz="2000" b="1" dirty="0" smtClean="0">
              <a:solidFill>
                <a:srgbClr val="FF0000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20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}</a:t>
            </a:r>
          </a:p>
        </p:txBody>
      </p:sp>
      <p:pic>
        <p:nvPicPr>
          <p:cNvPr id="3994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5842" y="2362300"/>
            <a:ext cx="501015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69898" y="513395"/>
            <a:ext cx="8229600" cy="11658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Avenir LT Std 45 Book" pitchFamily="34" charset="0"/>
              </a:rPr>
              <a:t>“Only a </a:t>
            </a:r>
            <a:r>
              <a:rPr lang="en-US" dirty="0" err="1" smtClean="0">
                <a:latin typeface="Avenir LT Std 45 Book" pitchFamily="34" charset="0"/>
              </a:rPr>
              <a:t>stolen_laptop_</a:t>
            </a:r>
            <a:r>
              <a:rPr lang="en-US" b="1" dirty="0" err="1" smtClean="0">
                <a:latin typeface="Avenir LT Std 45 Book" pitchFamily="34" charset="0"/>
              </a:rPr>
              <a:t>report</a:t>
            </a:r>
            <a:r>
              <a:rPr lang="en-US" dirty="0" smtClean="0">
                <a:latin typeface="Avenir LT Std 45 Book" pitchFamily="34" charset="0"/>
              </a:rPr>
              <a:t> event can remove addresses from the stolen table.”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5842" y="4685929"/>
            <a:ext cx="57150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Oval 11"/>
          <p:cNvSpPr/>
          <p:nvPr/>
        </p:nvSpPr>
        <p:spPr>
          <a:xfrm>
            <a:off x="544524" y="4863729"/>
            <a:ext cx="3163874" cy="52202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101703" y="4577444"/>
            <a:ext cx="1309139" cy="751155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545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Line 13"/>
          <p:cNvSpPr>
            <a:spLocks noChangeShapeType="1"/>
          </p:cNvSpPr>
          <p:nvPr/>
        </p:nvSpPr>
        <p:spPr bwMode="auto">
          <a:xfrm flipV="1">
            <a:off x="4732338" y="3179297"/>
            <a:ext cx="655588" cy="1319677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u="sng">
              <a:latin typeface="Avenir LT Std 45 Book" pitchFamily="34" charset="0"/>
            </a:endParaRPr>
          </a:p>
        </p:txBody>
      </p:sp>
      <p:sp>
        <p:nvSpPr>
          <p:cNvPr id="32" name="Line 13"/>
          <p:cNvSpPr>
            <a:spLocks noChangeShapeType="1"/>
          </p:cNvSpPr>
          <p:nvPr/>
        </p:nvSpPr>
        <p:spPr bwMode="auto">
          <a:xfrm flipH="1" flipV="1">
            <a:off x="2799470" y="3179298"/>
            <a:ext cx="1086730" cy="1319677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u="sng">
              <a:latin typeface="Avenir LT Std 45 Book" pitchFamily="34" charset="0"/>
            </a:endParaRPr>
          </a:p>
        </p:txBody>
      </p:sp>
      <p:sp>
        <p:nvSpPr>
          <p:cNvPr id="4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7FE03C65-141A-49D0-9753-1CAA8F555738}" type="slidenum">
              <a:rPr lang="en-US">
                <a:latin typeface="Avenir LT Std 45 Book" pitchFamily="34" charset="0"/>
              </a:rPr>
              <a:pPr>
                <a:defRPr/>
              </a:pPr>
              <a:t>2</a:t>
            </a:fld>
            <a:endParaRPr lang="en-US">
              <a:latin typeface="Avenir LT Std 45 Book" pitchFamily="34" charset="0"/>
            </a:endParaRPr>
          </a:p>
        </p:txBody>
      </p:sp>
      <p:sp>
        <p:nvSpPr>
          <p:cNvPr id="123916" name="Line 12"/>
          <p:cNvSpPr>
            <a:spLocks noChangeShapeType="1"/>
          </p:cNvSpPr>
          <p:nvPr/>
        </p:nvSpPr>
        <p:spPr bwMode="auto">
          <a:xfrm flipH="1">
            <a:off x="1524000" y="1600200"/>
            <a:ext cx="7938" cy="3197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venir LT Std 45 Book" pitchFamily="34" charset="0"/>
            </a:endParaRPr>
          </a:p>
        </p:txBody>
      </p:sp>
      <p:grpSp>
        <p:nvGrpSpPr>
          <p:cNvPr id="2" name="Group 48"/>
          <p:cNvGrpSpPr/>
          <p:nvPr/>
        </p:nvGrpSpPr>
        <p:grpSpPr>
          <a:xfrm>
            <a:off x="304800" y="4343400"/>
            <a:ext cx="1211263" cy="835025"/>
            <a:chOff x="304800" y="3124200"/>
            <a:chExt cx="1211263" cy="835025"/>
          </a:xfrm>
        </p:grpSpPr>
        <p:pic>
          <p:nvPicPr>
            <p:cNvPr id="123913" name="Picture 9" descr="j029298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04800" y="3124200"/>
              <a:ext cx="846138" cy="835025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</p:spPr>
        </p:pic>
        <p:sp>
          <p:nvSpPr>
            <p:cNvPr id="123939" name="Line 35"/>
            <p:cNvSpPr>
              <a:spLocks noChangeShapeType="1"/>
            </p:cNvSpPr>
            <p:nvPr/>
          </p:nvSpPr>
          <p:spPr bwMode="auto">
            <a:xfrm>
              <a:off x="1143000" y="3505200"/>
              <a:ext cx="37306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venir LT Std 45 Book" pitchFamily="34" charset="0"/>
              </a:endParaRPr>
            </a:p>
          </p:txBody>
        </p:sp>
      </p:grp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304800" y="1295400"/>
            <a:ext cx="1219200" cy="835025"/>
            <a:chOff x="576" y="192"/>
            <a:chExt cx="768" cy="526"/>
          </a:xfrm>
        </p:grpSpPr>
        <p:pic>
          <p:nvPicPr>
            <p:cNvPr id="123908" name="Picture 4" descr="j029298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76" y="192"/>
              <a:ext cx="533" cy="526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</p:spPr>
        </p:pic>
        <p:sp>
          <p:nvSpPr>
            <p:cNvPr id="123917" name="Line 13"/>
            <p:cNvSpPr>
              <a:spLocks noChangeShapeType="1"/>
            </p:cNvSpPr>
            <p:nvPr/>
          </p:nvSpPr>
          <p:spPr bwMode="auto">
            <a:xfrm>
              <a:off x="1109" y="430"/>
              <a:ext cx="23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venir LT Std 45 Book" pitchFamily="34" charset="0"/>
              </a:endParaRPr>
            </a:p>
          </p:txBody>
        </p:sp>
      </p:grpSp>
      <p:sp>
        <p:nvSpPr>
          <p:cNvPr id="123925" name="Line 21"/>
          <p:cNvSpPr>
            <a:spLocks noChangeShapeType="1"/>
          </p:cNvSpPr>
          <p:nvPr/>
        </p:nvSpPr>
        <p:spPr bwMode="auto">
          <a:xfrm>
            <a:off x="1531938" y="2971800"/>
            <a:ext cx="66214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venir LT Std 45 Book" pitchFamily="34" charset="0"/>
            </a:endParaRPr>
          </a:p>
        </p:txBody>
      </p:sp>
      <p:pic>
        <p:nvPicPr>
          <p:cNvPr id="123923" name="Picture 19" descr="MCj0431499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0" y="2514600"/>
            <a:ext cx="914400" cy="914400"/>
          </a:xfrm>
          <a:prstGeom prst="rect">
            <a:avLst/>
          </a:prstGeom>
          <a:noFill/>
        </p:spPr>
      </p:pic>
      <p:pic>
        <p:nvPicPr>
          <p:cNvPr id="123924" name="Picture 20" descr="MCj0431499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81600" y="2514600"/>
            <a:ext cx="914400" cy="914400"/>
          </a:xfrm>
          <a:prstGeom prst="rect">
            <a:avLst/>
          </a:prstGeom>
          <a:noFill/>
        </p:spPr>
      </p:pic>
      <p:pic>
        <p:nvPicPr>
          <p:cNvPr id="47" name="Picture 313" descr="MCj0438061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20000" y="2438400"/>
            <a:ext cx="1012698" cy="1012699"/>
          </a:xfrm>
          <a:prstGeom prst="rect">
            <a:avLst/>
          </a:prstGeom>
          <a:noFill/>
        </p:spPr>
      </p:pic>
      <p:sp>
        <p:nvSpPr>
          <p:cNvPr id="48" name="Text Box 315"/>
          <p:cNvSpPr txBox="1">
            <a:spLocks noChangeArrowheads="1"/>
          </p:cNvSpPr>
          <p:nvPr/>
        </p:nvSpPr>
        <p:spPr bwMode="auto">
          <a:xfrm>
            <a:off x="7924800" y="2133600"/>
            <a:ext cx="112090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3343275"/>
            <a:endParaRPr lang="en-US" sz="2400" dirty="0">
              <a:latin typeface="Avenir LT Std 45 Book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351461" y="228600"/>
            <a:ext cx="42812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>
                <a:solidFill>
                  <a:schemeClr val="tx2"/>
                </a:solidFill>
                <a:latin typeface="Avenir LT Std 45 Book" pitchFamily="34" charset="0"/>
              </a:rPr>
              <a:t>A</a:t>
            </a:r>
            <a:r>
              <a:rPr lang="en-US" sz="2400" b="1" u="sng" dirty="0" smtClean="0">
                <a:solidFill>
                  <a:schemeClr val="tx2"/>
                </a:solidFill>
                <a:latin typeface="Avenir LT Std 45 Book" pitchFamily="34" charset="0"/>
              </a:rPr>
              <a:t> Software-Defined </a:t>
            </a:r>
            <a:r>
              <a:rPr lang="en-US" sz="2400" u="sng" dirty="0" smtClean="0">
                <a:solidFill>
                  <a:schemeClr val="tx2"/>
                </a:solidFill>
                <a:latin typeface="Avenir LT Std 45 Book" pitchFamily="34" charset="0"/>
              </a:rPr>
              <a:t>Network</a:t>
            </a:r>
            <a:endParaRPr lang="en-US" sz="2400" u="sng" dirty="0">
              <a:solidFill>
                <a:schemeClr val="tx2"/>
              </a:solidFill>
              <a:latin typeface="Avenir LT Std 45 Book" pitchFamily="34" charset="0"/>
            </a:endParaRPr>
          </a:p>
        </p:txBody>
      </p:sp>
      <p:sp>
        <p:nvSpPr>
          <p:cNvPr id="50" name="Text Box 49"/>
          <p:cNvSpPr txBox="1">
            <a:spLocks noChangeArrowheads="1"/>
          </p:cNvSpPr>
          <p:nvPr/>
        </p:nvSpPr>
        <p:spPr bwMode="auto">
          <a:xfrm>
            <a:off x="2441448" y="2130552"/>
            <a:ext cx="762000" cy="40011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000" i="0" dirty="0" smtClean="0">
                <a:solidFill>
                  <a:schemeClr val="tx2"/>
                </a:solidFill>
                <a:latin typeface="Avenir LT Std 45 Book" pitchFamily="34" charset="0"/>
              </a:rPr>
              <a:t>NAT</a:t>
            </a:r>
            <a:endParaRPr lang="en-US" sz="2000" i="0" dirty="0">
              <a:solidFill>
                <a:schemeClr val="tx2"/>
              </a:solidFill>
              <a:latin typeface="Avenir LT Std 45 Book" pitchFamily="34" charset="0"/>
            </a:endParaRPr>
          </a:p>
        </p:txBody>
      </p:sp>
      <p:sp>
        <p:nvSpPr>
          <p:cNvPr id="51" name="Text Box 49"/>
          <p:cNvSpPr txBox="1">
            <a:spLocks noChangeArrowheads="1"/>
          </p:cNvSpPr>
          <p:nvPr/>
        </p:nvSpPr>
        <p:spPr bwMode="auto">
          <a:xfrm>
            <a:off x="5105400" y="2133600"/>
            <a:ext cx="1219200" cy="40011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000" i="0" dirty="0" smtClean="0">
                <a:solidFill>
                  <a:schemeClr val="tx2"/>
                </a:solidFill>
                <a:latin typeface="Avenir LT Std 45 Book" pitchFamily="34" charset="0"/>
              </a:rPr>
              <a:t>Firewall</a:t>
            </a:r>
            <a:endParaRPr lang="en-US" sz="2000" i="0" dirty="0">
              <a:solidFill>
                <a:schemeClr val="tx2"/>
              </a:solidFill>
              <a:latin typeface="Avenir LT Std 45 Book" pitchFamily="34" charset="0"/>
            </a:endParaRPr>
          </a:p>
        </p:txBody>
      </p:sp>
      <p:sp>
        <p:nvSpPr>
          <p:cNvPr id="52" name="Text Box 51"/>
          <p:cNvSpPr txBox="1">
            <a:spLocks noChangeArrowheads="1"/>
          </p:cNvSpPr>
          <p:nvPr/>
        </p:nvSpPr>
        <p:spPr bwMode="auto">
          <a:xfrm>
            <a:off x="228600" y="5334000"/>
            <a:ext cx="1645542" cy="40011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000" i="0" dirty="0" smtClean="0">
                <a:solidFill>
                  <a:schemeClr val="tx2"/>
                </a:solidFill>
                <a:latin typeface="Avenir LT Std 45 Book" pitchFamily="34" charset="0"/>
              </a:rPr>
              <a:t>Contractor</a:t>
            </a:r>
            <a:endParaRPr lang="en-US" sz="2000" i="0" dirty="0">
              <a:solidFill>
                <a:schemeClr val="tx2"/>
              </a:solidFill>
              <a:latin typeface="Avenir LT Std 45 Book" pitchFamily="34" charset="0"/>
            </a:endParaRPr>
          </a:p>
        </p:txBody>
      </p:sp>
      <p:sp>
        <p:nvSpPr>
          <p:cNvPr id="54" name="Text Box 49"/>
          <p:cNvSpPr txBox="1">
            <a:spLocks noChangeArrowheads="1"/>
          </p:cNvSpPr>
          <p:nvPr/>
        </p:nvSpPr>
        <p:spPr bwMode="auto">
          <a:xfrm>
            <a:off x="304801" y="762000"/>
            <a:ext cx="1227137" cy="40011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000" i="0" dirty="0" smtClean="0">
                <a:solidFill>
                  <a:schemeClr val="tx2"/>
                </a:solidFill>
                <a:latin typeface="Avenir LT Std 45 Book" pitchFamily="34" charset="0"/>
              </a:rPr>
              <a:t>Manager</a:t>
            </a:r>
            <a:endParaRPr lang="en-US" sz="2000" i="0" dirty="0">
              <a:solidFill>
                <a:schemeClr val="tx2"/>
              </a:solidFill>
              <a:latin typeface="Avenir LT Std 45 Book" pitchFamily="34" charset="0"/>
            </a:endParaRPr>
          </a:p>
        </p:txBody>
      </p:sp>
      <p:pic>
        <p:nvPicPr>
          <p:cNvPr id="29" name="Picture 4" descr="j029298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6200" y="4498975"/>
            <a:ext cx="846138" cy="835025"/>
          </a:xfrm>
          <a:prstGeom prst="rect">
            <a:avLst/>
          </a:prstGeom>
          <a:solidFill>
            <a:schemeClr val="bg2">
              <a:alpha val="50000"/>
            </a:schemeClr>
          </a:solidFill>
        </p:spPr>
      </p:pic>
      <p:sp>
        <p:nvSpPr>
          <p:cNvPr id="31" name="Text Box 51"/>
          <p:cNvSpPr txBox="1">
            <a:spLocks noChangeArrowheads="1"/>
          </p:cNvSpPr>
          <p:nvPr/>
        </p:nvSpPr>
        <p:spPr bwMode="auto">
          <a:xfrm>
            <a:off x="3589339" y="5486400"/>
            <a:ext cx="1516061" cy="40011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000" dirty="0" smtClean="0">
                <a:solidFill>
                  <a:schemeClr val="tx2"/>
                </a:solidFill>
                <a:latin typeface="Avenir LT Std 45 Book" pitchFamily="34" charset="0"/>
              </a:rPr>
              <a:t>Controller</a:t>
            </a:r>
            <a:endParaRPr lang="en-US" sz="2000" i="0" dirty="0">
              <a:solidFill>
                <a:schemeClr val="tx2"/>
              </a:solidFill>
              <a:latin typeface="Avenir LT Std 45 Book" pitchFamily="34" charset="0"/>
            </a:endParaRPr>
          </a:p>
        </p:txBody>
      </p:sp>
      <p:sp>
        <p:nvSpPr>
          <p:cNvPr id="33" name="AutoShape 7"/>
          <p:cNvSpPr>
            <a:spLocks noChangeArrowheads="1"/>
          </p:cNvSpPr>
          <p:nvPr/>
        </p:nvSpPr>
        <p:spPr bwMode="auto">
          <a:xfrm>
            <a:off x="5105400" y="3771900"/>
            <a:ext cx="3886200" cy="1143000"/>
          </a:xfrm>
          <a:prstGeom prst="wedgeRoundRectCallout">
            <a:avLst>
              <a:gd name="adj1" fmla="val -57336"/>
              <a:gd name="adj2" fmla="val 23668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2640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venir LT Std 45 Book" pitchFamily="34" charset="0"/>
                <a:cs typeface="Avenir Book"/>
              </a:rPr>
              <a:t>Program running on controller updates switches</a:t>
            </a:r>
            <a:endParaRPr lang="en-US" sz="2000" dirty="0">
              <a:solidFill>
                <a:srgbClr val="000000"/>
              </a:solidFill>
              <a:latin typeface="Avenir LT Std 45 Book" pitchFamily="34" charset="0"/>
              <a:cs typeface="Avenir Book"/>
            </a:endParaRPr>
          </a:p>
        </p:txBody>
      </p:sp>
      <p:sp>
        <p:nvSpPr>
          <p:cNvPr id="34" name="AutoShape 7"/>
          <p:cNvSpPr>
            <a:spLocks noChangeArrowheads="1"/>
          </p:cNvSpPr>
          <p:nvPr/>
        </p:nvSpPr>
        <p:spPr bwMode="auto">
          <a:xfrm>
            <a:off x="3888174" y="1329948"/>
            <a:ext cx="3731826" cy="686554"/>
          </a:xfrm>
          <a:prstGeom prst="wedgeRoundRectCallout">
            <a:avLst>
              <a:gd name="adj1" fmla="val -10901"/>
              <a:gd name="adj2" fmla="val 72594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2640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venir LT Std 45 Book" pitchFamily="34" charset="0"/>
                <a:cs typeface="Avenir Book"/>
              </a:rPr>
              <a:t>Switches remember instructions from the controller</a:t>
            </a:r>
            <a:endParaRPr lang="en-US" sz="2000" dirty="0">
              <a:solidFill>
                <a:srgbClr val="000000"/>
              </a:solidFill>
              <a:latin typeface="Avenir LT Std 45 Book" pitchFamily="34" charset="0"/>
              <a:cs typeface="Avenir Book"/>
            </a:endParaRPr>
          </a:p>
        </p:txBody>
      </p:sp>
      <p:sp>
        <p:nvSpPr>
          <p:cNvPr id="26" name="AutoShape 7"/>
          <p:cNvSpPr>
            <a:spLocks noChangeArrowheads="1"/>
          </p:cNvSpPr>
          <p:nvPr/>
        </p:nvSpPr>
        <p:spPr bwMode="auto">
          <a:xfrm>
            <a:off x="1230818" y="1755775"/>
            <a:ext cx="2262764" cy="377825"/>
          </a:xfrm>
          <a:prstGeom prst="wedgeRoundRectCallout">
            <a:avLst>
              <a:gd name="adj1" fmla="val -2099"/>
              <a:gd name="adj2" fmla="val 180423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62640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venir LT Std 45 Book" pitchFamily="34" charset="0"/>
                <a:cs typeface="Avenir Book"/>
              </a:rPr>
              <a:t>“Dumb” switches</a:t>
            </a:r>
            <a:endParaRPr lang="en-US" sz="2000" dirty="0">
              <a:solidFill>
                <a:srgbClr val="000000"/>
              </a:solidFill>
              <a:latin typeface="Avenir LT Std 45 Book" pitchFamily="34" charset="0"/>
              <a:cs typeface="Avenir Book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617123" y="228600"/>
            <a:ext cx="16209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>
                <a:solidFill>
                  <a:schemeClr val="tx2"/>
                </a:solidFill>
                <a:latin typeface="Avenir LT Std 45 Book" pitchFamily="34" charset="0"/>
              </a:rPr>
              <a:t>A</a:t>
            </a:r>
            <a:r>
              <a:rPr lang="en-US" sz="2400" b="1" u="sng" dirty="0">
                <a:solidFill>
                  <a:schemeClr val="tx2"/>
                </a:solidFill>
                <a:latin typeface="Avenir LT Std 45 Book" pitchFamily="34" charset="0"/>
              </a:rPr>
              <a:t> </a:t>
            </a:r>
            <a:r>
              <a:rPr lang="en-US" sz="2400" u="sng" dirty="0" smtClean="0">
                <a:solidFill>
                  <a:schemeClr val="tx2"/>
                </a:solidFill>
                <a:latin typeface="Avenir LT Std 45 Book" pitchFamily="34" charset="0"/>
              </a:rPr>
              <a:t>Network</a:t>
            </a:r>
            <a:endParaRPr lang="en-US" sz="2400" u="sng" dirty="0">
              <a:solidFill>
                <a:schemeClr val="tx2"/>
              </a:solidFill>
              <a:latin typeface="Avenir LT Std 45 Book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2" grpId="0" animBg="1"/>
      <p:bldP spid="53" grpId="0"/>
      <p:bldP spid="31" grpId="0"/>
      <p:bldP spid="2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68F6-0B2F-D041-A4D1-96C235836078}" type="slidenum">
              <a:rPr lang="en-US" smtClean="0">
                <a:latin typeface="Avenir LT Std 45 Book" pitchFamily="34" charset="0"/>
              </a:rPr>
              <a:pPr/>
              <a:t>20</a:t>
            </a:fld>
            <a:endParaRPr lang="en-US">
              <a:latin typeface="Avenir LT Std 45 Book" pitchFamily="34" charset="0"/>
            </a:endParaRPr>
          </a:p>
        </p:txBody>
      </p:sp>
      <p:sp>
        <p:nvSpPr>
          <p:cNvPr id="39938" name="AutoShape 2" descr="https://www.doc.ic.ac.uk/project/examples/2007/271j/suprema_on_alloy/Web/Images/alloylogo-trans.gif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093471"/>
            <a:ext cx="8229600" cy="11658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Avenir LT Std 45 Book" pitchFamily="34" charset="0"/>
              </a:rPr>
              <a:t>“</a:t>
            </a:r>
            <a:r>
              <a:rPr lang="en-US" dirty="0" smtClean="0">
                <a:solidFill>
                  <a:schemeClr val="accent3"/>
                </a:solidFill>
                <a:latin typeface="Avenir LT Std 45 Book" pitchFamily="34" charset="0"/>
              </a:rPr>
              <a:t>Only</a:t>
            </a:r>
            <a:r>
              <a:rPr lang="en-US" dirty="0" smtClean="0">
                <a:latin typeface="Avenir LT Std 45 Book" pitchFamily="34" charset="0"/>
              </a:rPr>
              <a:t> a </a:t>
            </a:r>
            <a:r>
              <a:rPr lang="en-US" dirty="0" err="1" smtClean="0">
                <a:solidFill>
                  <a:schemeClr val="accent1"/>
                </a:solidFill>
                <a:latin typeface="Avenir LT Std 45 Book" pitchFamily="34" charset="0"/>
              </a:rPr>
              <a:t>stolen_laptop_cancel</a:t>
            </a:r>
            <a:r>
              <a:rPr lang="en-US" dirty="0" smtClean="0">
                <a:solidFill>
                  <a:schemeClr val="accent1"/>
                </a:solidFill>
                <a:latin typeface="Avenir LT Std 45 Book" pitchFamily="34" charset="0"/>
              </a:rPr>
              <a:t> event </a:t>
            </a:r>
            <a:r>
              <a:rPr lang="en-US" dirty="0" smtClean="0">
                <a:latin typeface="Avenir LT Std 45 Book" pitchFamily="34" charset="0"/>
              </a:rPr>
              <a:t>can remove addresses from the </a:t>
            </a:r>
            <a:r>
              <a:rPr lang="en-US" i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venir LT Std 45 Book" pitchFamily="34" charset="0"/>
              </a:rPr>
              <a:t>stolen table</a:t>
            </a:r>
            <a:r>
              <a:rPr lang="en-US" dirty="0" smtClean="0">
                <a:latin typeface="Avenir LT Std 45 Book" pitchFamily="34" charset="0"/>
              </a:rPr>
              <a:t>.”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524250" y="2454980"/>
            <a:ext cx="1744763" cy="3003256"/>
            <a:chOff x="4438068" y="945050"/>
            <a:chExt cx="1744763" cy="3003256"/>
          </a:xfrm>
        </p:grpSpPr>
        <p:sp>
          <p:nvSpPr>
            <p:cNvPr id="9" name="Rectangle 3"/>
            <p:cNvSpPr>
              <a:spLocks noChangeArrowheads="1"/>
            </p:cNvSpPr>
            <p:nvPr/>
          </p:nvSpPr>
          <p:spPr bwMode="auto">
            <a:xfrm>
              <a:off x="4438068" y="2035316"/>
              <a:ext cx="1744763" cy="523315"/>
            </a:xfrm>
            <a:prstGeom prst="rect">
              <a:avLst/>
            </a:prstGeom>
            <a:solidFill>
              <a:schemeClr val="accent1"/>
            </a:solidFill>
            <a:ln w="9525" cap="flat">
              <a:solidFill>
                <a:srgbClr val="000000"/>
              </a:solidFill>
              <a:round/>
              <a:headEnd/>
              <a:tailEnd/>
            </a:ln>
            <a:effectLst/>
            <a:extLst/>
          </p:spPr>
          <p:txBody>
            <a:bodyPr wrap="none" lIns="81639" tIns="58421" rIns="81639" bIns="40820" anchor="ctr"/>
            <a:lstStyle/>
            <a:p>
              <a:pPr algn="ctr">
                <a:tabLst>
                  <a:tab pos="656650" algn="l"/>
                  <a:tab pos="1313299" algn="l"/>
                  <a:tab pos="1969949" algn="l"/>
                  <a:tab pos="2626599" algn="l"/>
                  <a:tab pos="3283248" algn="l"/>
                  <a:tab pos="3939898" algn="l"/>
                </a:tabLst>
              </a:pPr>
              <a:r>
                <a:rPr lang="en-US" sz="2000" b="1" dirty="0" smtClean="0">
                  <a:solidFill>
                    <a:srgbClr val="000000"/>
                  </a:solidFill>
                  <a:latin typeface="Avenir LT Std 45 Book" pitchFamily="34" charset="0"/>
                  <a:cs typeface="Avenir Next Condensed Regular"/>
                </a:rPr>
                <a:t>Control logic</a:t>
              </a:r>
              <a:endParaRPr lang="en-US" sz="2000" dirty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endParaRPr>
            </a:p>
          </p:txBody>
        </p:sp>
        <p:sp>
          <p:nvSpPr>
            <p:cNvPr id="10" name="Rectangle 3"/>
            <p:cNvSpPr>
              <a:spLocks noChangeArrowheads="1"/>
            </p:cNvSpPr>
            <p:nvPr/>
          </p:nvSpPr>
          <p:spPr bwMode="auto">
            <a:xfrm>
              <a:off x="4438068" y="945050"/>
              <a:ext cx="1744763" cy="742384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9525" cap="flat">
              <a:solidFill>
                <a:srgbClr val="000000"/>
              </a:solidFill>
              <a:round/>
              <a:headEnd/>
              <a:tailEnd/>
            </a:ln>
            <a:effectLst/>
            <a:extLst/>
          </p:spPr>
          <p:txBody>
            <a:bodyPr wrap="none" lIns="81639" tIns="58421" rIns="81639" bIns="40820" anchor="ctr"/>
            <a:lstStyle/>
            <a:p>
              <a:pPr algn="ctr">
                <a:tabLst>
                  <a:tab pos="656650" algn="l"/>
                  <a:tab pos="1313299" algn="l"/>
                  <a:tab pos="1969949" algn="l"/>
                  <a:tab pos="2626599" algn="l"/>
                  <a:tab pos="3283248" algn="l"/>
                  <a:tab pos="3939898" algn="l"/>
                </a:tabLst>
              </a:pPr>
              <a:r>
                <a:rPr lang="en-US" sz="2000" b="1" dirty="0" err="1" smtClean="0">
                  <a:solidFill>
                    <a:srgbClr val="000000"/>
                  </a:solidFill>
                  <a:latin typeface="Avenir LT Std 45 Book" pitchFamily="34" charset="0"/>
                  <a:cs typeface="Avenir Next Condensed Regular"/>
                </a:rPr>
                <a:t>Datastore</a:t>
              </a:r>
              <a:endParaRPr lang="en-US" sz="2000" dirty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endParaRPr>
            </a:p>
          </p:txBody>
        </p:sp>
        <p:sp>
          <p:nvSpPr>
            <p:cNvPr id="12" name="Rectangle 3"/>
            <p:cNvSpPr>
              <a:spLocks noChangeArrowheads="1"/>
            </p:cNvSpPr>
            <p:nvPr/>
          </p:nvSpPr>
          <p:spPr bwMode="auto">
            <a:xfrm>
              <a:off x="4438068" y="2828994"/>
              <a:ext cx="1744763" cy="1119312"/>
            </a:xfrm>
            <a:prstGeom prst="rect">
              <a:avLst/>
            </a:prstGeom>
            <a:solidFill>
              <a:schemeClr val="accent3"/>
            </a:solidFill>
            <a:ln w="9525" cap="flat">
              <a:solidFill>
                <a:srgbClr val="000000"/>
              </a:solidFill>
              <a:round/>
              <a:headEnd/>
              <a:tailEnd/>
            </a:ln>
            <a:effectLst/>
            <a:extLst/>
          </p:spPr>
          <p:txBody>
            <a:bodyPr wrap="none" lIns="81639" tIns="58421" rIns="81639" bIns="40820" anchor="ctr"/>
            <a:lstStyle/>
            <a:p>
              <a:pPr algn="ctr">
                <a:tabLst>
                  <a:tab pos="656650" algn="l"/>
                  <a:tab pos="1313299" algn="l"/>
                  <a:tab pos="1969949" algn="l"/>
                  <a:tab pos="2626599" algn="l"/>
                  <a:tab pos="3283248" algn="l"/>
                  <a:tab pos="3939898" algn="l"/>
                </a:tabLst>
              </a:pPr>
              <a:r>
                <a:rPr lang="en-US" sz="2000" b="1" dirty="0" smtClean="0">
                  <a:solidFill>
                    <a:srgbClr val="000000"/>
                  </a:solidFill>
                  <a:latin typeface="Avenir LT Std 45 Book" pitchFamily="34" charset="0"/>
                  <a:cs typeface="Avenir Next Condensed Regular"/>
                </a:rPr>
                <a:t>Forwarding</a:t>
              </a:r>
            </a:p>
            <a:p>
              <a:pPr algn="ctr">
                <a:tabLst>
                  <a:tab pos="656650" algn="l"/>
                  <a:tab pos="1313299" algn="l"/>
                  <a:tab pos="1969949" algn="l"/>
                  <a:tab pos="2626599" algn="l"/>
                  <a:tab pos="3283248" algn="l"/>
                  <a:tab pos="3939898" algn="l"/>
                </a:tabLst>
              </a:pPr>
              <a:r>
                <a:rPr lang="en-US" sz="2000" b="1" dirty="0" smtClean="0">
                  <a:solidFill>
                    <a:srgbClr val="000000"/>
                  </a:solidFill>
                  <a:latin typeface="Avenir LT Std 45 Book" pitchFamily="34" charset="0"/>
                  <a:cs typeface="Avenir Next Condensed Regular"/>
                </a:rPr>
                <a:t>Rules</a:t>
              </a:r>
              <a:endParaRPr lang="en-US" sz="2000" dirty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endParaRPr>
            </a:p>
          </p:txBody>
        </p:sp>
      </p:grpSp>
      <p:sp>
        <p:nvSpPr>
          <p:cNvPr id="13" name="Content Placeholder 2"/>
          <p:cNvSpPr txBox="1">
            <a:spLocks/>
          </p:cNvSpPr>
          <p:nvPr/>
        </p:nvSpPr>
        <p:spPr>
          <a:xfrm>
            <a:off x="444500" y="1093471"/>
            <a:ext cx="8229600" cy="11658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venir LT Std 45 Book" pitchFamily="34" charset="0"/>
                <a:ea typeface="+mn-ea"/>
                <a:cs typeface="Avenir Book"/>
              </a:rPr>
              <a:t>“Only a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venir LT Std 45 Book" pitchFamily="34" charset="0"/>
                <a:ea typeface="+mn-ea"/>
                <a:cs typeface="Avenir Book"/>
              </a:rPr>
              <a:t>stolen_laptop_cancel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venir LT Std 45 Book" pitchFamily="34" charset="0"/>
                <a:ea typeface="+mn-ea"/>
                <a:cs typeface="Avenir Book"/>
              </a:rPr>
              <a:t> event can remove addresses from the stolen table.”</a:t>
            </a:r>
          </a:p>
        </p:txBody>
      </p:sp>
    </p:spTree>
    <p:extLst>
      <p:ext uri="{BB962C8B-B14F-4D97-AF65-F5344CB8AC3E}">
        <p14:creationId xmlns:p14="http://schemas.microsoft.com/office/powerpoint/2010/main" val="5856341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0286"/>
            <a:ext cx="6452776" cy="5295174"/>
          </a:xfrm>
        </p:spPr>
        <p:txBody>
          <a:bodyPr>
            <a:noAutofit/>
          </a:bodyPr>
          <a:lstStyle/>
          <a:p>
            <a:pPr lvl="0">
              <a:buNone/>
              <a:defRPr/>
            </a:pPr>
            <a:endParaRPr lang="en-US" sz="2400" dirty="0" smtClean="0">
              <a:latin typeface="Avenir LT Std 45 Book" pitchFamily="34" charset="0"/>
            </a:endParaRPr>
          </a:p>
          <a:p>
            <a:pPr lvl="0">
              <a:buNone/>
              <a:defRPr/>
            </a:pPr>
            <a:r>
              <a:rPr lang="en-US" sz="2400" dirty="0" smtClean="0">
                <a:latin typeface="Avenir LT Std 45 Book" pitchFamily="34" charset="0"/>
              </a:rPr>
              <a:t>“Whenever </a:t>
            </a:r>
            <a:r>
              <a:rPr lang="en-US" sz="2400" dirty="0" smtClean="0">
                <a:solidFill>
                  <a:schemeClr val="accent3"/>
                </a:solidFill>
                <a:latin typeface="Avenir LT Std 45 Book" pitchFamily="34" charset="0"/>
              </a:rPr>
              <a:t>a packet is sent out of an external-facing port</a:t>
            </a:r>
            <a:r>
              <a:rPr lang="en-US" sz="2400" dirty="0" smtClean="0">
                <a:latin typeface="Avenir LT Std 45 Book" pitchFamily="34" charset="0"/>
              </a:rPr>
              <a:t>, the </a:t>
            </a:r>
            <a:r>
              <a:rPr lang="en-US" sz="2400" i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venir LT Std 45 Book" pitchFamily="34" charset="0"/>
              </a:rPr>
              <a:t>controller has stored the packet’s source address</a:t>
            </a:r>
            <a:r>
              <a:rPr lang="en-US" sz="2400" dirty="0" smtClean="0">
                <a:latin typeface="Avenir LT Std 45 Book" pitchFamily="34" charset="0"/>
              </a:rPr>
              <a:t>.”</a:t>
            </a:r>
          </a:p>
          <a:p>
            <a:pPr>
              <a:buNone/>
            </a:pPr>
            <a:endParaRPr lang="en-US" sz="2400" dirty="0" smtClean="0">
              <a:latin typeface="Avenir LT Std 45 Book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venir LT Std 45 Book" pitchFamily="34" charset="0"/>
              </a:rPr>
              <a:t>“</a:t>
            </a:r>
            <a:r>
              <a:rPr lang="en-US" sz="2400" dirty="0" smtClean="0">
                <a:solidFill>
                  <a:schemeClr val="accent3"/>
                </a:solidFill>
                <a:latin typeface="Avenir LT Std 45 Book" pitchFamily="34" charset="0"/>
              </a:rPr>
              <a:t>Packets arriving on port 1 </a:t>
            </a:r>
            <a:r>
              <a:rPr lang="en-US" sz="2400" dirty="0" smtClean="0">
                <a:latin typeface="Avenir LT Std 45 Book" pitchFamily="34" charset="0"/>
              </a:rPr>
              <a:t>will always be </a:t>
            </a:r>
            <a:r>
              <a:rPr lang="en-US" sz="2400" dirty="0" smtClean="0">
                <a:solidFill>
                  <a:schemeClr val="accent3"/>
                </a:solidFill>
                <a:latin typeface="Avenir LT Std 45 Book" pitchFamily="34" charset="0"/>
              </a:rPr>
              <a:t>forwarded with a new source port</a:t>
            </a:r>
            <a:r>
              <a:rPr lang="en-US" sz="2400" dirty="0" smtClean="0">
                <a:latin typeface="Avenir LT Std 45 Book" pitchFamily="34" charset="0"/>
              </a:rPr>
              <a:t>, and that  port is always stored </a:t>
            </a:r>
            <a:r>
              <a:rPr lang="en-US" sz="2400" i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venir LT Std 45 Book" pitchFamily="34" charset="0"/>
              </a:rPr>
              <a:t>in the NAT table</a:t>
            </a:r>
            <a:r>
              <a:rPr lang="en-US" sz="2400" dirty="0" smtClean="0">
                <a:latin typeface="Avenir LT Std 45 Book" pitchFamily="34" charset="0"/>
              </a:rPr>
              <a:t>.”</a:t>
            </a:r>
          </a:p>
          <a:p>
            <a:pPr>
              <a:buNone/>
            </a:pPr>
            <a:endParaRPr lang="en-US" sz="2400" dirty="0" smtClean="0">
              <a:latin typeface="Avenir LT Std 45 Book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venir LT Std 45 Book" pitchFamily="34" charset="0"/>
              </a:rPr>
              <a:t>“</a:t>
            </a:r>
            <a:r>
              <a:rPr lang="en-US" sz="2400" dirty="0" smtClean="0">
                <a:solidFill>
                  <a:schemeClr val="accent3"/>
                </a:solidFill>
                <a:latin typeface="Avenir LT Std 45 Book" pitchFamily="34" charset="0"/>
              </a:rPr>
              <a:t>Packets arriving on port 2 will be dropped </a:t>
            </a:r>
            <a:r>
              <a:rPr lang="en-US" sz="2400" dirty="0" smtClean="0">
                <a:latin typeface="Avenir LT Std 45 Book" pitchFamily="34" charset="0"/>
              </a:rPr>
              <a:t>unless their destination port </a:t>
            </a:r>
            <a:r>
              <a:rPr lang="en-US" sz="2400" i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venir LT Std 45 Book" pitchFamily="34" charset="0"/>
              </a:rPr>
              <a:t>is used in the NAT table</a:t>
            </a:r>
            <a:r>
              <a:rPr lang="en-US" sz="2400" dirty="0" smtClean="0">
                <a:latin typeface="Avenir LT Std 45 Book" pitchFamily="34" charset="0"/>
              </a:rPr>
              <a:t>.”</a:t>
            </a:r>
          </a:p>
          <a:p>
            <a:pPr>
              <a:buNone/>
            </a:pPr>
            <a:endParaRPr lang="en-US" sz="2400" dirty="0" smtClean="0">
              <a:latin typeface="Avenir LT Std 45 Book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venir LT Std 45 Book" pitchFamily="34" charset="0"/>
              </a:rPr>
              <a:t>“If packets </a:t>
            </a:r>
            <a:r>
              <a:rPr lang="en-US" sz="2400" i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venir LT Std 45 Book" pitchFamily="34" charset="0"/>
              </a:rPr>
              <a:t>from a stolen laptop </a:t>
            </a:r>
            <a:r>
              <a:rPr lang="en-US" sz="2400" dirty="0" smtClean="0">
                <a:solidFill>
                  <a:schemeClr val="accent3"/>
                </a:solidFill>
                <a:latin typeface="Avenir LT Std 45 Book" pitchFamily="34" charset="0"/>
              </a:rPr>
              <a:t>appear on an edge switch</a:t>
            </a:r>
            <a:r>
              <a:rPr lang="en-US" sz="2400" dirty="0" smtClean="0">
                <a:latin typeface="Avenir LT Std 45 Book" pitchFamily="34" charset="0"/>
              </a:rPr>
              <a:t>, the </a:t>
            </a:r>
            <a:r>
              <a:rPr lang="en-US" sz="2400" dirty="0" smtClean="0">
                <a:solidFill>
                  <a:schemeClr val="accent1"/>
                </a:solidFill>
                <a:latin typeface="Avenir LT Std 45 Book" pitchFamily="34" charset="0"/>
              </a:rPr>
              <a:t>police will be notified</a:t>
            </a:r>
            <a:r>
              <a:rPr lang="en-US" sz="2400" dirty="0" smtClean="0">
                <a:latin typeface="Avenir LT Std 45 Book" pitchFamily="34" charset="0"/>
              </a:rPr>
              <a:t>.”</a:t>
            </a:r>
          </a:p>
          <a:p>
            <a:pPr>
              <a:buNone/>
            </a:pPr>
            <a:endParaRPr lang="en-US" sz="2400" dirty="0" smtClean="0">
              <a:latin typeface="Avenir LT Std 45 Book" pitchFamily="34" charset="0"/>
            </a:endParaRPr>
          </a:p>
          <a:p>
            <a:pPr>
              <a:buNone/>
            </a:pPr>
            <a:endParaRPr lang="en-US" sz="2400" dirty="0" smtClean="0">
              <a:latin typeface="Avenir LT Std 45 Book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68F6-0B2F-D041-A4D1-96C235836078}" type="slidenum">
              <a:rPr lang="en-US" smtClean="0">
                <a:latin typeface="Avenir LT Std 45 Book" pitchFamily="34" charset="0"/>
              </a:rPr>
              <a:pPr/>
              <a:t>21</a:t>
            </a:fld>
            <a:endParaRPr lang="en-US">
              <a:latin typeface="Avenir LT Std 45 Book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168242" y="1786609"/>
            <a:ext cx="1744763" cy="3003256"/>
            <a:chOff x="4438068" y="945050"/>
            <a:chExt cx="1744763" cy="3003256"/>
          </a:xfrm>
        </p:grpSpPr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4438068" y="2035316"/>
              <a:ext cx="1744763" cy="523315"/>
            </a:xfrm>
            <a:prstGeom prst="rect">
              <a:avLst/>
            </a:prstGeom>
            <a:solidFill>
              <a:schemeClr val="accent1"/>
            </a:solidFill>
            <a:ln w="9525" cap="flat">
              <a:solidFill>
                <a:srgbClr val="000000"/>
              </a:solidFill>
              <a:round/>
              <a:headEnd/>
              <a:tailEnd/>
            </a:ln>
            <a:effectLst/>
            <a:extLst/>
          </p:spPr>
          <p:txBody>
            <a:bodyPr wrap="none" lIns="81639" tIns="58421" rIns="81639" bIns="40820" anchor="ctr"/>
            <a:lstStyle/>
            <a:p>
              <a:pPr algn="ctr">
                <a:tabLst>
                  <a:tab pos="656650" algn="l"/>
                  <a:tab pos="1313299" algn="l"/>
                  <a:tab pos="1969949" algn="l"/>
                  <a:tab pos="2626599" algn="l"/>
                  <a:tab pos="3283248" algn="l"/>
                  <a:tab pos="3939898" algn="l"/>
                </a:tabLst>
              </a:pPr>
              <a:r>
                <a:rPr lang="en-US" sz="2000" b="1" dirty="0" smtClean="0">
                  <a:solidFill>
                    <a:srgbClr val="000000"/>
                  </a:solidFill>
                  <a:latin typeface="Avenir LT Std 45 Book" pitchFamily="34" charset="0"/>
                  <a:cs typeface="Avenir Next Condensed Regular"/>
                </a:rPr>
                <a:t>Control logic</a:t>
              </a:r>
              <a:endParaRPr lang="en-US" sz="2000" dirty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endParaRPr>
            </a:p>
          </p:txBody>
        </p:sp>
        <p:sp>
          <p:nvSpPr>
            <p:cNvPr id="7" name="Rectangle 3"/>
            <p:cNvSpPr>
              <a:spLocks noChangeArrowheads="1"/>
            </p:cNvSpPr>
            <p:nvPr/>
          </p:nvSpPr>
          <p:spPr bwMode="auto">
            <a:xfrm>
              <a:off x="4438068" y="945050"/>
              <a:ext cx="1744763" cy="742384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9525" cap="flat">
              <a:solidFill>
                <a:srgbClr val="000000"/>
              </a:solidFill>
              <a:round/>
              <a:headEnd/>
              <a:tailEnd/>
            </a:ln>
            <a:effectLst/>
            <a:extLst/>
          </p:spPr>
          <p:txBody>
            <a:bodyPr wrap="none" lIns="81639" tIns="58421" rIns="81639" bIns="40820" anchor="ctr"/>
            <a:lstStyle/>
            <a:p>
              <a:pPr algn="ctr">
                <a:tabLst>
                  <a:tab pos="656650" algn="l"/>
                  <a:tab pos="1313299" algn="l"/>
                  <a:tab pos="1969949" algn="l"/>
                  <a:tab pos="2626599" algn="l"/>
                  <a:tab pos="3283248" algn="l"/>
                  <a:tab pos="3939898" algn="l"/>
                </a:tabLst>
              </a:pPr>
              <a:r>
                <a:rPr lang="en-US" sz="2000" b="1" dirty="0" err="1" smtClean="0">
                  <a:solidFill>
                    <a:srgbClr val="000000"/>
                  </a:solidFill>
                  <a:latin typeface="Avenir LT Std 45 Book" pitchFamily="34" charset="0"/>
                  <a:cs typeface="Avenir Next Condensed Regular"/>
                </a:rPr>
                <a:t>Datastore</a:t>
              </a:r>
              <a:endParaRPr lang="en-US" sz="2000" dirty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endParaRPr>
            </a:p>
          </p:txBody>
        </p:sp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4438068" y="2828994"/>
              <a:ext cx="1744763" cy="1119312"/>
            </a:xfrm>
            <a:prstGeom prst="rect">
              <a:avLst/>
            </a:prstGeom>
            <a:solidFill>
              <a:schemeClr val="accent3"/>
            </a:solidFill>
            <a:ln w="9525" cap="flat">
              <a:solidFill>
                <a:srgbClr val="000000"/>
              </a:solidFill>
              <a:round/>
              <a:headEnd/>
              <a:tailEnd/>
            </a:ln>
            <a:effectLst/>
            <a:extLst/>
          </p:spPr>
          <p:txBody>
            <a:bodyPr wrap="none" lIns="81639" tIns="58421" rIns="81639" bIns="40820" anchor="ctr"/>
            <a:lstStyle/>
            <a:p>
              <a:pPr algn="ctr">
                <a:tabLst>
                  <a:tab pos="656650" algn="l"/>
                  <a:tab pos="1313299" algn="l"/>
                  <a:tab pos="1969949" algn="l"/>
                  <a:tab pos="2626599" algn="l"/>
                  <a:tab pos="3283248" algn="l"/>
                  <a:tab pos="3939898" algn="l"/>
                </a:tabLst>
              </a:pPr>
              <a:r>
                <a:rPr lang="en-US" sz="2000" b="1" dirty="0" smtClean="0">
                  <a:solidFill>
                    <a:srgbClr val="000000"/>
                  </a:solidFill>
                  <a:latin typeface="Avenir LT Std 45 Book" pitchFamily="34" charset="0"/>
                  <a:cs typeface="Avenir Next Condensed Regular"/>
                </a:rPr>
                <a:t>Forwarding</a:t>
              </a:r>
            </a:p>
            <a:p>
              <a:pPr algn="ctr">
                <a:tabLst>
                  <a:tab pos="656650" algn="l"/>
                  <a:tab pos="1313299" algn="l"/>
                  <a:tab pos="1969949" algn="l"/>
                  <a:tab pos="2626599" algn="l"/>
                  <a:tab pos="3283248" algn="l"/>
                  <a:tab pos="3939898" algn="l"/>
                </a:tabLst>
              </a:pPr>
              <a:r>
                <a:rPr lang="en-US" sz="2000" b="1" dirty="0" smtClean="0">
                  <a:solidFill>
                    <a:srgbClr val="000000"/>
                  </a:solidFill>
                  <a:latin typeface="Avenir LT Std 45 Book" pitchFamily="34" charset="0"/>
                  <a:cs typeface="Avenir Next Condensed Regular"/>
                </a:rPr>
                <a:t>Rules</a:t>
              </a:r>
              <a:endParaRPr lang="en-US" sz="2000" dirty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70175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363" y="488887"/>
            <a:ext cx="8229600" cy="55562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u="sng" dirty="0" smtClean="0">
                <a:latin typeface="Avenir LT Std 45 Book" pitchFamily="34" charset="0"/>
              </a:rPr>
              <a:t>Preservation</a:t>
            </a:r>
          </a:p>
          <a:p>
            <a:pPr>
              <a:buNone/>
            </a:pPr>
            <a:r>
              <a:rPr lang="en-US" dirty="0" smtClean="0">
                <a:latin typeface="Avenir LT Std 45 Book" pitchFamily="34" charset="0"/>
              </a:rPr>
              <a:t>“If the NAT table is consistent before a packet arrives, then it will be afterward.”</a:t>
            </a:r>
          </a:p>
          <a:p>
            <a:pPr>
              <a:buNone/>
            </a:pPr>
            <a:endParaRPr lang="en-US" dirty="0">
              <a:latin typeface="Avenir LT Std 45 Book" pitchFamily="34" charset="0"/>
            </a:endParaRPr>
          </a:p>
          <a:p>
            <a:pPr>
              <a:buNone/>
            </a:pPr>
            <a:r>
              <a:rPr lang="en-US" u="sng" dirty="0" smtClean="0">
                <a:latin typeface="Avenir LT Std 45 Book" pitchFamily="34" charset="0"/>
              </a:rPr>
              <a:t>Progress</a:t>
            </a:r>
            <a:endParaRPr lang="en-US" dirty="0">
              <a:latin typeface="Avenir LT Std 45 Book" pitchFamily="34" charset="0"/>
            </a:endParaRPr>
          </a:p>
          <a:p>
            <a:pPr>
              <a:buNone/>
            </a:pPr>
            <a:r>
              <a:rPr lang="en-US" dirty="0" smtClean="0">
                <a:latin typeface="Avenir LT Std 45 Book" pitchFamily="34" charset="0"/>
              </a:rPr>
              <a:t>“A consistent NAT table will forward, </a:t>
            </a:r>
            <a:br>
              <a:rPr lang="en-US" dirty="0" smtClean="0">
                <a:latin typeface="Avenir LT Std 45 Book" pitchFamily="34" charset="0"/>
              </a:rPr>
            </a:br>
            <a:r>
              <a:rPr lang="en-US" dirty="0" smtClean="0">
                <a:latin typeface="Avenir LT Std 45 Book" pitchFamily="34" charset="0"/>
              </a:rPr>
              <a:t>else it will signal an out-of-ports error.”</a:t>
            </a:r>
          </a:p>
          <a:p>
            <a:pPr>
              <a:buNone/>
            </a:pPr>
            <a:endParaRPr lang="en-US" dirty="0">
              <a:latin typeface="Avenir LT Std 45 Book" pitchFamily="34" charset="0"/>
            </a:endParaRPr>
          </a:p>
          <a:p>
            <a:pPr>
              <a:buNone/>
            </a:pPr>
            <a:r>
              <a:rPr lang="en-US" dirty="0" smtClean="0">
                <a:latin typeface="Avenir LT Std 45 Book" pitchFamily="34" charset="0"/>
              </a:rPr>
              <a:t>Progress + Preservation  = (NAT) Soundness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68F6-0B2F-D041-A4D1-96C235836078}" type="slidenum">
              <a:rPr lang="en-US" smtClean="0">
                <a:latin typeface="Avenir LT Std 45 Book" pitchFamily="34" charset="0"/>
              </a:rPr>
              <a:pPr/>
              <a:t>22</a:t>
            </a:fld>
            <a:endParaRPr lang="en-US">
              <a:latin typeface="Avenir LT Std 45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103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Other/Next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Efficient compilation (send the controller all necessary packets and no unnecessary ones)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Reliable distribution of state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Interface to external code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Converting current </a:t>
            </a:r>
            <a:r>
              <a:rPr lang="en-US" dirty="0"/>
              <a:t>I</a:t>
            </a:r>
            <a:r>
              <a:rPr lang="en-US" dirty="0" smtClean="0"/>
              <a:t>OS networks to SDN—</a:t>
            </a:r>
            <a:br>
              <a:rPr lang="en-US" dirty="0" smtClean="0"/>
            </a:br>
            <a:r>
              <a:rPr lang="en-US" dirty="0" err="1" smtClean="0"/>
              <a:t>Flowlog</a:t>
            </a:r>
            <a:r>
              <a:rPr lang="en-US" dirty="0" smtClean="0"/>
              <a:t> provides a good target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Differential analysis for </a:t>
            </a:r>
            <a:r>
              <a:rPr lang="en-US" dirty="0" err="1" smtClean="0"/>
              <a:t>Flowlog</a:t>
            </a:r>
            <a:r>
              <a:rPr lang="en-US" dirty="0" smtClean="0"/>
              <a:t> programs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68F6-0B2F-D041-A4D1-96C235836078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546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aptop"/>
          <p:cNvSpPr>
            <a:spLocks noEditPoints="1" noChangeArrowheads="1"/>
          </p:cNvSpPr>
          <p:nvPr/>
        </p:nvSpPr>
        <p:spPr bwMode="auto">
          <a:xfrm>
            <a:off x="7070313" y="3429000"/>
            <a:ext cx="1058784" cy="855316"/>
          </a:xfrm>
          <a:custGeom>
            <a:avLst/>
            <a:gdLst>
              <a:gd name="T0" fmla="*/ 3362 w 21600"/>
              <a:gd name="T1" fmla="*/ 0 h 21600"/>
              <a:gd name="T2" fmla="*/ 3362 w 21600"/>
              <a:gd name="T3" fmla="*/ 7173 h 21600"/>
              <a:gd name="T4" fmla="*/ 18327 w 21600"/>
              <a:gd name="T5" fmla="*/ 0 h 21600"/>
              <a:gd name="T6" fmla="*/ 18327 w 21600"/>
              <a:gd name="T7" fmla="*/ 7173 h 21600"/>
              <a:gd name="T8" fmla="*/ 10800 w 21600"/>
              <a:gd name="T9" fmla="*/ 0 h 21600"/>
              <a:gd name="T10" fmla="*/ 10800 w 21600"/>
              <a:gd name="T11" fmla="*/ 21600 h 21600"/>
              <a:gd name="T12" fmla="*/ 0 w 21600"/>
              <a:gd name="T13" fmla="*/ 21600 h 21600"/>
              <a:gd name="T14" fmla="*/ 21600 w 21600"/>
              <a:gd name="T15" fmla="*/ 21600 h 21600"/>
              <a:gd name="T16" fmla="*/ 4445 w 21600"/>
              <a:gd name="T17" fmla="*/ 1858 h 21600"/>
              <a:gd name="T18" fmla="*/ 17311 w 21600"/>
              <a:gd name="T19" fmla="*/ 1232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venir LT Std 45 Book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458640" y="371192"/>
            <a:ext cx="8228160" cy="2123609"/>
          </a:xfrm>
          <a:prstGeom prst="rect">
            <a:avLst/>
          </a:prstGeom>
          <a:ln/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400" u="sng" noProof="0" dirty="0" smtClean="0">
                <a:solidFill>
                  <a:schemeClr val="tx2"/>
                </a:solidFill>
                <a:latin typeface="Avenir LT Std 45 Book" pitchFamily="34" charset="0"/>
                <a:cs typeface="Avenir Book"/>
              </a:rPr>
              <a:t>“</a:t>
            </a:r>
            <a:r>
              <a:rPr lang="en-US" sz="2400" u="sng" dirty="0">
                <a:solidFill>
                  <a:schemeClr val="tx2"/>
                </a:solidFill>
                <a:latin typeface="Avenir LT Std 45 Book" pitchFamily="34" charset="0"/>
                <a:cs typeface="Avenir Book"/>
              </a:rPr>
              <a:t>R</a:t>
            </a:r>
            <a:r>
              <a:rPr lang="en-US" sz="2400" u="sng" noProof="0" dirty="0" err="1" smtClean="0">
                <a:solidFill>
                  <a:schemeClr val="tx2"/>
                </a:solidFill>
                <a:latin typeface="Avenir LT Std 45 Book" pitchFamily="34" charset="0"/>
                <a:cs typeface="Avenir Book"/>
              </a:rPr>
              <a:t>eactive</a:t>
            </a:r>
            <a:r>
              <a:rPr lang="en-US" sz="2400" u="sng" noProof="0" dirty="0" smtClean="0">
                <a:solidFill>
                  <a:schemeClr val="tx2"/>
                </a:solidFill>
                <a:latin typeface="Avenir LT Std 45 Book" pitchFamily="34" charset="0"/>
                <a:cs typeface="Avenir Book"/>
              </a:rPr>
              <a:t>” compilation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2400" noProof="0" dirty="0" smtClean="0">
              <a:solidFill>
                <a:schemeClr val="tx2"/>
              </a:solidFill>
              <a:latin typeface="Avenir LT Std 45 Book" pitchFamily="34" charset="0"/>
              <a:cs typeface="Avenir Book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000" dirty="0" smtClean="0">
                <a:solidFill>
                  <a:schemeClr val="tx2"/>
                </a:solidFill>
                <a:latin typeface="Avenir LT Std 45 Book" pitchFamily="34" charset="0"/>
                <a:cs typeface="Avenir Book"/>
              </a:rPr>
              <a:t>Initial</a:t>
            </a:r>
            <a:r>
              <a:rPr lang="en-US" sz="2000" noProof="0" dirty="0" smtClean="0">
                <a:solidFill>
                  <a:schemeClr val="tx2"/>
                </a:solidFill>
                <a:latin typeface="Avenir LT Std 45 Book" pitchFamily="34" charset="0"/>
                <a:cs typeface="Avenir Book"/>
              </a:rPr>
              <a:t> packet in a flow </a:t>
            </a:r>
            <a:r>
              <a:rPr lang="en-US" sz="2000" noProof="0" dirty="0" smtClean="0">
                <a:solidFill>
                  <a:schemeClr val="tx2"/>
                </a:solidFill>
                <a:latin typeface="Avenir LT Std 45 Book" pitchFamily="34" charset="0"/>
                <a:cs typeface="Avenir Book"/>
                <a:sym typeface="Wingdings" pitchFamily="2" charset="2"/>
              </a:rPr>
              <a:t></a:t>
            </a:r>
            <a:r>
              <a:rPr lang="en-US" sz="2000" noProof="0" dirty="0" smtClean="0">
                <a:solidFill>
                  <a:schemeClr val="tx2"/>
                </a:solidFill>
                <a:latin typeface="Avenir LT Std 45 Book" pitchFamily="34" charset="0"/>
                <a:cs typeface="Avenir Book"/>
              </a:rPr>
              <a:t> controller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venir LT Std 45 Book" pitchFamily="34" charset="0"/>
                <a:cs typeface="Avenir Book"/>
              </a:rPr>
              <a:t>Controller </a:t>
            </a:r>
            <a:r>
              <a:rPr kumimoji="0" lang="en-US" sz="2000" b="0" i="0" u="none" strike="noStrike" kern="1200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venir LT Std 45 Book" pitchFamily="34" charset="0"/>
                <a:cs typeface="Avenir Book"/>
                <a:sym typeface="Wingdings" pitchFamily="2" charset="2"/>
              </a:rPr>
              <a:t></a:t>
            </a:r>
            <a:r>
              <a:rPr kumimoji="0" lang="en-US" sz="2000" b="0" i="0" u="none" strike="noStrike" kern="1200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venir LT Std 45 Book" pitchFamily="34" charset="0"/>
                <a:cs typeface="Avenir Book"/>
              </a:rPr>
              <a:t> flow table rules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000" noProof="0" dirty="0" smtClean="0">
                <a:solidFill>
                  <a:schemeClr val="tx2"/>
                </a:solidFill>
                <a:latin typeface="Avenir LT Std 45 Book" pitchFamily="34" charset="0"/>
                <a:cs typeface="Avenir Book"/>
              </a:rPr>
              <a:t>Future packets </a:t>
            </a:r>
            <a:r>
              <a:rPr lang="en-US" sz="2000" dirty="0" smtClean="0">
                <a:solidFill>
                  <a:schemeClr val="tx2"/>
                </a:solidFill>
                <a:latin typeface="Avenir LT Std 45 Book" pitchFamily="34" charset="0"/>
                <a:cs typeface="Avenir Book"/>
                <a:sym typeface="Wingdings" pitchFamily="2" charset="2"/>
              </a:rPr>
              <a:t></a:t>
            </a:r>
            <a:r>
              <a:rPr lang="en-US" sz="2000" noProof="0" dirty="0" smtClean="0">
                <a:solidFill>
                  <a:schemeClr val="tx2"/>
                </a:solidFill>
                <a:latin typeface="Avenir LT Std 45 Book" pitchFamily="34" charset="0"/>
                <a:cs typeface="Avenir Book"/>
              </a:rPr>
              <a:t> NOT sent to controller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venir LT Std 45 Book" pitchFamily="34" charset="0"/>
              <a:cs typeface="Avenir Book"/>
            </a:endParaRPr>
          </a:p>
        </p:txBody>
      </p:sp>
      <p:sp>
        <p:nvSpPr>
          <p:cNvPr id="9" name="Line 13"/>
          <p:cNvSpPr>
            <a:spLocks noChangeShapeType="1"/>
          </p:cNvSpPr>
          <p:nvPr/>
        </p:nvSpPr>
        <p:spPr bwMode="auto">
          <a:xfrm flipH="1" flipV="1">
            <a:off x="4434840" y="4093697"/>
            <a:ext cx="0" cy="1319677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u="sng">
              <a:latin typeface="Avenir LT Std 45 Book" pitchFamily="34" charset="0"/>
            </a:endParaRPr>
          </a:p>
        </p:txBody>
      </p:sp>
      <p:pic>
        <p:nvPicPr>
          <p:cNvPr id="10" name="Picture 19" descr="MCj0431499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40945" y="3369916"/>
            <a:ext cx="914400" cy="914400"/>
          </a:xfrm>
          <a:prstGeom prst="rect">
            <a:avLst/>
          </a:prstGeom>
          <a:noFill/>
        </p:spPr>
      </p:pic>
      <p:pic>
        <p:nvPicPr>
          <p:cNvPr id="12" name="Picture 4" descr="j029298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40945" y="5413375"/>
            <a:ext cx="846138" cy="835025"/>
          </a:xfrm>
          <a:prstGeom prst="rect">
            <a:avLst/>
          </a:prstGeom>
          <a:solidFill>
            <a:schemeClr val="bg2">
              <a:alpha val="50000"/>
            </a:schemeClr>
          </a:solidFill>
        </p:spPr>
      </p:pic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2957423" y="6078162"/>
            <a:ext cx="3896050" cy="340476"/>
          </a:xfrm>
          <a:prstGeom prst="rect">
            <a:avLst/>
          </a:prstGeom>
          <a:solidFill>
            <a:srgbClr val="99CCFF"/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1639" tIns="58421" rIns="81639" bIns="40820" anchor="ctr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Netflix to Lab PC </a:t>
            </a:r>
            <a:r>
              <a:rPr lang="en-US" sz="2000" b="1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  <a:sym typeface="Wingdings" pitchFamily="2" charset="2"/>
              </a:rPr>
              <a:t></a:t>
            </a:r>
            <a:r>
              <a:rPr lang="en-US" sz="2000" b="1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 Forward</a:t>
            </a:r>
            <a:endParaRPr lang="en-US" sz="2000" dirty="0">
              <a:solidFill>
                <a:srgbClr val="000000"/>
              </a:solidFill>
              <a:latin typeface="Avenir LT Std 45 Book" pitchFamily="34" charset="0"/>
              <a:cs typeface="Avenir Next Condensed Regular"/>
            </a:endParaRPr>
          </a:p>
        </p:txBody>
      </p:sp>
      <p:pic>
        <p:nvPicPr>
          <p:cNvPr id="1028" name="Picture 4" descr="http://spl.smugmug.com/Humor/Lambdacats/i-M22CXrF/2/O/polymorphic%20cat%20haz%20class.jpg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1103702" y="4557365"/>
            <a:ext cx="952500" cy="423605"/>
          </a:xfrm>
          <a:prstGeom prst="rect">
            <a:avLst/>
          </a:prstGeom>
          <a:noFill/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68F6-0B2F-D041-A4D1-96C235836078}" type="slidenum">
              <a:rPr lang="en-US" smtClean="0">
                <a:latin typeface="Avenir LT Std 45 Book" pitchFamily="34" charset="0"/>
              </a:rPr>
              <a:pPr/>
              <a:t>3</a:t>
            </a:fld>
            <a:endParaRPr lang="en-US">
              <a:latin typeface="Avenir LT Std 45 Book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4897" y="2879002"/>
            <a:ext cx="1574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solidFill>
                  <a:schemeClr val="tx2"/>
                </a:solidFill>
                <a:latin typeface="Avenir LT Std 45 Book" pitchFamily="34" charset="0"/>
                <a:cs typeface="Avenir Book"/>
              </a:rPr>
              <a:t>Netflix Server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070313" y="3002155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solidFill>
                  <a:schemeClr val="tx2"/>
                </a:solidFill>
                <a:latin typeface="Avenir LT Std 45 Book" pitchFamily="34" charset="0"/>
                <a:cs typeface="Avenir Book"/>
              </a:rPr>
              <a:t>Lab PC</a:t>
            </a:r>
          </a:p>
        </p:txBody>
      </p:sp>
      <p:pic>
        <p:nvPicPr>
          <p:cNvPr id="1026" name="Picture 2" descr="http://spl.smugmug.com/Humor/Lambdacats/i-sFRhzX6/3/L/mummy%21%21%20iz%20there%20really%20undecidable%20type%20system%20under%20my%20bed%21-L.jpg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1237397" y="3639526"/>
            <a:ext cx="926436" cy="412014"/>
          </a:xfrm>
          <a:prstGeom prst="rect">
            <a:avLst/>
          </a:prstGeom>
          <a:noFill/>
        </p:spPr>
      </p:pic>
      <p:pic>
        <p:nvPicPr>
          <p:cNvPr id="1027" name="Picture 3" descr="C:\Users\Tim\AppData\Local\Microsoft\Windows\Temporary Internet Files\Content.IE5\79X7RMWM\MC900434845[1]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447687"/>
            <a:ext cx="1371600" cy="1371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28334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47051E-6 L 0.30729 -2.47051E-6 " pathEditMode="relative" rAng="0" ptsTypes="AA">
                                      <p:cBhvr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0729 -2.47051E-6 L 0.30729 0.3331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0729 0.3331 L 0.30729 -2.47051E-6 " pathEditMode="relative" rAng="0" ptsTypes="AA">
                                      <p:cBhvr>
                                        <p:cTn id="2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33 -0.03053 L -0.06667 -0.33287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1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0729 -2.47051E-6 L 0.69844 -2.47051E-6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19061E-6 L 0.29757 -0.14805 " pathEditMode="relative" rAng="0" ptsTypes="AA">
                                      <p:cBhvr>
                                        <p:cTn id="3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" y="-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757 -0.14805 L 0.60747 -0.14805 " pathEditMode="relative" rAng="0" ptsTypes="AA">
                                      <p:cBhvr>
                                        <p:cTn id="41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/>
          </p:cNvSpPr>
          <p:nvPr/>
        </p:nvSpPr>
        <p:spPr bwMode="auto">
          <a:xfrm>
            <a:off x="1318246" y="1681014"/>
            <a:ext cx="29021" cy="406524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599" y="0"/>
                </a:moveTo>
                <a:cubicBezTo>
                  <a:pt x="14399" y="7199"/>
                  <a:pt x="7200" y="14400"/>
                  <a:pt x="0" y="21600"/>
                </a:cubicBezTo>
              </a:path>
            </a:pathLst>
          </a:custGeom>
          <a:noFill/>
          <a:ln w="63500" cap="rnd" cmpd="sng">
            <a:solidFill>
              <a:srgbClr val="000000"/>
            </a:solidFill>
            <a:prstDash val="sysDot"/>
            <a:miter lim="0"/>
            <a:headEnd/>
            <a:tailEnd/>
          </a:ln>
          <a:effectLst/>
        </p:spPr>
        <p:txBody>
          <a:bodyPr lIns="64291" tIns="32146" rIns="64291" bIns="32146"/>
          <a:lstStyle/>
          <a:p>
            <a:endParaRPr lang="en-US"/>
          </a:p>
        </p:txBody>
      </p:sp>
      <p:grpSp>
        <p:nvGrpSpPr>
          <p:cNvPr id="25" name="Group 24"/>
          <p:cNvGrpSpPr/>
          <p:nvPr/>
        </p:nvGrpSpPr>
        <p:grpSpPr>
          <a:xfrm>
            <a:off x="738932" y="1681014"/>
            <a:ext cx="8180710" cy="1259086"/>
            <a:chOff x="738932" y="1681014"/>
            <a:chExt cx="8180710" cy="1259086"/>
          </a:xfrm>
        </p:grpSpPr>
        <p:pic>
          <p:nvPicPr>
            <p:cNvPr id="7172" name="Picture 4" descr="dell_gx270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38932" y="1681014"/>
              <a:ext cx="776883" cy="1259086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 type="none" w="med" len="med"/>
              <a:tailEnd type="none" w="med" len="med"/>
            </a:ln>
            <a:effectLst/>
          </p:spPr>
        </p:pic>
        <p:sp>
          <p:nvSpPr>
            <p:cNvPr id="7173" name="AutoShape 5"/>
            <p:cNvSpPr>
              <a:spLocks/>
            </p:cNvSpPr>
            <p:nvPr/>
          </p:nvSpPr>
          <p:spPr bwMode="auto">
            <a:xfrm>
              <a:off x="1740173" y="1773659"/>
              <a:ext cx="7179469" cy="108049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l"/>
              <a:r>
                <a:rPr lang="en-US" sz="2100" dirty="0">
                  <a:solidFill>
                    <a:schemeClr val="tx2"/>
                  </a:solidFill>
                  <a:latin typeface="Avenir LT Std 45 Book" pitchFamily="34" charset="0"/>
                </a:rPr>
                <a:t>Control </a:t>
              </a:r>
              <a:r>
                <a:rPr lang="en-US" sz="2100" dirty="0" smtClean="0">
                  <a:solidFill>
                    <a:schemeClr val="tx2"/>
                  </a:solidFill>
                  <a:latin typeface="Avenir LT Std 45 Book" pitchFamily="34" charset="0"/>
                </a:rPr>
                <a:t>plane program </a:t>
              </a:r>
            </a:p>
            <a:p>
              <a:pPr algn="l"/>
              <a:r>
                <a:rPr lang="en-US" sz="2100" dirty="0" smtClean="0">
                  <a:solidFill>
                    <a:schemeClr val="tx2"/>
                  </a:solidFill>
                  <a:latin typeface="Avenir LT Std 45 Book" pitchFamily="34" charset="0"/>
                </a:rPr>
                <a:t>(Java, C</a:t>
              </a:r>
              <a:r>
                <a:rPr lang="en-US" sz="2100" dirty="0">
                  <a:solidFill>
                    <a:schemeClr val="tx2"/>
                  </a:solidFill>
                  <a:latin typeface="Avenir LT Std 45 Book" pitchFamily="34" charset="0"/>
                </a:rPr>
                <a:t>++, Python, Haskell, </a:t>
              </a:r>
              <a:r>
                <a:rPr lang="en-US" sz="2100" dirty="0" smtClean="0">
                  <a:solidFill>
                    <a:schemeClr val="tx2"/>
                  </a:solidFill>
                  <a:latin typeface="Avenir LT Std 45 Book" pitchFamily="34" charset="0"/>
                </a:rPr>
                <a:t>...)</a:t>
              </a:r>
              <a:endParaRPr lang="en-US" dirty="0">
                <a:solidFill>
                  <a:schemeClr val="tx2"/>
                </a:solidFill>
                <a:latin typeface="Avenir LT Std 45 Book" pitchFamily="34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678486" y="200476"/>
            <a:ext cx="5246064" cy="1025191"/>
            <a:chOff x="678486" y="200476"/>
            <a:chExt cx="5246064" cy="1025191"/>
          </a:xfrm>
        </p:grpSpPr>
        <p:pic>
          <p:nvPicPr>
            <p:cNvPr id="1026" name="Picture 2" descr="C:\Users\Tim\AppData\Local\Microsoft\Windows\Temporary Internet Files\Content.IE5\PBR5KAF4\MC900433880[1].pn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78486" y="200476"/>
              <a:ext cx="1025191" cy="1025191"/>
            </a:xfrm>
            <a:prstGeom prst="rect">
              <a:avLst/>
            </a:prstGeom>
            <a:noFill/>
          </p:spPr>
        </p:pic>
        <p:sp>
          <p:nvSpPr>
            <p:cNvPr id="14" name="AutoShape 5"/>
            <p:cNvSpPr>
              <a:spLocks/>
            </p:cNvSpPr>
            <p:nvPr/>
          </p:nvSpPr>
          <p:spPr bwMode="auto">
            <a:xfrm>
              <a:off x="1950435" y="493637"/>
              <a:ext cx="3974115" cy="43887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algn="l"/>
              <a:r>
                <a:rPr lang="en-US" sz="2000" dirty="0" smtClean="0">
                  <a:solidFill>
                    <a:schemeClr val="tx2"/>
                  </a:solidFill>
                  <a:latin typeface="Avenir LT Std 45 Book" pitchFamily="34" charset="0"/>
                </a:rPr>
                <a:t>Controller Program State</a:t>
              </a:r>
            </a:p>
            <a:p>
              <a:pPr algn="l"/>
              <a:r>
                <a:rPr lang="en-US" sz="2000" dirty="0" smtClean="0">
                  <a:solidFill>
                    <a:schemeClr val="tx2"/>
                  </a:solidFill>
                  <a:latin typeface="Avenir LT Std 45 Book" pitchFamily="34" charset="0"/>
                </a:rPr>
                <a:t>(</a:t>
              </a:r>
              <a:r>
                <a:rPr lang="en-US" sz="2000" dirty="0" err="1" smtClean="0">
                  <a:solidFill>
                    <a:schemeClr val="tx2"/>
                  </a:solidFill>
                  <a:latin typeface="Avenir LT Std 45 Book" pitchFamily="34" charset="0"/>
                </a:rPr>
                <a:t>Onix</a:t>
              </a:r>
              <a:r>
                <a:rPr lang="en-US" sz="2000" dirty="0" smtClean="0">
                  <a:solidFill>
                    <a:schemeClr val="tx2"/>
                  </a:solidFill>
                  <a:latin typeface="Avenir LT Std 45 Book" pitchFamily="34" charset="0"/>
                </a:rPr>
                <a:t>, Cassandra, Zookeeper, …)</a:t>
              </a:r>
              <a:endParaRPr lang="en-US" sz="2000" dirty="0">
                <a:solidFill>
                  <a:schemeClr val="tx2"/>
                </a:solidFill>
                <a:latin typeface="Avenir LT Std 45 Book" pitchFamily="34" charset="0"/>
              </a:endParaRPr>
            </a:p>
          </p:txBody>
        </p:sp>
      </p:grpSp>
      <p:sp>
        <p:nvSpPr>
          <p:cNvPr id="18" name="Left Arrow 17"/>
          <p:cNvSpPr/>
          <p:nvPr/>
        </p:nvSpPr>
        <p:spPr>
          <a:xfrm rot="16200000">
            <a:off x="389760" y="3640785"/>
            <a:ext cx="1070283" cy="32478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Rules</a:t>
            </a:r>
            <a:endParaRPr lang="en-US" dirty="0"/>
          </a:p>
        </p:txBody>
      </p:sp>
      <p:sp>
        <p:nvSpPr>
          <p:cNvPr id="2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B0DE68F6-0B2F-D041-A4D1-96C235836078}" type="slidenum">
              <a:rPr lang="en-US" smtClean="0">
                <a:latin typeface="Avenir LT Std 45 Book" pitchFamily="34" charset="0"/>
              </a:rPr>
              <a:pPr/>
              <a:t>4</a:t>
            </a:fld>
            <a:endParaRPr lang="en-US" dirty="0">
              <a:latin typeface="Avenir LT Std 45 Book" pitchFamily="34" charset="0"/>
            </a:endParaRPr>
          </a:p>
        </p:txBody>
      </p:sp>
      <p:sp>
        <p:nvSpPr>
          <p:cNvPr id="22" name="Left Arrow 21"/>
          <p:cNvSpPr/>
          <p:nvPr/>
        </p:nvSpPr>
        <p:spPr>
          <a:xfrm rot="5400000">
            <a:off x="728618" y="3616980"/>
            <a:ext cx="1057665" cy="32478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Packets</a:t>
            </a:r>
            <a:endParaRPr lang="en-US" dirty="0"/>
          </a:p>
        </p:txBody>
      </p:sp>
      <p:grpSp>
        <p:nvGrpSpPr>
          <p:cNvPr id="26" name="Group 25"/>
          <p:cNvGrpSpPr/>
          <p:nvPr/>
        </p:nvGrpSpPr>
        <p:grpSpPr>
          <a:xfrm>
            <a:off x="182489" y="4082750"/>
            <a:ext cx="6587716" cy="1301851"/>
            <a:chOff x="182489" y="4082750"/>
            <a:chExt cx="6587716" cy="1301851"/>
          </a:xfrm>
        </p:grpSpPr>
        <p:sp>
          <p:nvSpPr>
            <p:cNvPr id="7227" name="AutoShape 59"/>
            <p:cNvSpPr>
              <a:spLocks/>
            </p:cNvSpPr>
            <p:nvPr/>
          </p:nvSpPr>
          <p:spPr bwMode="auto">
            <a:xfrm>
              <a:off x="1950436" y="4082750"/>
              <a:ext cx="4819769" cy="50640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35717" tIns="35717" rIns="35717" bIns="35717" anchor="ctr"/>
            <a:lstStyle/>
            <a:p>
              <a:pPr>
                <a:spcBef>
                  <a:spcPts val="844"/>
                </a:spcBef>
              </a:pPr>
              <a:r>
                <a:rPr lang="en-US" sz="2000" dirty="0" smtClean="0">
                  <a:solidFill>
                    <a:schemeClr val="tx2"/>
                  </a:solidFill>
                  <a:latin typeface="Avenir LT Std 45 Book" pitchFamily="34" charset="0"/>
                </a:rPr>
                <a:t>Data plane (on switches) </a:t>
              </a:r>
            </a:p>
            <a:p>
              <a:pPr>
                <a:spcBef>
                  <a:spcPts val="844"/>
                </a:spcBef>
              </a:pPr>
              <a:r>
                <a:rPr lang="en-US" sz="2000" dirty="0" smtClean="0">
                  <a:solidFill>
                    <a:schemeClr val="tx2"/>
                  </a:solidFill>
                  <a:latin typeface="Avenir LT Std 45 Book" pitchFamily="34" charset="0"/>
                </a:rPr>
                <a:t>“match-action” </a:t>
              </a:r>
              <a:r>
                <a:rPr lang="en-US" sz="2000" dirty="0" err="1" smtClean="0">
                  <a:solidFill>
                    <a:schemeClr val="tx2"/>
                  </a:solidFill>
                  <a:latin typeface="Avenir LT Std 45 Book" pitchFamily="34" charset="0"/>
                </a:rPr>
                <a:t>OpenFlow</a:t>
              </a:r>
              <a:r>
                <a:rPr lang="en-US" sz="2000" dirty="0" smtClean="0">
                  <a:solidFill>
                    <a:schemeClr val="tx2"/>
                  </a:solidFill>
                  <a:latin typeface="Avenir LT Std 45 Book" pitchFamily="34" charset="0"/>
                </a:rPr>
                <a:t> Rules</a:t>
              </a:r>
            </a:p>
          </p:txBody>
        </p:sp>
        <p:pic>
          <p:nvPicPr>
            <p:cNvPr id="24" name="Picture 23" descr="switch.pn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2489" y="4612927"/>
              <a:ext cx="2377112" cy="771674"/>
            </a:xfrm>
            <a:prstGeom prst="rect">
              <a:avLst/>
            </a:prstGeom>
          </p:spPr>
        </p:pic>
      </p:grpSp>
      <p:grpSp>
        <p:nvGrpSpPr>
          <p:cNvPr id="30" name="Group 29"/>
          <p:cNvGrpSpPr/>
          <p:nvPr/>
        </p:nvGrpSpPr>
        <p:grpSpPr>
          <a:xfrm>
            <a:off x="6424890" y="324813"/>
            <a:ext cx="1744763" cy="5058676"/>
            <a:chOff x="4438068" y="325925"/>
            <a:chExt cx="1744763" cy="5058676"/>
          </a:xfrm>
        </p:grpSpPr>
        <p:sp>
          <p:nvSpPr>
            <p:cNvPr id="27" name="Rectangle 3"/>
            <p:cNvSpPr>
              <a:spLocks noChangeArrowheads="1"/>
            </p:cNvSpPr>
            <p:nvPr/>
          </p:nvSpPr>
          <p:spPr bwMode="auto">
            <a:xfrm>
              <a:off x="4438068" y="2035316"/>
              <a:ext cx="1744763" cy="523315"/>
            </a:xfrm>
            <a:prstGeom prst="rect">
              <a:avLst/>
            </a:prstGeom>
            <a:solidFill>
              <a:schemeClr val="accent1"/>
            </a:solidFill>
            <a:ln w="9525" cap="flat">
              <a:solidFill>
                <a:srgbClr val="000000"/>
              </a:solidFill>
              <a:round/>
              <a:headEnd/>
              <a:tailEnd/>
            </a:ln>
            <a:effectLst/>
            <a:extLst/>
          </p:spPr>
          <p:txBody>
            <a:bodyPr wrap="none" lIns="81639" tIns="58421" rIns="81639" bIns="40820" anchor="ctr"/>
            <a:lstStyle/>
            <a:p>
              <a:pPr algn="ctr">
                <a:tabLst>
                  <a:tab pos="656650" algn="l"/>
                  <a:tab pos="1313299" algn="l"/>
                  <a:tab pos="1969949" algn="l"/>
                  <a:tab pos="2626599" algn="l"/>
                  <a:tab pos="3283248" algn="l"/>
                  <a:tab pos="3939898" algn="l"/>
                </a:tabLst>
              </a:pPr>
              <a:r>
                <a:rPr lang="en-US" sz="2000" b="1" dirty="0" smtClean="0">
                  <a:solidFill>
                    <a:srgbClr val="000000"/>
                  </a:solidFill>
                  <a:latin typeface="Avenir LT Std 45 Book" pitchFamily="34" charset="0"/>
                  <a:cs typeface="Avenir Next Condensed Regular"/>
                </a:rPr>
                <a:t>Control logic</a:t>
              </a:r>
              <a:endParaRPr lang="en-US" sz="2000" dirty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endParaRPr>
            </a:p>
          </p:txBody>
        </p:sp>
        <p:sp>
          <p:nvSpPr>
            <p:cNvPr id="28" name="Rectangle 3"/>
            <p:cNvSpPr>
              <a:spLocks noChangeArrowheads="1"/>
            </p:cNvSpPr>
            <p:nvPr/>
          </p:nvSpPr>
          <p:spPr bwMode="auto">
            <a:xfrm>
              <a:off x="4438068" y="325925"/>
              <a:ext cx="1744763" cy="742384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9525" cap="flat">
              <a:solidFill>
                <a:srgbClr val="000000"/>
              </a:solidFill>
              <a:round/>
              <a:headEnd/>
              <a:tailEnd/>
            </a:ln>
            <a:effectLst/>
            <a:extLst/>
          </p:spPr>
          <p:txBody>
            <a:bodyPr wrap="none" lIns="81639" tIns="58421" rIns="81639" bIns="40820" anchor="ctr"/>
            <a:lstStyle/>
            <a:p>
              <a:pPr algn="ctr">
                <a:tabLst>
                  <a:tab pos="656650" algn="l"/>
                  <a:tab pos="1313299" algn="l"/>
                  <a:tab pos="1969949" algn="l"/>
                  <a:tab pos="2626599" algn="l"/>
                  <a:tab pos="3283248" algn="l"/>
                  <a:tab pos="3939898" algn="l"/>
                </a:tabLst>
              </a:pPr>
              <a:r>
                <a:rPr lang="en-US" sz="2000" b="1" dirty="0" err="1" smtClean="0">
                  <a:solidFill>
                    <a:srgbClr val="000000"/>
                  </a:solidFill>
                  <a:latin typeface="Avenir LT Std 45 Book" pitchFamily="34" charset="0"/>
                  <a:cs typeface="Avenir Next Condensed Regular"/>
                </a:rPr>
                <a:t>Datastore</a:t>
              </a:r>
              <a:endParaRPr lang="en-US" sz="2000" dirty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endParaRPr>
            </a:p>
          </p:txBody>
        </p:sp>
        <p:sp>
          <p:nvSpPr>
            <p:cNvPr id="29" name="Rectangle 3"/>
            <p:cNvSpPr>
              <a:spLocks noChangeArrowheads="1"/>
            </p:cNvSpPr>
            <p:nvPr/>
          </p:nvSpPr>
          <p:spPr bwMode="auto">
            <a:xfrm>
              <a:off x="4438068" y="4265289"/>
              <a:ext cx="1744763" cy="1119312"/>
            </a:xfrm>
            <a:prstGeom prst="rect">
              <a:avLst/>
            </a:prstGeom>
            <a:solidFill>
              <a:schemeClr val="accent3"/>
            </a:solidFill>
            <a:ln w="9525" cap="flat">
              <a:solidFill>
                <a:srgbClr val="000000"/>
              </a:solidFill>
              <a:round/>
              <a:headEnd/>
              <a:tailEnd/>
            </a:ln>
            <a:effectLst/>
            <a:extLst/>
          </p:spPr>
          <p:txBody>
            <a:bodyPr wrap="none" lIns="81639" tIns="58421" rIns="81639" bIns="40820" anchor="ctr"/>
            <a:lstStyle/>
            <a:p>
              <a:pPr algn="ctr">
                <a:tabLst>
                  <a:tab pos="656650" algn="l"/>
                  <a:tab pos="1313299" algn="l"/>
                  <a:tab pos="1969949" algn="l"/>
                  <a:tab pos="2626599" algn="l"/>
                  <a:tab pos="3283248" algn="l"/>
                  <a:tab pos="3939898" algn="l"/>
                </a:tabLst>
              </a:pPr>
              <a:r>
                <a:rPr lang="en-US" sz="2000" b="1" dirty="0" smtClean="0">
                  <a:solidFill>
                    <a:srgbClr val="000000"/>
                  </a:solidFill>
                  <a:latin typeface="Avenir LT Std 45 Book" pitchFamily="34" charset="0"/>
                  <a:cs typeface="Avenir Next Condensed Regular"/>
                </a:rPr>
                <a:t>Forwarding</a:t>
              </a:r>
            </a:p>
            <a:p>
              <a:pPr algn="ctr">
                <a:tabLst>
                  <a:tab pos="656650" algn="l"/>
                  <a:tab pos="1313299" algn="l"/>
                  <a:tab pos="1969949" algn="l"/>
                  <a:tab pos="2626599" algn="l"/>
                  <a:tab pos="3283248" algn="l"/>
                  <a:tab pos="3939898" algn="l"/>
                </a:tabLst>
              </a:pPr>
              <a:r>
                <a:rPr lang="en-US" sz="2000" b="1" dirty="0" smtClean="0">
                  <a:solidFill>
                    <a:srgbClr val="000000"/>
                  </a:solidFill>
                  <a:latin typeface="Avenir LT Std 45 Book" pitchFamily="34" charset="0"/>
                  <a:cs typeface="Avenir Next Condensed Regular"/>
                </a:rPr>
                <a:t>Rules</a:t>
              </a:r>
              <a:endParaRPr lang="en-US" sz="2000" dirty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47966344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742384" y="1681014"/>
            <a:ext cx="2104988" cy="1029819"/>
          </a:xfrm>
          <a:prstGeom prst="rect">
            <a:avLst/>
          </a:prstGeom>
          <a:solidFill>
            <a:schemeClr val="accent1"/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81639" tIns="58421" rIns="81639" bIns="40820" anchor="ctr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Server /</a:t>
            </a:r>
          </a:p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Business logic</a:t>
            </a:r>
          </a:p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Tier</a:t>
            </a:r>
            <a:endParaRPr lang="en-US" sz="2000" dirty="0">
              <a:solidFill>
                <a:srgbClr val="000000"/>
              </a:solidFill>
              <a:latin typeface="Avenir LT Std 45 Book" pitchFamily="34" charset="0"/>
              <a:cs typeface="Avenir Next Condensed Regular"/>
            </a:endParaRPr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6428232" y="2035316"/>
            <a:ext cx="1744763" cy="523315"/>
          </a:xfrm>
          <a:prstGeom prst="rect">
            <a:avLst/>
          </a:prstGeom>
          <a:solidFill>
            <a:schemeClr val="accent1"/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81639" tIns="58421" rIns="81639" bIns="40820" anchor="ctr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Control logic</a:t>
            </a:r>
            <a:endParaRPr lang="en-US" sz="2000" dirty="0">
              <a:solidFill>
                <a:srgbClr val="000000"/>
              </a:solidFill>
              <a:latin typeface="Avenir LT Std 45 Book" pitchFamily="34" charset="0"/>
              <a:cs typeface="Avenir Next Condensed Regular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6428232" y="325925"/>
            <a:ext cx="1744763" cy="74238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81639" tIns="58421" rIns="81639" bIns="40820" anchor="ctr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b="1" dirty="0" err="1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Datastore</a:t>
            </a:r>
            <a:endParaRPr lang="en-US" sz="2000" dirty="0">
              <a:solidFill>
                <a:srgbClr val="000000"/>
              </a:solidFill>
              <a:latin typeface="Avenir LT Std 45 Book" pitchFamily="34" charset="0"/>
              <a:cs typeface="Avenir Next Condensed Regular"/>
            </a:endParaRPr>
          </a:p>
        </p:txBody>
      </p:sp>
      <p:sp>
        <p:nvSpPr>
          <p:cNvPr id="2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B0DE68F6-0B2F-D041-A4D1-96C235836078}" type="slidenum">
              <a:rPr lang="en-US" smtClean="0">
                <a:latin typeface="Avenir LT Std 45 Book" pitchFamily="34" charset="0"/>
              </a:rPr>
              <a:pPr/>
              <a:t>5</a:t>
            </a:fld>
            <a:endParaRPr lang="en-US" dirty="0">
              <a:latin typeface="Avenir LT Std 45 Book" pitchFamily="34" charset="0"/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742384" y="325925"/>
            <a:ext cx="2104988" cy="74238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81639" tIns="58421" rIns="81639" bIns="40820" anchor="ctr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Database</a:t>
            </a:r>
          </a:p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Tier</a:t>
            </a:r>
            <a:endParaRPr lang="en-US" sz="2000" dirty="0">
              <a:solidFill>
                <a:srgbClr val="000000"/>
              </a:solidFill>
              <a:latin typeface="Avenir LT Std 45 Book" pitchFamily="34" charset="0"/>
              <a:cs typeface="Avenir Next Condensed Regular"/>
            </a:endParaRPr>
          </a:p>
        </p:txBody>
      </p:sp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742384" y="4265289"/>
            <a:ext cx="2104988" cy="1119312"/>
          </a:xfrm>
          <a:prstGeom prst="rect">
            <a:avLst/>
          </a:prstGeom>
          <a:solidFill>
            <a:schemeClr val="accent3"/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81639" tIns="58421" rIns="81639" bIns="40820" anchor="ctr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Client /</a:t>
            </a:r>
          </a:p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Presentation</a:t>
            </a:r>
          </a:p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Tier</a:t>
            </a:r>
            <a:endParaRPr lang="en-US" sz="2000" dirty="0">
              <a:solidFill>
                <a:srgbClr val="000000"/>
              </a:solidFill>
              <a:latin typeface="Avenir LT Std 45 Book" pitchFamily="34" charset="0"/>
              <a:cs typeface="Avenir Next Condensed Regular"/>
            </a:endParaRPr>
          </a:p>
        </p:txBody>
      </p:sp>
      <p:sp>
        <p:nvSpPr>
          <p:cNvPr id="9" name="AutoShape 59"/>
          <p:cNvSpPr>
            <a:spLocks/>
          </p:cNvSpPr>
          <p:nvPr/>
        </p:nvSpPr>
        <p:spPr bwMode="auto">
          <a:xfrm>
            <a:off x="3058580" y="2710833"/>
            <a:ext cx="3707399" cy="140229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35717" tIns="35717" rIns="35717" bIns="35717" anchor="ctr"/>
          <a:lstStyle/>
          <a:p>
            <a:pPr algn="ctr">
              <a:spcBef>
                <a:spcPts val="844"/>
              </a:spcBef>
            </a:pPr>
            <a:r>
              <a:rPr lang="en-US" u="sng" dirty="0" err="1" smtClean="0">
                <a:solidFill>
                  <a:schemeClr val="tx2"/>
                </a:solidFill>
                <a:latin typeface="Avenir LT Std 45 Book" pitchFamily="34" charset="0"/>
              </a:rPr>
              <a:t>OpenFlow</a:t>
            </a:r>
            <a:r>
              <a:rPr lang="en-US" u="sng" dirty="0" smtClean="0">
                <a:solidFill>
                  <a:schemeClr val="tx2"/>
                </a:solidFill>
                <a:latin typeface="Avenir LT Std 45 Book" pitchFamily="34" charset="0"/>
              </a:rPr>
              <a:t> Rules</a:t>
            </a:r>
          </a:p>
          <a:p>
            <a:pPr algn="ctr">
              <a:spcBef>
                <a:spcPts val="844"/>
              </a:spcBef>
            </a:pPr>
            <a:r>
              <a:rPr lang="en-US" dirty="0" smtClean="0">
                <a:solidFill>
                  <a:schemeClr val="tx2"/>
                </a:solidFill>
                <a:latin typeface="Avenir LT Std 45 Book" pitchFamily="34" charset="0"/>
              </a:rPr>
              <a:t>Match on packet header </a:t>
            </a:r>
          </a:p>
          <a:p>
            <a:pPr algn="ctr">
              <a:spcBef>
                <a:spcPts val="844"/>
              </a:spcBef>
            </a:pPr>
            <a:r>
              <a:rPr lang="en-US" dirty="0" smtClean="0">
                <a:solidFill>
                  <a:schemeClr val="tx2"/>
                </a:solidFill>
                <a:latin typeface="Avenir LT Std 45 Book" pitchFamily="34" charset="0"/>
              </a:rPr>
              <a:t>Forward and modify header fields</a:t>
            </a: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6428232" y="4265289"/>
            <a:ext cx="1744763" cy="1119312"/>
          </a:xfrm>
          <a:prstGeom prst="rect">
            <a:avLst/>
          </a:prstGeom>
          <a:solidFill>
            <a:schemeClr val="accent3"/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81639" tIns="58421" rIns="81639" bIns="40820" anchor="ctr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Forwarding</a:t>
            </a:r>
          </a:p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Rules</a:t>
            </a:r>
            <a:endParaRPr lang="en-US" sz="2000" dirty="0">
              <a:solidFill>
                <a:srgbClr val="000000"/>
              </a:solidFill>
              <a:latin typeface="Avenir LT Std 45 Book" pitchFamily="34" charset="0"/>
              <a:cs typeface="Avenir Next Condensed Regular"/>
            </a:endParaRPr>
          </a:p>
        </p:txBody>
      </p:sp>
      <p:sp>
        <p:nvSpPr>
          <p:cNvPr id="11" name="Left Arrow 10"/>
          <p:cNvSpPr/>
          <p:nvPr/>
        </p:nvSpPr>
        <p:spPr>
          <a:xfrm rot="16200000">
            <a:off x="6646830" y="3292118"/>
            <a:ext cx="1423830" cy="52251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Rules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434217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22222E-6 L -4.44444E-6 0.1798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7FE03C65-141A-49D0-9753-1CAA8F555738}" type="slidenum">
              <a:rPr lang="en-US">
                <a:latin typeface="Avenir LT Std 45 Book" pitchFamily="34" charset="0"/>
              </a:rPr>
              <a:pPr>
                <a:defRPr/>
              </a:pPr>
              <a:t>6</a:t>
            </a:fld>
            <a:endParaRPr lang="en-US" dirty="0">
              <a:latin typeface="Avenir LT Std 45 Book" pitchFamily="34" charset="0"/>
            </a:endParaRPr>
          </a:p>
        </p:txBody>
      </p:sp>
      <p:sp>
        <p:nvSpPr>
          <p:cNvPr id="50" name="Text Box 49"/>
          <p:cNvSpPr txBox="1">
            <a:spLocks noChangeArrowheads="1"/>
          </p:cNvSpPr>
          <p:nvPr/>
        </p:nvSpPr>
        <p:spPr bwMode="auto">
          <a:xfrm>
            <a:off x="2830515" y="235391"/>
            <a:ext cx="3559170" cy="40011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000" i="0" dirty="0" smtClean="0">
                <a:latin typeface="Avenir LT Std 45 Book" pitchFamily="34" charset="0"/>
              </a:rPr>
              <a:t>NAT Library (POX) =</a:t>
            </a:r>
            <a:endParaRPr lang="en-US" sz="2000" i="0" dirty="0">
              <a:latin typeface="Avenir LT Std 45 Book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96788" y="635502"/>
            <a:ext cx="8803629" cy="5117116"/>
          </a:xfrm>
          <a:prstGeom prst="rect">
            <a:avLst/>
          </a:prstGeom>
        </p:spPr>
        <p:txBody>
          <a:bodyPr wrap="square" numCol="5" spcCol="91440">
            <a:spAutoFit/>
          </a:bodyPr>
          <a:lstStyle/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from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pox.core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import core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import pox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log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core.getLogger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from pox.lib.packet.ipv4 import ipv4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from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pox.lib.packet.arp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import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arp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import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pox.lib.packet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as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pkt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from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pox.lib.addresses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import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IPAddr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from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pox.lib.addresses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import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EthAddr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from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pox.lib.util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import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str_to_bool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dpid_to_str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str_to_dpid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from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pox.lib.revent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import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EventMixin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, Event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from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pox.lib.recoco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import Timer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import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pox.lib.recoco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as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recoco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import pox.openflow.libopenflow_01 as of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from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pox.proto.dhcpd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import DHCPD,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SimpleAddressPool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import time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import random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FLOW_TIMEOUT = 60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FLOW_MEMORY_TIMEOUT = 60 * 10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class Record (object):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def __init__ (self):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self.touch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self.outgoing_match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None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self.incoming_match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None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self.real_srcport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None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self.fake_srcport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None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self.outgoing_fm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None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self.incoming_fm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None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@property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def expired (self):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return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time.time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() &gt;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self._expires_at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def touch (self):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self._expires_at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time.time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() + FLOW_MEMORY_TIMEOUT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def __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str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__ (self):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s = "%s:%s" % 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self.outgoing_match.nw_src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self.real_srcport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if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self.fake_srcport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!=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self.real_srcport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s += "/%s" % 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self.fake_srcport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,)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s += " -&gt; %s:%s" % 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self.outgoing_match.nw_dst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self.outgoing_match.tp_dst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return s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class NAT (object):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def __init__ (self,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inside_ip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outside_ip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gateway_ip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dns_ip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outside_port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,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dpid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, subnet = None):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self.inside_ip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inside_ip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self.outside_ip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outside_ip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self.gateway_ip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gateway_ip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self.dns_ip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dns_ip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# Or None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self.outside_port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outside_port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self.dpid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dpid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self.subnet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subnet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self._outside_portno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None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self._gateway_eth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None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self._connection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None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# Which NAT ports have we used?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# proto means TCP or UDP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self._used_ports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set() # 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proto,port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)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# Flow records indexed in both directions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# match -&gt; Record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self._record_by_outgoing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{}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self._record_by_incoming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{}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core.listen_to_dependencies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(self)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def _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all_dependencies_met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(self):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log.debug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('Trying to start...')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if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self.dpid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in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core.openflow.connections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self._start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core.openflow.connections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[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self.dpid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])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else: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core.openflow.addListenerByName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('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ConnectionUp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',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self.__handle_dpid_ConnectionUp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)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self.expire_timer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Timer(60,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self._expire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, recurring = True)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def _expire (self):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dead = []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for r in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self._record_by_outgoing.itervalues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():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if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r.expired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dead.append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(r)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for r in dead: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del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self._record_by_outgoing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[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r.outgoing_match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del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self._record_by_incoming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[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r.incoming_match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self._used_ports.remove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r.outgoing_match.nw_proto,r.fake_srcport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))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if dead and not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self._record_by_outgoing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log.debug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("All flows expired")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def _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is_local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(self,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ip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):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if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ip.is_multicast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: return True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if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self.subnet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is not None: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if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ip.in_network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self.subnet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): return True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return False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if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ip.in_network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('192.168.0.0/16'): return True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if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ip.in_network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('10.0.0.0/8'): return True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if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ip.in_network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('172.16.0.0/12'): return True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return False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def _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pick_port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(self, flow):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"""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Gets a possibly-remapped outside port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flow is the match of the connection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returns port (maybe from flow, maybe not)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"""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port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flow.tp_src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if port &lt; 1024: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# Never allow these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port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random.randint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(49152, 65534)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# Pretty sloppy!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cycle = 0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while cycle &lt; 2: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if 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flow.nw_proto,port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) not in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self._used_ports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self._used_ports.add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flow.nw_proto,port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))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return port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port += 1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if port &gt;= 65534: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port = 49152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cycle += 1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log.warn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("No ports to give!")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return None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@property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def _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outside_eth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(self):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if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self._connection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is None: return None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#return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self._connection.eth_addr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return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self._connection.ports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[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self._outside_portno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].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hw_addr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def _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handle_FlowRemoved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(self, event):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pass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@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staticmethod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def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strip_match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(o):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m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of.ofp_match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fields = '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dl_dst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dl_src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nw_dst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nw_src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tp_dst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tp_src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dl_type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nw_proto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'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for f in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fields.split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():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setattr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(m, f,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getattr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(o, f))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return m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@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staticmethod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def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make_match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(o):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return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NAT.strip_match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of.ofp_match.from_packet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(o))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def _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handle_PacketIn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(self, event):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if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self._outside_eth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is None: return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#print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#print "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PACKET",event.connection.ports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[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event.port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].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name,event.port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,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#print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self.outside_port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self.make_match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(event.ofp)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incoming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event.port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self._outside_portno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if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self._gateway_eth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is None: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# Need to find gateway MAC -- send an ARP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self._arp_for_gateway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return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packet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event.parsed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dns_hack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False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# We only handle TCP and UDP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tcpp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packet.find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('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tcp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')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if not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tcpp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tcpp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packet.find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('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udp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')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if not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tcpp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: return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if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tcpp.dstport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== 53 and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tcpp.prev.dstip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self.inside_ip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if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self.dns_ip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and not incoming: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  # Special hack for DNS since we've lied and claimed to be the server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dns_hack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True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ipp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tcpp.prev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if not incoming: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# Assume we only NAT public addresses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if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self._is_local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ipp.dstip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) and not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dns_hack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: return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else: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# Assume we only care about ourselves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if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ipp.dstip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!=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self.outside_ip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: return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match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self.make_match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(event.ofp)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if incoming: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match2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match.clone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match2.dl_dst = None # See note below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record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self._record_by_incoming.get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(match2)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if record is None: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# Ignore for a while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fm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of.ofp_flow_mod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fm.idle_timeout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1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fm.hard_timeout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10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fm.match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of.ofp_match.from_packet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(event.ofp)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event.connection.send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(fm)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return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log.debug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("%s reinstalled", record)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record.incoming_fm.data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event.ofp # Hacky!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else: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record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self._record_by_outgoing.get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(match)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if record is None: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record = Record()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record.real_srcport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tcpp.srcport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record.fake_srcport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self._pick_port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(match)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# Outside heading in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fm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of.ofp_flow_mod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fm.flags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|=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of.OFPFF_SEND_FLOW_REM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fm.hard_timeout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FLOW_TIMEOUT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fm.match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match.flip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fm.match.in_port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self._outside_portno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fm.match.nw_dst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self.outside_ip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fm.match.tp_dst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record.fake_srcport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fm.match.dl_src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self._gateway_eth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# We should set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dl_dst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, but it can get in the way.  Why?  Because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# in some situations, the ARP may ARP for and get the local host's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# MAC, but in others it may not.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#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fm.match.dl_dst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self._outside_eth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fm.match.dl_dst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None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fm.actions.append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of.ofp_action_dl_addr.set_src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(packet.dst))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fm.actions.append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of.ofp_action_dl_addr.set_dst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(packet.src))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fm.actions.append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of.ofp_action_nw_addr.set_dst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ipp.srcip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))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if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dns_hack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fm.match.nw_src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self.dns_ip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fm.actions.append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of.ofp_action_nw_addr.set_src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self.inside_ip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))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if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record.fake_srcport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!=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record.real_srcport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fm.actions.append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of.ofp_action_tp_port.set_dst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record.real_srcport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))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fm.actions.append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of.ofp_action_output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(port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event.port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))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record.incoming_match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self.strip_match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fm.match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record.incoming_fm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fm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# Inside heading out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fm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of.ofp_flow_mod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fm.data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event.ofp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fm.flags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|=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of.OFPFF_SEND_FLOW_REM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fm.hard_timeout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FLOW_TIMEOUT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fm.match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match.clone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fm.match.in_port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event.port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fm.actions.append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of.ofp_action_dl_addr.set_src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self._outside_eth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))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fm.actions.append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of.ofp_action_nw_addr.set_src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self.outside_ip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))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if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dns_hack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fm.actions.append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of.ofp_action_nw_addr.set_dst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self.dns_ip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))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if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record.fake_srcport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!=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record.real_srcport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fm.actions.append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of.ofp_action_tp_port.set_src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record.fake_srcport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))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fm.actions.append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of.ofp_action_dl_addr.set_dst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self._gateway_eth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))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fm.actions.append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of.ofp_action_output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(port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self._outside_portno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))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record.outgoing_match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self.strip_match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fm.match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record.outgoing_fm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fm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self._record_by_incoming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[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record.incoming_match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] = record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self._record_by_outgoing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[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record.outgoing_match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] = record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log.debug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("%s installed", record)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else: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log.debug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("%s reinstalled", record)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record.outgoing_fm.data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event.ofp # Hacky!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record.touch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# Send/resend the flow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mods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if incoming: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data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record.outgoing_fm.pack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() +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record.incoming_fm.pack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else: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data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record.incoming_fm.pack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() +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record.outgoing_fm.pack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self._connection.send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(data)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# We may have set one of the data fields, but they should be reset since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# they won't be valid in the future.  Kind of hacky.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record.outgoing_fm.data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None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record.incoming_fm.data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None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def __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handle_dpid_ConnectionUp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(self, event):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if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event.dpid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!=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self.dpid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  return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self._start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event.connection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)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def _start (self, connection):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self._connection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connection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self._outside_portno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connection.ports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[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self.outside_port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].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port_no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fm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of.ofp_flow_mod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fm.match.in_port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self._outside_portno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fm.priority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1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connection.send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(fm)</a:t>
            </a:r>
          </a:p>
          <a:p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fm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of.ofp_flow_mod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fm.match.in_port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self._outside_portno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fm.match.dl_type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0x800 # IP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fm.match.nw_dst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self.outside_ip</a:t>
            </a:r>
            <a:endParaRPr lang="en-US" sz="400" dirty="0" smtClean="0">
              <a:solidFill>
                <a:schemeClr val="tx2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fm.actions.append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of.ofp_action_output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(port=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of.OFPP_CONTROLLER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))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fm.priority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= 2</a:t>
            </a:r>
          </a:p>
          <a:p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400" dirty="0" err="1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connection.send</a:t>
            </a:r>
            <a:r>
              <a:rPr lang="en-US" sz="400" dirty="0" smtClean="0">
                <a:solidFill>
                  <a:schemeClr val="tx2"/>
                </a:solidFill>
                <a:latin typeface="Consolas" pitchFamily="49" charset="0"/>
                <a:cs typeface="Consolas" pitchFamily="49" charset="0"/>
              </a:rPr>
              <a:t>(fm)</a:t>
            </a:r>
          </a:p>
        </p:txBody>
      </p:sp>
      <p:sp>
        <p:nvSpPr>
          <p:cNvPr id="13" name="Curved Right Arrow 12"/>
          <p:cNvSpPr/>
          <p:nvPr/>
        </p:nvSpPr>
        <p:spPr>
          <a:xfrm rot="16200000">
            <a:off x="3895929" y="3867621"/>
            <a:ext cx="909048" cy="3613096"/>
          </a:xfrm>
          <a:prstGeom prst="curved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1769806" y="2787445"/>
            <a:ext cx="3505422" cy="1214382"/>
            <a:chOff x="1769806" y="2787445"/>
            <a:chExt cx="3505422" cy="1214382"/>
          </a:xfrm>
        </p:grpSpPr>
        <p:sp>
          <p:nvSpPr>
            <p:cNvPr id="16" name="Down Arrow 15"/>
            <p:cNvSpPr/>
            <p:nvPr/>
          </p:nvSpPr>
          <p:spPr>
            <a:xfrm>
              <a:off x="1769806" y="2787445"/>
              <a:ext cx="484632" cy="1214382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Down Arrow 16"/>
            <p:cNvSpPr/>
            <p:nvPr/>
          </p:nvSpPr>
          <p:spPr>
            <a:xfrm rot="7722638">
              <a:off x="4095276" y="2380258"/>
              <a:ext cx="484632" cy="1875273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26542" y="1095897"/>
            <a:ext cx="2927858" cy="1501089"/>
            <a:chOff x="526542" y="1095897"/>
            <a:chExt cx="2927858" cy="1501089"/>
          </a:xfrm>
        </p:grpSpPr>
        <p:sp>
          <p:nvSpPr>
            <p:cNvPr id="10" name="Rectangle 3"/>
            <p:cNvSpPr>
              <a:spLocks noChangeArrowheads="1"/>
            </p:cNvSpPr>
            <p:nvPr/>
          </p:nvSpPr>
          <p:spPr bwMode="auto">
            <a:xfrm>
              <a:off x="526542" y="1619212"/>
              <a:ext cx="2927858" cy="977774"/>
            </a:xfrm>
            <a:prstGeom prst="rect">
              <a:avLst/>
            </a:prstGeom>
            <a:solidFill>
              <a:srgbClr val="99CCFF"/>
            </a:solidFill>
            <a:ln w="9525" cap="flat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81639" tIns="58421" rIns="81639" bIns="40820" anchor="ctr"/>
            <a:lstStyle/>
            <a:p>
              <a:pPr algn="ctr"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</a:pPr>
              <a:r>
                <a:rPr lang="en-US" sz="2000" b="1" dirty="0" smtClean="0">
                  <a:solidFill>
                    <a:srgbClr val="000000"/>
                  </a:solidFill>
                  <a:latin typeface="Avenir LT Std 45 Book" pitchFamily="34" charset="0"/>
                  <a:cs typeface="Avenir Book"/>
                </a:rPr>
                <a:t>Notified about first </a:t>
              </a:r>
            </a:p>
            <a:p>
              <a:pPr algn="ctr"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</a:pPr>
              <a:r>
                <a:rPr lang="en-US" sz="2000" b="1" dirty="0" smtClean="0">
                  <a:solidFill>
                    <a:srgbClr val="000000"/>
                  </a:solidFill>
                  <a:latin typeface="Avenir LT Std 45 Book" pitchFamily="34" charset="0"/>
                  <a:cs typeface="Avenir Book"/>
                </a:rPr>
                <a:t>packet in every flow…</a:t>
              </a:r>
              <a:endParaRPr lang="en-US" sz="2000" b="1" dirty="0">
                <a:solidFill>
                  <a:srgbClr val="000000"/>
                </a:solidFill>
                <a:latin typeface="Avenir LT Std 45 Book" pitchFamily="34" charset="0"/>
                <a:cs typeface="Avenir Book"/>
              </a:endParaRPr>
            </a:p>
          </p:txBody>
        </p:sp>
        <p:sp>
          <p:nvSpPr>
            <p:cNvPr id="20" name="Rectangle 3"/>
            <p:cNvSpPr>
              <a:spLocks noChangeArrowheads="1"/>
            </p:cNvSpPr>
            <p:nvPr/>
          </p:nvSpPr>
          <p:spPr bwMode="auto">
            <a:xfrm>
              <a:off x="526542" y="1095897"/>
              <a:ext cx="1744763" cy="523315"/>
            </a:xfrm>
            <a:prstGeom prst="rect">
              <a:avLst/>
            </a:prstGeom>
            <a:solidFill>
              <a:schemeClr val="accent1"/>
            </a:solidFill>
            <a:ln w="9525" cap="flat">
              <a:solidFill>
                <a:srgbClr val="000000"/>
              </a:solidFill>
              <a:round/>
              <a:headEnd/>
              <a:tailEnd/>
            </a:ln>
            <a:effectLst/>
            <a:extLst/>
          </p:spPr>
          <p:txBody>
            <a:bodyPr wrap="none" lIns="81639" tIns="58421" rIns="81639" bIns="40820" anchor="ctr"/>
            <a:lstStyle/>
            <a:p>
              <a:pPr algn="ctr">
                <a:tabLst>
                  <a:tab pos="656650" algn="l"/>
                  <a:tab pos="1313299" algn="l"/>
                  <a:tab pos="1969949" algn="l"/>
                  <a:tab pos="2626599" algn="l"/>
                  <a:tab pos="3283248" algn="l"/>
                  <a:tab pos="3939898" algn="l"/>
                </a:tabLst>
              </a:pPr>
              <a:r>
                <a:rPr lang="en-US" sz="2000" b="1" dirty="0" smtClean="0">
                  <a:solidFill>
                    <a:srgbClr val="000000"/>
                  </a:solidFill>
                  <a:latin typeface="Avenir LT Std 45 Book" pitchFamily="34" charset="0"/>
                  <a:cs typeface="Avenir Next Condensed Regular"/>
                </a:rPr>
                <a:t>Control logic</a:t>
              </a:r>
              <a:endParaRPr lang="en-US" sz="2000" dirty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09675" y="4072852"/>
            <a:ext cx="2944725" cy="1720158"/>
            <a:chOff x="509675" y="4072852"/>
            <a:chExt cx="2944725" cy="1720158"/>
          </a:xfrm>
        </p:grpSpPr>
        <p:sp>
          <p:nvSpPr>
            <p:cNvPr id="11" name="Rectangle 3"/>
            <p:cNvSpPr>
              <a:spLocks noChangeArrowheads="1"/>
            </p:cNvSpPr>
            <p:nvPr/>
          </p:nvSpPr>
          <p:spPr bwMode="auto">
            <a:xfrm>
              <a:off x="526542" y="4072852"/>
              <a:ext cx="2927858" cy="977774"/>
            </a:xfrm>
            <a:prstGeom prst="rect">
              <a:avLst/>
            </a:prstGeom>
            <a:solidFill>
              <a:srgbClr val="99CCFF"/>
            </a:solidFill>
            <a:ln w="9525" cap="flat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81639" tIns="58421" rIns="81639" bIns="40820" anchor="ctr"/>
            <a:lstStyle/>
            <a:p>
              <a:pPr algn="ctr"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</a:pPr>
              <a:r>
                <a:rPr lang="en-US" sz="2000" b="1" dirty="0" smtClean="0">
                  <a:solidFill>
                    <a:srgbClr val="000000"/>
                  </a:solidFill>
                  <a:latin typeface="Avenir LT Std 45 Book" pitchFamily="34" charset="0"/>
                  <a:cs typeface="Avenir Book"/>
                </a:rPr>
                <a:t>…update NAT state…</a:t>
              </a:r>
              <a:endParaRPr lang="en-US" sz="2000" b="1" dirty="0">
                <a:solidFill>
                  <a:srgbClr val="000000"/>
                </a:solidFill>
                <a:latin typeface="Avenir LT Std 45 Book" pitchFamily="34" charset="0"/>
                <a:cs typeface="Avenir Book"/>
              </a:endParaRPr>
            </a:p>
          </p:txBody>
        </p:sp>
        <p:sp>
          <p:nvSpPr>
            <p:cNvPr id="21" name="Rectangle 3"/>
            <p:cNvSpPr>
              <a:spLocks noChangeArrowheads="1"/>
            </p:cNvSpPr>
            <p:nvPr/>
          </p:nvSpPr>
          <p:spPr bwMode="auto">
            <a:xfrm>
              <a:off x="509675" y="5050626"/>
              <a:ext cx="1744763" cy="742384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9525" cap="flat">
              <a:solidFill>
                <a:srgbClr val="000000"/>
              </a:solidFill>
              <a:round/>
              <a:headEnd/>
              <a:tailEnd/>
            </a:ln>
            <a:effectLst/>
            <a:extLst/>
          </p:spPr>
          <p:txBody>
            <a:bodyPr wrap="none" lIns="81639" tIns="58421" rIns="81639" bIns="40820" anchor="ctr"/>
            <a:lstStyle/>
            <a:p>
              <a:pPr algn="ctr">
                <a:tabLst>
                  <a:tab pos="656650" algn="l"/>
                  <a:tab pos="1313299" algn="l"/>
                  <a:tab pos="1969949" algn="l"/>
                  <a:tab pos="2626599" algn="l"/>
                  <a:tab pos="3283248" algn="l"/>
                  <a:tab pos="3939898" algn="l"/>
                </a:tabLst>
              </a:pPr>
              <a:r>
                <a:rPr lang="en-US" sz="2000" b="1" dirty="0" err="1" smtClean="0">
                  <a:solidFill>
                    <a:srgbClr val="000000"/>
                  </a:solidFill>
                  <a:latin typeface="Avenir LT Std 45 Book" pitchFamily="34" charset="0"/>
                  <a:cs typeface="Avenir Next Condensed Regular"/>
                </a:rPr>
                <a:t>Datastore</a:t>
              </a:r>
              <a:endParaRPr lang="en-US" sz="2000" dirty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5372862" y="4072852"/>
            <a:ext cx="2813194" cy="2097086"/>
            <a:chOff x="5372862" y="4072852"/>
            <a:chExt cx="2813194" cy="2097086"/>
          </a:xfrm>
        </p:grpSpPr>
        <p:sp>
          <p:nvSpPr>
            <p:cNvPr id="12" name="Rectangle 3"/>
            <p:cNvSpPr>
              <a:spLocks noChangeArrowheads="1"/>
            </p:cNvSpPr>
            <p:nvPr/>
          </p:nvSpPr>
          <p:spPr bwMode="auto">
            <a:xfrm>
              <a:off x="5372862" y="4072852"/>
              <a:ext cx="2813194" cy="977774"/>
            </a:xfrm>
            <a:prstGeom prst="rect">
              <a:avLst/>
            </a:prstGeom>
            <a:solidFill>
              <a:srgbClr val="99CCFF"/>
            </a:solidFill>
            <a:ln w="9525" cap="flat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81639" tIns="58421" rIns="81639" bIns="40820" anchor="ctr"/>
            <a:lstStyle/>
            <a:p>
              <a:pPr algn="ctr"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</a:pPr>
              <a:r>
                <a:rPr lang="en-US" sz="2000" b="1" dirty="0" smtClean="0">
                  <a:solidFill>
                    <a:srgbClr val="000000"/>
                  </a:solidFill>
                  <a:latin typeface="Avenir LT Std 45 Book" pitchFamily="34" charset="0"/>
                  <a:cs typeface="Avenir Book"/>
                </a:rPr>
                <a:t>…install appropriate </a:t>
              </a:r>
            </a:p>
            <a:p>
              <a:pPr algn="ctr"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</a:pPr>
              <a:r>
                <a:rPr lang="en-US" sz="2000" b="1" dirty="0" smtClean="0">
                  <a:solidFill>
                    <a:srgbClr val="000000"/>
                  </a:solidFill>
                  <a:latin typeface="Avenir LT Std 45 Book" pitchFamily="34" charset="0"/>
                  <a:cs typeface="Avenir Book"/>
                </a:rPr>
                <a:t>rules on switches</a:t>
              </a:r>
              <a:endParaRPr lang="en-US" sz="2000" b="1" dirty="0">
                <a:solidFill>
                  <a:srgbClr val="000000"/>
                </a:solidFill>
                <a:latin typeface="Avenir LT Std 45 Book" pitchFamily="34" charset="0"/>
                <a:cs typeface="Avenir Book"/>
              </a:endParaRPr>
            </a:p>
          </p:txBody>
        </p:sp>
        <p:sp>
          <p:nvSpPr>
            <p:cNvPr id="22" name="Rectangle 3"/>
            <p:cNvSpPr>
              <a:spLocks noChangeArrowheads="1"/>
            </p:cNvSpPr>
            <p:nvPr/>
          </p:nvSpPr>
          <p:spPr bwMode="auto">
            <a:xfrm>
              <a:off x="6441293" y="5050626"/>
              <a:ext cx="1744763" cy="1119312"/>
            </a:xfrm>
            <a:prstGeom prst="rect">
              <a:avLst/>
            </a:prstGeom>
            <a:solidFill>
              <a:schemeClr val="accent3"/>
            </a:solidFill>
            <a:ln w="9525" cap="flat">
              <a:solidFill>
                <a:srgbClr val="000000"/>
              </a:solidFill>
              <a:round/>
              <a:headEnd/>
              <a:tailEnd/>
            </a:ln>
            <a:effectLst/>
            <a:extLst/>
          </p:spPr>
          <p:txBody>
            <a:bodyPr wrap="none" lIns="81639" tIns="58421" rIns="81639" bIns="40820" anchor="ctr"/>
            <a:lstStyle/>
            <a:p>
              <a:pPr algn="ctr">
                <a:tabLst>
                  <a:tab pos="656650" algn="l"/>
                  <a:tab pos="1313299" algn="l"/>
                  <a:tab pos="1969949" algn="l"/>
                  <a:tab pos="2626599" algn="l"/>
                  <a:tab pos="3283248" algn="l"/>
                  <a:tab pos="3939898" algn="l"/>
                </a:tabLst>
              </a:pPr>
              <a:r>
                <a:rPr lang="en-US" sz="2000" b="1" dirty="0" smtClean="0">
                  <a:solidFill>
                    <a:srgbClr val="000000"/>
                  </a:solidFill>
                  <a:latin typeface="Avenir LT Std 45 Book" pitchFamily="34" charset="0"/>
                  <a:cs typeface="Avenir Next Condensed Regular"/>
                </a:rPr>
                <a:t>Forwarding</a:t>
              </a:r>
            </a:p>
            <a:p>
              <a:pPr algn="ctr">
                <a:tabLst>
                  <a:tab pos="656650" algn="l"/>
                  <a:tab pos="1313299" algn="l"/>
                  <a:tab pos="1969949" algn="l"/>
                  <a:tab pos="2626599" algn="l"/>
                  <a:tab pos="3283248" algn="l"/>
                  <a:tab pos="3939898" algn="l"/>
                </a:tabLst>
              </a:pPr>
              <a:r>
                <a:rPr lang="en-US" sz="2000" b="1" dirty="0" smtClean="0">
                  <a:solidFill>
                    <a:srgbClr val="000000"/>
                  </a:solidFill>
                  <a:latin typeface="Avenir LT Std 45 Book" pitchFamily="34" charset="0"/>
                  <a:cs typeface="Avenir Next Condensed Regular"/>
                </a:rPr>
                <a:t>Rules</a:t>
              </a:r>
              <a:endParaRPr lang="en-US" sz="2000" dirty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372861" y="1095897"/>
            <a:ext cx="2813195" cy="1501089"/>
            <a:chOff x="5372861" y="1095897"/>
            <a:chExt cx="2813195" cy="1501089"/>
          </a:xfrm>
        </p:grpSpPr>
        <p:sp>
          <p:nvSpPr>
            <p:cNvPr id="9" name="Rectangle 3"/>
            <p:cNvSpPr>
              <a:spLocks noChangeArrowheads="1"/>
            </p:cNvSpPr>
            <p:nvPr/>
          </p:nvSpPr>
          <p:spPr bwMode="auto">
            <a:xfrm>
              <a:off x="5372861" y="1619212"/>
              <a:ext cx="2813195" cy="977774"/>
            </a:xfrm>
            <a:prstGeom prst="rect">
              <a:avLst/>
            </a:prstGeom>
            <a:solidFill>
              <a:srgbClr val="99CCFF"/>
            </a:solidFill>
            <a:ln w="9525" cap="flat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81639" tIns="58421" rIns="81639" bIns="40820" anchor="ctr"/>
            <a:lstStyle/>
            <a:p>
              <a:pPr algn="ctr"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</a:pPr>
              <a:r>
                <a:rPr lang="en-US" sz="2000" b="1" dirty="0" smtClean="0">
                  <a:solidFill>
                    <a:srgbClr val="000000"/>
                  </a:solidFill>
                  <a:latin typeface="Avenir LT Std 45 Book" pitchFamily="34" charset="0"/>
                  <a:cs typeface="Avenir Book"/>
                </a:rPr>
                <a:t>…reply with actions</a:t>
              </a:r>
            </a:p>
            <a:p>
              <a:pPr algn="ctr"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</a:tabLst>
              </a:pPr>
              <a:r>
                <a:rPr lang="en-US" sz="2000" b="1" dirty="0" smtClean="0">
                  <a:solidFill>
                    <a:srgbClr val="000000"/>
                  </a:solidFill>
                  <a:latin typeface="Avenir LT Std 45 Book" pitchFamily="34" charset="0"/>
                  <a:cs typeface="Avenir Book"/>
                </a:rPr>
                <a:t>for first packet…</a:t>
              </a:r>
              <a:endParaRPr lang="en-US" sz="2000" b="1" dirty="0">
                <a:solidFill>
                  <a:srgbClr val="000000"/>
                </a:solidFill>
                <a:latin typeface="Avenir LT Std 45 Book" pitchFamily="34" charset="0"/>
                <a:cs typeface="Avenir Book"/>
              </a:endParaRPr>
            </a:p>
          </p:txBody>
        </p:sp>
        <p:sp>
          <p:nvSpPr>
            <p:cNvPr id="23" name="Rectangle 3"/>
            <p:cNvSpPr>
              <a:spLocks noChangeArrowheads="1"/>
            </p:cNvSpPr>
            <p:nvPr/>
          </p:nvSpPr>
          <p:spPr bwMode="auto">
            <a:xfrm>
              <a:off x="6441293" y="1095897"/>
              <a:ext cx="1744763" cy="523315"/>
            </a:xfrm>
            <a:prstGeom prst="rect">
              <a:avLst/>
            </a:prstGeom>
            <a:solidFill>
              <a:schemeClr val="accent1"/>
            </a:solidFill>
            <a:ln w="9525" cap="flat">
              <a:solidFill>
                <a:srgbClr val="000000"/>
              </a:solidFill>
              <a:round/>
              <a:headEnd/>
              <a:tailEnd/>
            </a:ln>
            <a:effectLst/>
            <a:extLst/>
          </p:spPr>
          <p:txBody>
            <a:bodyPr wrap="none" lIns="81639" tIns="58421" rIns="81639" bIns="40820" anchor="ctr"/>
            <a:lstStyle/>
            <a:p>
              <a:pPr algn="ctr">
                <a:tabLst>
                  <a:tab pos="656650" algn="l"/>
                  <a:tab pos="1313299" algn="l"/>
                  <a:tab pos="1969949" algn="l"/>
                  <a:tab pos="2626599" algn="l"/>
                  <a:tab pos="3283248" algn="l"/>
                  <a:tab pos="3939898" algn="l"/>
                </a:tabLst>
              </a:pPr>
              <a:r>
                <a:rPr lang="en-US" sz="2000" b="1" dirty="0" smtClean="0">
                  <a:solidFill>
                    <a:srgbClr val="000000"/>
                  </a:solidFill>
                  <a:latin typeface="Avenir LT Std 45 Book" pitchFamily="34" charset="0"/>
                  <a:cs typeface="Avenir Next Condensed Regular"/>
                </a:rPr>
                <a:t>Control logic</a:t>
              </a:r>
              <a:endParaRPr lang="en-US" sz="2000" dirty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5223984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/>
          </p:cNvSpPr>
          <p:nvPr/>
        </p:nvSpPr>
        <p:spPr bwMode="auto">
          <a:xfrm>
            <a:off x="1318246" y="1681014"/>
            <a:ext cx="29021" cy="406524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599" y="0"/>
                </a:moveTo>
                <a:cubicBezTo>
                  <a:pt x="14399" y="7199"/>
                  <a:pt x="7200" y="14400"/>
                  <a:pt x="0" y="21600"/>
                </a:cubicBezTo>
              </a:path>
            </a:pathLst>
          </a:custGeom>
          <a:noFill/>
          <a:ln w="63500" cap="rnd" cmpd="sng">
            <a:solidFill>
              <a:srgbClr val="000000"/>
            </a:solidFill>
            <a:prstDash val="sysDot"/>
            <a:miter lim="0"/>
            <a:headEnd/>
            <a:tailEnd/>
          </a:ln>
          <a:effectLst/>
        </p:spPr>
        <p:txBody>
          <a:bodyPr lIns="64291" tIns="32146" rIns="64291" bIns="32146"/>
          <a:lstStyle/>
          <a:p>
            <a:endParaRPr lang="en-US"/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6428232" y="5526819"/>
            <a:ext cx="1744763" cy="1119312"/>
          </a:xfrm>
          <a:prstGeom prst="rect">
            <a:avLst/>
          </a:prstGeom>
          <a:solidFill>
            <a:schemeClr val="accent3"/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81639" tIns="58421" rIns="81639" bIns="40820" anchor="ctr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Forwarding</a:t>
            </a:r>
          </a:p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Rules</a:t>
            </a:r>
            <a:endParaRPr lang="en-US" sz="2000" dirty="0">
              <a:solidFill>
                <a:srgbClr val="000000"/>
              </a:solidFill>
              <a:latin typeface="Avenir LT Std 45 Book" pitchFamily="34" charset="0"/>
              <a:cs typeface="Avenir Next Condensed Regular"/>
            </a:endParaRPr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6428232" y="2035316"/>
            <a:ext cx="1744763" cy="523315"/>
          </a:xfrm>
          <a:prstGeom prst="rect">
            <a:avLst/>
          </a:prstGeom>
          <a:solidFill>
            <a:schemeClr val="accent1"/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81639" tIns="58421" rIns="81639" bIns="40820" anchor="ctr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Control logic</a:t>
            </a:r>
            <a:endParaRPr lang="en-US" sz="2000" dirty="0">
              <a:solidFill>
                <a:srgbClr val="000000"/>
              </a:solidFill>
              <a:latin typeface="Avenir LT Std 45 Book" pitchFamily="34" charset="0"/>
              <a:cs typeface="Avenir Next Condensed Regular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6428232" y="325925"/>
            <a:ext cx="1744763" cy="74238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81639" tIns="58421" rIns="81639" bIns="40820" anchor="ctr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b="1" dirty="0" err="1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Datastore</a:t>
            </a:r>
            <a:endParaRPr lang="en-US" sz="2000" b="1" dirty="0">
              <a:solidFill>
                <a:srgbClr val="000000"/>
              </a:solidFill>
              <a:latin typeface="Avenir LT Std 45 Book" pitchFamily="34" charset="0"/>
              <a:cs typeface="Avenir Next Condensed Regular"/>
            </a:endParaRPr>
          </a:p>
        </p:txBody>
      </p:sp>
      <p:sp>
        <p:nvSpPr>
          <p:cNvPr id="18" name="AutoShape 5"/>
          <p:cNvSpPr>
            <a:spLocks/>
          </p:cNvSpPr>
          <p:nvPr/>
        </p:nvSpPr>
        <p:spPr bwMode="auto">
          <a:xfrm>
            <a:off x="898026" y="2851842"/>
            <a:ext cx="7097916" cy="43887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pPr algn="l"/>
            <a:r>
              <a:rPr lang="en-US" sz="2000" dirty="0" smtClean="0">
                <a:solidFill>
                  <a:schemeClr val="tx2"/>
                </a:solidFill>
                <a:latin typeface="Avenir LT Std 45 Book" pitchFamily="34" charset="0"/>
              </a:rPr>
              <a:t>Inconsistent packet-handling between controller and switches </a:t>
            </a:r>
          </a:p>
        </p:txBody>
      </p:sp>
      <p:sp>
        <p:nvSpPr>
          <p:cNvPr id="19" name="AutoShape 5"/>
          <p:cNvSpPr>
            <a:spLocks/>
          </p:cNvSpPr>
          <p:nvPr/>
        </p:nvSpPr>
        <p:spPr bwMode="auto">
          <a:xfrm>
            <a:off x="898026" y="3443112"/>
            <a:ext cx="7097916" cy="43887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pPr algn="l"/>
            <a:r>
              <a:rPr lang="en-US" sz="2000" dirty="0" smtClean="0">
                <a:solidFill>
                  <a:schemeClr val="tx2"/>
                </a:solidFill>
                <a:latin typeface="Avenir LT Std 45 Book" pitchFamily="34" charset="0"/>
              </a:rPr>
              <a:t>Switch fails to notify controller when state update needed</a:t>
            </a:r>
          </a:p>
        </p:txBody>
      </p:sp>
      <p:sp>
        <p:nvSpPr>
          <p:cNvPr id="20" name="AutoShape 5"/>
          <p:cNvSpPr>
            <a:spLocks/>
          </p:cNvSpPr>
          <p:nvPr/>
        </p:nvSpPr>
        <p:spPr bwMode="auto">
          <a:xfrm>
            <a:off x="898026" y="4034382"/>
            <a:ext cx="7097916" cy="43887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pPr algn="l"/>
            <a:r>
              <a:rPr lang="en-US" sz="2000" dirty="0" smtClean="0">
                <a:solidFill>
                  <a:schemeClr val="tx2"/>
                </a:solidFill>
                <a:latin typeface="Avenir LT Std 45 Book" pitchFamily="34" charset="0"/>
              </a:rPr>
              <a:t>Switch notifies controller more than necessary</a:t>
            </a:r>
          </a:p>
        </p:txBody>
      </p:sp>
      <p:sp>
        <p:nvSpPr>
          <p:cNvPr id="21" name="AutoShape 5"/>
          <p:cNvSpPr>
            <a:spLocks/>
          </p:cNvSpPr>
          <p:nvPr/>
        </p:nvSpPr>
        <p:spPr bwMode="auto">
          <a:xfrm>
            <a:off x="898026" y="4704990"/>
            <a:ext cx="7097916" cy="43887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pPr algn="l"/>
            <a:r>
              <a:rPr lang="en-US" sz="2000" dirty="0" smtClean="0">
                <a:solidFill>
                  <a:schemeClr val="tx2"/>
                </a:solidFill>
                <a:latin typeface="Avenir LT Std 45 Book" pitchFamily="34" charset="0"/>
              </a:rPr>
              <a:t>Hard to verify Java, Python, …</a:t>
            </a:r>
          </a:p>
          <a:p>
            <a:pPr algn="l"/>
            <a:r>
              <a:rPr lang="en-US" sz="2000" dirty="0" smtClean="0">
                <a:solidFill>
                  <a:schemeClr val="tx2"/>
                </a:solidFill>
                <a:latin typeface="Avenir LT Std 45 Book" pitchFamily="34" charset="0"/>
              </a:rPr>
              <a:t>Multiple tiers make it </a:t>
            </a:r>
            <a:r>
              <a:rPr lang="en-US" sz="2800" b="1" dirty="0" smtClean="0">
                <a:solidFill>
                  <a:srgbClr val="FF0000"/>
                </a:solidFill>
                <a:latin typeface="Avenir LT Std 45 Book" pitchFamily="34" charset="0"/>
              </a:rPr>
              <a:t>even harder</a:t>
            </a:r>
            <a:r>
              <a:rPr lang="en-US" sz="2000" dirty="0" smtClean="0">
                <a:solidFill>
                  <a:schemeClr val="tx2"/>
                </a:solidFill>
                <a:latin typeface="Avenir LT Std 45 Book" pitchFamily="34" charset="0"/>
              </a:rPr>
              <a:t>. </a:t>
            </a:r>
          </a:p>
        </p:txBody>
      </p:sp>
      <p:sp>
        <p:nvSpPr>
          <p:cNvPr id="1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B0DE68F6-0B2F-D041-A4D1-96C235836078}" type="slidenum">
              <a:rPr lang="en-US" smtClean="0">
                <a:latin typeface="Avenir LT Std 45 Book" pitchFamily="34" charset="0"/>
              </a:rPr>
              <a:pPr/>
              <a:t>7</a:t>
            </a:fld>
            <a:endParaRPr lang="en-US" dirty="0">
              <a:latin typeface="Avenir LT Std 45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43293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68F6-0B2F-D041-A4D1-96C235836078}" type="slidenum">
              <a:rPr lang="en-US" smtClean="0">
                <a:latin typeface="Avenir LT Std 45 Book" pitchFamily="34" charset="0"/>
              </a:rPr>
              <a:pPr/>
              <a:t>8</a:t>
            </a:fld>
            <a:endParaRPr lang="en-US" dirty="0">
              <a:latin typeface="Avenir LT Std 45 Book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63413" y="1068309"/>
            <a:ext cx="6089787" cy="4854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venir LT Std 45 Book" pitchFamily="34" charset="0"/>
                <a:ea typeface="+mn-ea"/>
                <a:cs typeface="Avenir Book"/>
              </a:rPr>
              <a:t>Flowlog</a:t>
            </a:r>
            <a:endParaRPr kumimoji="0" lang="en-US" sz="4800" b="0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venir LT Std 45 Book" pitchFamily="34" charset="0"/>
              <a:ea typeface="+mn-ea"/>
              <a:cs typeface="Avenir Book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venir LT Std 45 Book" pitchFamily="34" charset="0"/>
                <a:ea typeface="+mn-ea"/>
                <a:cs typeface="Avenir Book"/>
              </a:rPr>
              <a:t>A </a:t>
            </a:r>
            <a:r>
              <a:rPr kumimoji="0" lang="en-US" sz="2400" b="0" i="0" u="sng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venir LT Std 45 Book" pitchFamily="34" charset="0"/>
                <a:ea typeface="+mn-ea"/>
                <a:cs typeface="Avenir Book"/>
              </a:rPr>
              <a:t>Tierless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venir LT Std 45 Book" pitchFamily="34" charset="0"/>
                <a:ea typeface="+mn-ea"/>
                <a:cs typeface="Avenir Book"/>
              </a:rPr>
              <a:t> SDN Programming Language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2400" noProof="0" dirty="0" smtClean="0">
              <a:solidFill>
                <a:schemeClr val="tx2"/>
              </a:solidFill>
              <a:latin typeface="Avenir LT Std 45 Book" pitchFamily="34" charset="0"/>
              <a:cs typeface="Avenir Book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2400" dirty="0" smtClean="0">
              <a:solidFill>
                <a:schemeClr val="tx2"/>
              </a:solidFill>
              <a:latin typeface="Avenir LT Std 45 Book" pitchFamily="34" charset="0"/>
              <a:cs typeface="Avenir Book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400" u="sng" noProof="0" dirty="0" smtClean="0">
                <a:solidFill>
                  <a:schemeClr val="tx2"/>
                </a:solidFill>
                <a:latin typeface="Avenir LT Std 45 Book" pitchFamily="34" charset="0"/>
                <a:cs typeface="Avenir Book"/>
              </a:rPr>
              <a:t>Contributions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1200" u="sng" noProof="0" dirty="0" smtClean="0">
              <a:solidFill>
                <a:schemeClr val="tx2"/>
              </a:solidFill>
              <a:latin typeface="Avenir LT Std 45 Book" pitchFamily="34" charset="0"/>
              <a:cs typeface="Avenir Book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noProof="0" dirty="0" smtClean="0">
                <a:solidFill>
                  <a:schemeClr val="tx2"/>
                </a:solidFill>
                <a:latin typeface="Avenir LT Std 45 Book" pitchFamily="34" charset="0"/>
                <a:cs typeface="Avenir Book"/>
              </a:rPr>
              <a:t>Automatic compilation to flow tables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venir LT Std 45 Book" pitchFamily="34" charset="0"/>
                <a:ea typeface="+mn-ea"/>
                <a:cs typeface="Avenir Book"/>
              </a:rPr>
              <a:t>     (…including state and state updates)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venir LT Std 45 Book" pitchFamily="34" charset="0"/>
              <a:ea typeface="+mn-ea"/>
              <a:cs typeface="Avenir Book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>
                <a:solidFill>
                  <a:schemeClr val="tx2"/>
                </a:solidFill>
                <a:latin typeface="Avenir LT Std 45 Book" pitchFamily="34" charset="0"/>
                <a:cs typeface="Avenir Book"/>
              </a:rPr>
              <a:t>Built-in cross-tier verification support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dirty="0" smtClean="0">
                <a:solidFill>
                  <a:schemeClr val="tx2"/>
                </a:solidFill>
                <a:latin typeface="Avenir LT Std 45 Book" pitchFamily="34" charset="0"/>
                <a:cs typeface="Avenir Book"/>
              </a:rPr>
              <a:t> 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venir LT Std 45 Book" pitchFamily="34" charset="0"/>
              <a:ea typeface="+mn-ea"/>
              <a:cs typeface="Avenir Book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6681461" y="2573953"/>
            <a:ext cx="1744763" cy="523315"/>
          </a:xfrm>
          <a:prstGeom prst="rect">
            <a:avLst/>
          </a:prstGeom>
          <a:solidFill>
            <a:schemeClr val="accent1"/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81639" tIns="58421" rIns="81639" bIns="40820" anchor="ctr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Control logic</a:t>
            </a:r>
            <a:endParaRPr lang="en-US" sz="2000" dirty="0">
              <a:solidFill>
                <a:srgbClr val="000000"/>
              </a:solidFill>
              <a:latin typeface="Avenir LT Std 45 Book" pitchFamily="34" charset="0"/>
              <a:cs typeface="Avenir Next Condensed Regular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6681461" y="864562"/>
            <a:ext cx="1744763" cy="74238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81639" tIns="58421" rIns="81639" bIns="40820" anchor="ctr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b="1" dirty="0" err="1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Datastore</a:t>
            </a:r>
            <a:endParaRPr lang="en-US" sz="2000" dirty="0">
              <a:solidFill>
                <a:srgbClr val="000000"/>
              </a:solidFill>
              <a:latin typeface="Avenir LT Std 45 Book" pitchFamily="34" charset="0"/>
              <a:cs typeface="Avenir Next Condensed Regular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6681461" y="4803926"/>
            <a:ext cx="1744763" cy="1119312"/>
          </a:xfrm>
          <a:prstGeom prst="rect">
            <a:avLst/>
          </a:prstGeom>
          <a:solidFill>
            <a:schemeClr val="accent3"/>
          </a:solidFill>
          <a:ln w="9525" cap="flat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lIns="81639" tIns="58421" rIns="81639" bIns="40820" anchor="ctr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Forwarding</a:t>
            </a:r>
          </a:p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Rules</a:t>
            </a:r>
            <a:endParaRPr lang="en-US" sz="2000" dirty="0">
              <a:solidFill>
                <a:srgbClr val="000000"/>
              </a:solidFill>
              <a:latin typeface="Avenir LT Std 45 Book" pitchFamily="34" charset="0"/>
              <a:cs typeface="Avenir Next Condensed Regular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6681461" y="1606946"/>
            <a:ext cx="1744763" cy="3777655"/>
          </a:xfrm>
          <a:prstGeom prst="rect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rgbClr val="3366FF"/>
              </a:gs>
              <a:gs pos="100000">
                <a:schemeClr val="accent3"/>
              </a:gs>
            </a:gsLst>
            <a:lin ang="5400000" scaled="0"/>
          </a:gradFill>
          <a:ln w="9525" cap="flat">
            <a:noFill/>
            <a:round/>
            <a:headEnd/>
            <a:tailEnd/>
          </a:ln>
          <a:effectLst/>
          <a:extLst/>
        </p:spPr>
        <p:txBody>
          <a:bodyPr wrap="none" lIns="81639" tIns="58421" rIns="81639" bIns="40820" anchor="ctr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800" b="1" dirty="0" err="1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Flowlog</a:t>
            </a:r>
            <a:endParaRPr lang="en-US" sz="2800" b="1" dirty="0" smtClean="0">
              <a:solidFill>
                <a:srgbClr val="000000"/>
              </a:solidFill>
              <a:latin typeface="Avenir LT Std 45 Book" pitchFamily="34" charset="0"/>
              <a:cs typeface="Avenir Next Condensed Regular"/>
            </a:endParaRPr>
          </a:p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</a:pPr>
            <a:r>
              <a:rPr lang="en-US" sz="2800" b="1" dirty="0" smtClean="0">
                <a:solidFill>
                  <a:srgbClr val="000000"/>
                </a:solidFill>
                <a:latin typeface="Avenir LT Std 45 Book" pitchFamily="34" charset="0"/>
                <a:cs typeface="Avenir Next Condensed Regular"/>
              </a:rPr>
              <a:t>Program</a:t>
            </a:r>
            <a:endParaRPr lang="en-US" sz="2800" b="1" dirty="0">
              <a:solidFill>
                <a:srgbClr val="000000"/>
              </a:solidFill>
              <a:latin typeface="Avenir LT Std 45 Book" pitchFamily="34" charset="0"/>
              <a:cs typeface="Avenir Next Condensed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830521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22222E-6 L -3.88889E-6 -0.28241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4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7037E-7 L -3.88889E-6 0.19352 " pathEditMode="relative" rAng="0" ptsTypes="AA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68F6-0B2F-D041-A4D1-96C235836078}" type="slidenum">
              <a:rPr lang="en-US" smtClean="0">
                <a:latin typeface="Avenir LT Std 45 Book" pitchFamily="34" charset="0"/>
              </a:rPr>
              <a:pPr/>
              <a:t>9</a:t>
            </a:fld>
            <a:endParaRPr lang="en-US" dirty="0">
              <a:latin typeface="Avenir LT Std 45 Book" pitchFamily="34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1934953" y="2588887"/>
            <a:ext cx="6466946" cy="2249331"/>
            <a:chOff x="1934953" y="2588887"/>
            <a:chExt cx="6466946" cy="2249331"/>
          </a:xfrm>
        </p:grpSpPr>
        <p:sp>
          <p:nvSpPr>
            <p:cNvPr id="4" name="Line 21"/>
            <p:cNvSpPr>
              <a:spLocks noChangeShapeType="1"/>
            </p:cNvSpPr>
            <p:nvPr/>
          </p:nvSpPr>
          <p:spPr bwMode="auto">
            <a:xfrm>
              <a:off x="1934953" y="3270869"/>
              <a:ext cx="475247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venir LT Std 45 Book" pitchFamily="34" charset="0"/>
              </a:endParaRPr>
            </a:p>
          </p:txBody>
        </p:sp>
        <p:sp>
          <p:nvSpPr>
            <p:cNvPr id="7" name="Text Box 49"/>
            <p:cNvSpPr txBox="1">
              <a:spLocks noChangeArrowheads="1"/>
            </p:cNvSpPr>
            <p:nvPr/>
          </p:nvSpPr>
          <p:spPr bwMode="auto">
            <a:xfrm>
              <a:off x="5657030" y="3270869"/>
              <a:ext cx="1288191" cy="40011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US" sz="2000" dirty="0" smtClean="0">
                  <a:solidFill>
                    <a:schemeClr val="tx2"/>
                  </a:solidFill>
                  <a:latin typeface="Avenir LT Std 45 Book" pitchFamily="34" charset="0"/>
                </a:rPr>
                <a:t>port = 2</a:t>
              </a:r>
              <a:endParaRPr lang="en-US" sz="2000" i="0" dirty="0">
                <a:solidFill>
                  <a:schemeClr val="tx2"/>
                </a:solidFill>
                <a:latin typeface="Avenir LT Std 45 Book" pitchFamily="34" charset="0"/>
              </a:endParaRPr>
            </a:p>
          </p:txBody>
        </p:sp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223145" y="4083253"/>
              <a:ext cx="5178754" cy="754965"/>
            </a:xfrm>
            <a:prstGeom prst="rect">
              <a:avLst/>
            </a:prstGeom>
            <a:solidFill>
              <a:srgbClr val="99CCFF"/>
            </a:solidFill>
            <a:ln w="9525" cap="flat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81639" tIns="58421" rIns="81639" bIns="40820" anchor="ctr"/>
            <a:lstStyle/>
            <a:p>
              <a:r>
                <a:rPr lang="en-US" sz="2000" dirty="0" smtClean="0">
                  <a:solidFill>
                    <a:schemeClr val="bg1"/>
                  </a:solidFill>
                  <a:latin typeface="Avenir LT Std 45 Book" pitchFamily="34" charset="0"/>
                  <a:cs typeface="Consolas" pitchFamily="49" charset="0"/>
                </a:rPr>
                <a:t>Public IP = </a:t>
              </a:r>
              <a:r>
                <a:rPr lang="en-US" sz="2000" dirty="0" smtClean="0">
                  <a:solidFill>
                    <a:schemeClr val="bg1"/>
                  </a:solidFill>
                  <a:latin typeface="Consolas" pitchFamily="49" charset="0"/>
                  <a:cs typeface="Consolas" pitchFamily="49" charset="0"/>
                </a:rPr>
                <a:t>192.168.100.100</a:t>
              </a:r>
            </a:p>
            <a:p>
              <a:r>
                <a:rPr lang="en-US" sz="2000" dirty="0" smtClean="0">
                  <a:solidFill>
                    <a:schemeClr val="bg1"/>
                  </a:solidFill>
                  <a:latin typeface="Avenir LT Std 45 Book" pitchFamily="34" charset="0"/>
                  <a:cs typeface="Consolas" pitchFamily="49" charset="0"/>
                </a:rPr>
                <a:t>Public MAC = </a:t>
              </a:r>
              <a:r>
                <a:rPr lang="en-US" sz="2000" dirty="0" smtClean="0">
                  <a:solidFill>
                    <a:schemeClr val="bg1"/>
                  </a:solidFill>
                  <a:latin typeface="Consolas" pitchFamily="49" charset="0"/>
                  <a:cs typeface="Consolas" pitchFamily="49" charset="0"/>
                </a:rPr>
                <a:t>00:00:00:00:00:02</a:t>
              </a:r>
            </a:p>
          </p:txBody>
        </p:sp>
        <p:pic>
          <p:nvPicPr>
            <p:cNvPr id="10" name="Picture 7" descr="http://www.clker.com/cliparts/K/P/b/7/b/N/switch-blue-hi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84450" y="2588887"/>
              <a:ext cx="2099668" cy="1074329"/>
            </a:xfrm>
            <a:prstGeom prst="rect">
              <a:avLst/>
            </a:prstGeom>
            <a:noFill/>
          </p:spPr>
        </p:pic>
        <p:sp>
          <p:nvSpPr>
            <p:cNvPr id="13" name="Text Box 49"/>
            <p:cNvSpPr txBox="1">
              <a:spLocks noChangeArrowheads="1"/>
            </p:cNvSpPr>
            <p:nvPr/>
          </p:nvSpPr>
          <p:spPr bwMode="auto">
            <a:xfrm>
              <a:off x="1934953" y="3270869"/>
              <a:ext cx="1288191" cy="40011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US" sz="2000" dirty="0" smtClean="0">
                  <a:solidFill>
                    <a:schemeClr val="tx2"/>
                  </a:solidFill>
                  <a:latin typeface="Avenir LT Std 45 Book" pitchFamily="34" charset="0"/>
                </a:rPr>
                <a:t>port = 1</a:t>
              </a:r>
              <a:endParaRPr lang="en-US" sz="2000" i="0" dirty="0">
                <a:solidFill>
                  <a:schemeClr val="tx2"/>
                </a:solidFill>
                <a:latin typeface="Avenir LT Std 45 Book" pitchFamily="34" charset="0"/>
              </a:endParaRPr>
            </a:p>
          </p:txBody>
        </p:sp>
        <p:sp>
          <p:nvSpPr>
            <p:cNvPr id="14" name="Text Box 49"/>
            <p:cNvSpPr txBox="1">
              <a:spLocks noChangeArrowheads="1"/>
            </p:cNvSpPr>
            <p:nvPr/>
          </p:nvSpPr>
          <p:spPr bwMode="auto">
            <a:xfrm>
              <a:off x="1934953" y="2870759"/>
              <a:ext cx="1256541" cy="40011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US" sz="2000" dirty="0" smtClean="0">
                  <a:solidFill>
                    <a:schemeClr val="tx2"/>
                  </a:solidFill>
                  <a:latin typeface="Avenir LT Std 45 Book" pitchFamily="34" charset="0"/>
                </a:rPr>
                <a:t>Internal</a:t>
              </a:r>
              <a:endParaRPr lang="en-US" sz="2000" i="0" dirty="0">
                <a:solidFill>
                  <a:schemeClr val="tx2"/>
                </a:solidFill>
                <a:latin typeface="Avenir LT Std 45 Book" pitchFamily="34" charset="0"/>
              </a:endParaRPr>
            </a:p>
          </p:txBody>
        </p:sp>
        <p:sp>
          <p:nvSpPr>
            <p:cNvPr id="15" name="Text Box 49"/>
            <p:cNvSpPr txBox="1">
              <a:spLocks noChangeArrowheads="1"/>
            </p:cNvSpPr>
            <p:nvPr/>
          </p:nvSpPr>
          <p:spPr bwMode="auto">
            <a:xfrm>
              <a:off x="5459460" y="2823104"/>
              <a:ext cx="1256541" cy="40011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indent="-342900" algn="r">
                <a:spcBef>
                  <a:spcPct val="50000"/>
                </a:spcBef>
              </a:pPr>
              <a:r>
                <a:rPr lang="en-US" sz="2000" dirty="0" smtClean="0">
                  <a:solidFill>
                    <a:schemeClr val="tx2"/>
                  </a:solidFill>
                  <a:latin typeface="Avenir LT Std 45 Book" pitchFamily="34" charset="0"/>
                </a:rPr>
                <a:t>External</a:t>
              </a:r>
              <a:endParaRPr lang="en-US" sz="2000" i="0" dirty="0">
                <a:solidFill>
                  <a:schemeClr val="tx2"/>
                </a:solidFill>
                <a:latin typeface="Avenir LT Std 45 Book" pitchFamily="34" charset="0"/>
              </a:endParaRPr>
            </a:p>
          </p:txBody>
        </p: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1090943" y="834981"/>
            <a:ext cx="6096000" cy="283599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venir LT Std 45 Book" pitchFamily="34" charset="0"/>
                <a:ea typeface="+mn-ea"/>
                <a:cs typeface="Avenir Book"/>
              </a:rPr>
              <a:t>Nat in </a:t>
            </a:r>
            <a:r>
              <a:rPr kumimoji="0" lang="en-US" sz="4000" b="0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venir LT Std 45 Book" pitchFamily="34" charset="0"/>
                <a:ea typeface="+mn-ea"/>
                <a:cs typeface="Avenir Book"/>
              </a:rPr>
              <a:t>Flowlog</a:t>
            </a:r>
            <a:endParaRPr kumimoji="0" lang="en-US" sz="4000" b="0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venir LT Std 45 Book" pitchFamily="34" charset="0"/>
              <a:ea typeface="+mn-ea"/>
              <a:cs typeface="Avenir Book"/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1634132" y="1540763"/>
            <a:ext cx="2433885" cy="8347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Outgoing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668196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dirty="0" smtClean="0">
            <a:solidFill>
              <a:schemeClr val="tx2"/>
            </a:solidFill>
            <a:latin typeface="Avenir Book"/>
            <a:cs typeface="Avenir Book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10779</TotalTime>
  <Words>3419</Words>
  <Application>Microsoft Macintosh PowerPoint</Application>
  <PresentationFormat>On-screen Show (4:3)</PresentationFormat>
  <Paragraphs>669</Paragraphs>
  <Slides>23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Black</vt:lpstr>
      <vt:lpstr>Tierless Programming  and Reasoning for Software-Defined Networks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Tierless Programming  and Reasoning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Other/Next Steps</vt:lpstr>
    </vt:vector>
  </TitlesOfParts>
  <Company>Brown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Shriram Krishnamurthi;Tim Nelson</dc:creator>
  <cp:lastModifiedBy>Shriram Krishnamurthi</cp:lastModifiedBy>
  <cp:revision>844</cp:revision>
  <dcterms:created xsi:type="dcterms:W3CDTF">2013-10-25T02:22:21Z</dcterms:created>
  <dcterms:modified xsi:type="dcterms:W3CDTF">2014-05-19T17:57:04Z</dcterms:modified>
</cp:coreProperties>
</file>