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303" r:id="rId3"/>
    <p:sldId id="260" r:id="rId4"/>
    <p:sldId id="304" r:id="rId5"/>
    <p:sldId id="301" r:id="rId6"/>
    <p:sldId id="299" r:id="rId7"/>
    <p:sldId id="305" r:id="rId8"/>
    <p:sldId id="306" r:id="rId9"/>
    <p:sldId id="307" r:id="rId10"/>
    <p:sldId id="308" r:id="rId11"/>
    <p:sldId id="312" r:id="rId12"/>
    <p:sldId id="313" r:id="rId13"/>
    <p:sldId id="314" r:id="rId14"/>
    <p:sldId id="315" r:id="rId15"/>
    <p:sldId id="316" r:id="rId16"/>
    <p:sldId id="320" r:id="rId17"/>
    <p:sldId id="302" r:id="rId18"/>
    <p:sldId id="300" r:id="rId19"/>
    <p:sldId id="318" r:id="rId20"/>
    <p:sldId id="317" r:id="rId21"/>
    <p:sldId id="319" r:id="rId22"/>
    <p:sldId id="297" r:id="rId23"/>
    <p:sldId id="296" r:id="rId24"/>
    <p:sldId id="322" r:id="rId25"/>
    <p:sldId id="331" r:id="rId26"/>
    <p:sldId id="323" r:id="rId27"/>
    <p:sldId id="292" r:id="rId28"/>
    <p:sldId id="324" r:id="rId29"/>
    <p:sldId id="328" r:id="rId30"/>
    <p:sldId id="329" r:id="rId31"/>
    <p:sldId id="325" r:id="rId32"/>
    <p:sldId id="33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CA88D-9A14-4040-BC3F-E9A55A64F707}" type="datetimeFigureOut">
              <a:rPr lang="en-US" smtClean="0"/>
              <a:t>22/05/2014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71AEA-540A-F741-9C59-B56AD3D77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9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262BA-6515-6745-ACD3-6392FD35659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B1149-CB47-AA4E-AFEC-4462B07FB2A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B1149-CB47-AA4E-AFEC-4462B07FB2A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F206B-343C-4842-8CAB-D1C6893233A4}" type="datetimeFigureOut">
              <a:rPr lang="en-US" smtClean="0"/>
              <a:pPr/>
              <a:t>22/05/2014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D2D9D-4087-BC4B-87EB-E485EEBC8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odel-based reasoning meets</a:t>
            </a:r>
            <a:br>
              <a:rPr lang="en-US" dirty="0" smtClean="0"/>
            </a:br>
            <a:r>
              <a:rPr lang="en-US" dirty="0" smtClean="0"/>
              <a:t>code verification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Michael Butler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21 May 2014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WG 2.3 Meeting 55, Orlando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What’s in a refinement pattern?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Determining the refined events is relatively easy once we decide on the appropriate abstract program structure to use</a:t>
            </a:r>
          </a:p>
          <a:p>
            <a:endParaRPr lang="en-US" dirty="0" smtClean="0"/>
          </a:p>
          <a:p>
            <a:r>
              <a:rPr lang="en-US" dirty="0" smtClean="0"/>
              <a:t>But determining the right gluing invariants can be difficult</a:t>
            </a:r>
          </a:p>
          <a:p>
            <a:endParaRPr lang="en-US" dirty="0"/>
          </a:p>
          <a:p>
            <a:r>
              <a:rPr lang="en-US" dirty="0" smtClean="0"/>
              <a:t>Patterns: from a certain specification structure</a:t>
            </a:r>
          </a:p>
          <a:p>
            <a:pPr lvl="1"/>
            <a:r>
              <a:rPr lang="en-US" dirty="0" smtClean="0"/>
              <a:t>determine refined events</a:t>
            </a:r>
          </a:p>
          <a:p>
            <a:pPr lvl="1"/>
            <a:r>
              <a:rPr lang="en-US" dirty="0" smtClean="0"/>
              <a:t>gluing invariants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onvergence variants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81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“All Condition” Pattern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err="1"/>
              <a:t>CondAll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</a:rPr>
              <a:t>≙</a:t>
            </a:r>
            <a:r>
              <a:rPr lang="en-GB" b="1" dirty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when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	 	</a:t>
            </a:r>
            <a:r>
              <a:rPr lang="en-GB" dirty="0" smtClean="0"/>
              <a:t>∀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S  </a:t>
            </a:r>
            <a:r>
              <a:rPr lang="en-GB" dirty="0"/>
              <a:t>•</a:t>
            </a:r>
            <a:r>
              <a:rPr lang="en-GB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 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Cond(</a:t>
            </a:r>
            <a:r>
              <a:rPr lang="en-GB" dirty="0" err="1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       	 </a:t>
            </a:r>
            <a:r>
              <a:rPr lang="en-GB" i="1" dirty="0"/>
              <a:t>action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end </a:t>
            </a: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sz="2800" b="1" dirty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4824154"/>
            <a:ext cx="6480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Search Fail:  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Cond(</a:t>
            </a:r>
            <a:r>
              <a:rPr lang="en-US" sz="2800" dirty="0" err="1" smtClean="0"/>
              <a:t>i</a:t>
            </a:r>
            <a:r>
              <a:rPr lang="en-US" sz="2800" dirty="0" smtClean="0"/>
              <a:t>)  </a:t>
            </a:r>
            <a:r>
              <a:rPr lang="en-GB" sz="2800" b="1" dirty="0" smtClean="0"/>
              <a:t>≙  </a:t>
            </a:r>
            <a:r>
              <a:rPr lang="en-GB" sz="2800" dirty="0" smtClean="0"/>
              <a:t>¬Property(</a:t>
            </a:r>
            <a:r>
              <a:rPr lang="en-GB" sz="2800" dirty="0" err="1" smtClean="0"/>
              <a:t>i</a:t>
            </a:r>
            <a:r>
              <a:rPr lang="en-GB" sz="2800" dirty="0" smtClean="0"/>
              <a:t>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3670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Refinement of </a:t>
            </a:r>
            <a:r>
              <a:rPr lang="en-US" dirty="0" err="1" smtClean="0">
                <a:solidFill>
                  <a:srgbClr val="0000FF"/>
                </a:solidFill>
              </a:rPr>
              <a:t>CondAll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139952" y="1600200"/>
            <a:ext cx="4546848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smtClean="0"/>
              <a:t>Step </a:t>
            </a:r>
            <a:r>
              <a:rPr lang="en-GB" b="1" dirty="0" smtClean="0">
                <a:solidFill>
                  <a:srgbClr val="000000"/>
                </a:solidFill>
              </a:rPr>
              <a:t>≙</a:t>
            </a:r>
            <a:r>
              <a:rPr lang="en-GB" b="1" dirty="0" smtClean="0">
                <a:solidFill>
                  <a:srgbClr val="0000FF"/>
                </a:solidFill>
              </a:rPr>
              <a:t>    </a:t>
            </a:r>
            <a:endParaRPr lang="en-GB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any</a:t>
            </a:r>
            <a:r>
              <a:rPr lang="en-GB" dirty="0"/>
              <a:t>	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 </a:t>
            </a:r>
            <a:r>
              <a:rPr lang="en-GB" b="1" dirty="0">
                <a:solidFill>
                  <a:srgbClr val="0000FF"/>
                </a:solidFill>
              </a:rPr>
              <a:t>where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	 	</a:t>
            </a:r>
            <a:r>
              <a:rPr lang="en-GB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Cond(</a:t>
            </a:r>
            <a:r>
              <a:rPr lang="en-GB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  ∧  </a:t>
            </a:r>
            <a:r>
              <a:rPr lang="en-US" dirty="0" smtClean="0"/>
              <a:t>s </a:t>
            </a:r>
            <a:r>
              <a:rPr lang="en-US" dirty="0"/>
              <a:t>∉ </a:t>
            </a:r>
            <a:r>
              <a:rPr lang="en-US" dirty="0" err="1" smtClean="0"/>
              <a:t>oStep</a:t>
            </a:r>
            <a:endParaRPr lang="en-GB" dirty="0" smtClean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</a:t>
            </a:r>
            <a:r>
              <a:rPr lang="en-GB" b="1" dirty="0" smtClean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</a:t>
            </a:r>
            <a:r>
              <a:rPr lang="en-GB" dirty="0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dirty="0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:= </a:t>
            </a:r>
            <a:r>
              <a:rPr lang="en-GB" dirty="0" err="1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dirty="0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∪ {</a:t>
            </a:r>
            <a:r>
              <a:rPr lang="en-GB" dirty="0" err="1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}</a:t>
            </a:r>
            <a:endParaRPr lang="en-GB" dirty="0">
              <a:solidFill>
                <a:srgbClr val="000000"/>
              </a:solidFill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 smtClean="0">
                <a:solidFill>
                  <a:srgbClr val="0000FF"/>
                </a:solidFill>
              </a:rPr>
              <a:t>end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err="1" smtClean="0"/>
              <a:t>CondAll</a:t>
            </a:r>
            <a:r>
              <a:rPr lang="en-GB" b="1" dirty="0" smtClean="0">
                <a:solidFill>
                  <a:srgbClr val="000000"/>
                </a:solidFill>
              </a:rPr>
              <a:t>≙</a:t>
            </a:r>
            <a:r>
              <a:rPr lang="en-GB" b="1" dirty="0" smtClean="0">
                <a:solidFill>
                  <a:srgbClr val="0000FF"/>
                </a:solidFill>
              </a:rPr>
              <a:t>    </a:t>
            </a:r>
            <a:endParaRPr lang="en-GB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smtClean="0"/>
              <a:t>	</a:t>
            </a:r>
            <a:r>
              <a:rPr lang="en-GB" b="1" dirty="0" smtClean="0">
                <a:solidFill>
                  <a:srgbClr val="0000FF"/>
                </a:solidFill>
              </a:rPr>
              <a:t>when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>
                <a:solidFill>
                  <a:srgbClr val="000000"/>
                </a:solidFill>
              </a:rPr>
              <a:t>	</a:t>
            </a:r>
            <a:r>
              <a:rPr lang="en-GB" dirty="0" smtClean="0">
                <a:solidFill>
                  <a:srgbClr val="000000"/>
                </a:solidFill>
              </a:rPr>
              <a:t>		</a:t>
            </a:r>
            <a:r>
              <a:rPr lang="en-GB" dirty="0" err="1" smtClean="0">
                <a:solidFill>
                  <a:srgbClr val="000000"/>
                </a:solidFill>
              </a:rPr>
              <a:t>oStep</a:t>
            </a:r>
            <a:r>
              <a:rPr lang="en-GB" dirty="0" smtClean="0">
                <a:solidFill>
                  <a:srgbClr val="000000"/>
                </a:solidFill>
              </a:rPr>
              <a:t> = S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b="1" dirty="0">
                <a:solidFill>
                  <a:srgbClr val="0000FF"/>
                </a:solidFill>
              </a:rPr>
              <a:t>	</a:t>
            </a:r>
            <a:r>
              <a:rPr lang="en-GB" b="1" dirty="0" smtClean="0">
                <a:solidFill>
                  <a:srgbClr val="0000FF"/>
                </a:solidFill>
              </a:rPr>
              <a:t>then</a:t>
            </a:r>
            <a:endParaRPr lang="en-GB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GB" dirty="0"/>
              <a:t>       	</a:t>
            </a:r>
            <a:r>
              <a:rPr lang="en-GB" i="1" dirty="0" smtClean="0"/>
              <a:t>action</a:t>
            </a:r>
            <a:endParaRPr lang="en-GB" i="1" dirty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end </a:t>
            </a: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5506" y="2133598"/>
            <a:ext cx="19812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dirty="0" err="1" smtClean="0">
                <a:solidFill>
                  <a:srgbClr val="000000"/>
                </a:solidFill>
              </a:rPr>
              <a:t>CondAll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4191000"/>
            <a:ext cx="11430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Step(</a:t>
            </a:r>
            <a:r>
              <a:rPr lang="en-US" sz="2000" dirty="0" err="1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19300" y="4191000"/>
            <a:ext cx="1328564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0000"/>
                </a:solidFill>
              </a:rPr>
              <a:t>CondAll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>
            <a:stCxn id="5" idx="2"/>
            <a:endCxn id="6" idx="0"/>
          </p:cNvCxnSpPr>
          <p:nvPr/>
        </p:nvCxnSpPr>
        <p:spPr>
          <a:xfrm rot="5400000">
            <a:off x="723502" y="3048396"/>
            <a:ext cx="1447802" cy="837406"/>
          </a:xfrm>
          <a:prstGeom prst="line">
            <a:avLst/>
          </a:prstGeom>
          <a:ln w="19050" cmpd="sng"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9" name="Straight Connector 8"/>
          <p:cNvCxnSpPr>
            <a:stCxn id="5" idx="2"/>
            <a:endCxn id="7" idx="0"/>
          </p:cNvCxnSpPr>
          <p:nvPr/>
        </p:nvCxnSpPr>
        <p:spPr>
          <a:xfrm>
            <a:off x="1866106" y="2743198"/>
            <a:ext cx="817476" cy="1447802"/>
          </a:xfrm>
          <a:prstGeom prst="line">
            <a:avLst/>
          </a:prstGeom>
          <a:ln w="19050" cmpd="sng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0" name="Oval 9"/>
          <p:cNvSpPr/>
          <p:nvPr/>
        </p:nvSpPr>
        <p:spPr>
          <a:xfrm>
            <a:off x="571500" y="3200400"/>
            <a:ext cx="14097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all</a:t>
            </a:r>
            <a:r>
              <a:rPr lang="en-US" sz="2000" dirty="0" smtClean="0"/>
              <a:t> </a:t>
            </a:r>
            <a:r>
              <a:rPr lang="en-US" sz="2000" dirty="0" err="1"/>
              <a:t>i</a:t>
            </a:r>
            <a:r>
              <a:rPr lang="en-US" sz="2000" dirty="0" err="1" smtClean="0"/>
              <a:t>:S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31640" y="5715059"/>
            <a:ext cx="6480720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invariant 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US" sz="2800" dirty="0"/>
              <a:t>	</a:t>
            </a:r>
            <a:r>
              <a:rPr lang="en-GB" sz="2800" dirty="0" smtClean="0"/>
              <a:t>∀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</a:t>
            </a:r>
            <a:r>
              <a:rPr lang="en-GB" sz="2800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sz="2800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 •  Cond(</a:t>
            </a:r>
            <a:r>
              <a:rPr lang="en-GB" sz="2800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sz="2800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</a:t>
            </a:r>
            <a:endParaRPr lang="en-GB" sz="2800" dirty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48264" y="4505894"/>
            <a:ext cx="2026995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Arial Unicode MS"/>
                <a:cs typeface="Arial Unicode MS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Arial Unicode MS"/>
                <a:cs typeface="Arial Unicode MS"/>
              </a:rPr>
              <a:t> ∈ </a:t>
            </a:r>
            <a:r>
              <a:rPr lang="en-US" sz="2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oStep</a:t>
            </a:r>
            <a:r>
              <a:rPr lang="en-US" sz="2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 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  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Step(</a:t>
            </a:r>
            <a:r>
              <a:rPr lang="en-US" sz="2400" dirty="0" err="1">
                <a:solidFill>
                  <a:srgbClr val="0000FF"/>
                </a:solidFill>
                <a:latin typeface="Arial Unicode MS"/>
                <a:cs typeface="Arial Unicode MS"/>
              </a:rPr>
              <a:t>i</a:t>
            </a:r>
            <a:r>
              <a:rPr lang="en-US" sz="2400" dirty="0">
                <a:solidFill>
                  <a:srgbClr val="0000FF"/>
                </a:solidFill>
                <a:latin typeface="Arial Unicode MS"/>
                <a:cs typeface="Arial Unicode MS"/>
              </a:rPr>
              <a:t>) event has occurred </a:t>
            </a:r>
            <a:endParaRPr lang="en-GB" sz="2400" dirty="0">
              <a:solidFill>
                <a:srgbClr val="0000FF"/>
              </a:solidFill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89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“Some Condition” Pattern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316288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 smtClean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err="1" smtClean="0"/>
              <a:t>CondSome</a:t>
            </a:r>
            <a:r>
              <a:rPr lang="en-GB" dirty="0" smtClean="0"/>
              <a:t> </a:t>
            </a:r>
            <a:r>
              <a:rPr lang="en-GB" b="1" dirty="0">
                <a:solidFill>
                  <a:srgbClr val="000000"/>
                </a:solidFill>
              </a:rPr>
              <a:t>≙</a:t>
            </a:r>
            <a:r>
              <a:rPr lang="en-GB" b="1" dirty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when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	 	∃</a:t>
            </a:r>
            <a:r>
              <a:rPr lang="en-GB" dirty="0" err="1"/>
              <a:t>i</a:t>
            </a:r>
            <a:r>
              <a:rPr lang="en-GB" dirty="0"/>
              <a:t> .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S  ∧  Cond(</a:t>
            </a:r>
            <a:r>
              <a:rPr lang="en-GB" dirty="0" err="1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       	 </a:t>
            </a:r>
            <a:r>
              <a:rPr lang="en-GB" i="1" dirty="0"/>
              <a:t>action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end </a:t>
            </a: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sz="2800" b="1" dirty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04048" y="1600200"/>
            <a:ext cx="3682752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 smtClean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 smtClean="0"/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err="1" smtClean="0"/>
              <a:t>CondSome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</a:rPr>
              <a:t>≙</a:t>
            </a:r>
            <a:r>
              <a:rPr lang="en-GB" b="1" dirty="0" smtClean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any 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 </a:t>
            </a:r>
            <a:r>
              <a:rPr lang="en-GB" b="1" dirty="0">
                <a:solidFill>
                  <a:srgbClr val="0000FF"/>
                </a:solidFill>
              </a:rPr>
              <a:t>where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	 	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S </a:t>
            </a:r>
            <a:endParaRPr lang="en-GB" dirty="0" smtClean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</a:t>
            </a:r>
            <a:r>
              <a:rPr lang="en-GB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	Cond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(</a:t>
            </a:r>
            <a:r>
              <a:rPr lang="en-GB" dirty="0" err="1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b="1" dirty="0">
                <a:solidFill>
                  <a:srgbClr val="0000FF"/>
                </a:solidFill>
              </a:rPr>
              <a:t>			</a:t>
            </a:r>
            <a:r>
              <a:rPr lang="en-GB" i="1" dirty="0" smtClean="0"/>
              <a:t>action(</a:t>
            </a:r>
            <a:r>
              <a:rPr lang="en-GB" i="1" dirty="0" err="1" smtClean="0"/>
              <a:t>i</a:t>
            </a:r>
            <a:r>
              <a:rPr lang="en-GB" i="1" dirty="0" smtClean="0"/>
              <a:t>)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end </a:t>
            </a: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05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Refinement of </a:t>
            </a:r>
            <a:r>
              <a:rPr lang="en-US" dirty="0" err="1" smtClean="0">
                <a:solidFill>
                  <a:srgbClr val="0000FF"/>
                </a:solidFill>
              </a:rPr>
              <a:t>CondSome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139952" y="1600200"/>
            <a:ext cx="4546848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smtClean="0"/>
              <a:t>Step </a:t>
            </a:r>
            <a:r>
              <a:rPr lang="en-GB" b="1" dirty="0" smtClean="0">
                <a:solidFill>
                  <a:srgbClr val="000000"/>
                </a:solidFill>
              </a:rPr>
              <a:t>≙</a:t>
            </a:r>
            <a:r>
              <a:rPr lang="en-GB" b="1" dirty="0" smtClean="0">
                <a:solidFill>
                  <a:srgbClr val="0000FF"/>
                </a:solidFill>
              </a:rPr>
              <a:t>    </a:t>
            </a:r>
            <a:endParaRPr lang="en-GB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any</a:t>
            </a:r>
            <a:r>
              <a:rPr lang="en-GB" dirty="0"/>
              <a:t>	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 </a:t>
            </a:r>
            <a:r>
              <a:rPr lang="en-GB" b="1" dirty="0">
                <a:solidFill>
                  <a:srgbClr val="0000FF"/>
                </a:solidFill>
              </a:rPr>
              <a:t>where</a:t>
            </a:r>
          </a:p>
          <a:p>
            <a:pPr>
              <a:lnSpc>
                <a:spcPct val="80000"/>
              </a:lnSpc>
              <a:buNone/>
            </a:pPr>
            <a:r>
              <a:rPr lang="en-GB" dirty="0"/>
              <a:t>		 	</a:t>
            </a:r>
            <a:r>
              <a:rPr lang="en-GB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Cond(</a:t>
            </a:r>
            <a:r>
              <a:rPr lang="en-GB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 ∧  </a:t>
            </a:r>
            <a:r>
              <a:rPr lang="en-US" dirty="0"/>
              <a:t>s ∉ </a:t>
            </a:r>
            <a:r>
              <a:rPr lang="en-US" dirty="0" err="1" smtClean="0"/>
              <a:t>oStep</a:t>
            </a:r>
            <a:endParaRPr lang="en-GB" dirty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		</a:t>
            </a:r>
            <a:r>
              <a:rPr lang="en-GB" dirty="0" err="1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dirty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:= </a:t>
            </a:r>
            <a:r>
              <a:rPr lang="en-GB" dirty="0" err="1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dirty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∪ {</a:t>
            </a:r>
            <a:r>
              <a:rPr lang="en-GB" dirty="0" err="1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dirty="0" smtClean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}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b="1" dirty="0">
                <a:solidFill>
                  <a:srgbClr val="000000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</a:t>
            </a:r>
            <a:r>
              <a:rPr lang="en-GB" b="1" dirty="0" smtClean="0">
                <a:solidFill>
                  <a:srgbClr val="0000FF"/>
                </a:solidFill>
              </a:rPr>
              <a:t>end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 err="1" smtClean="0"/>
              <a:t>CondSome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</a:rPr>
              <a:t>≙</a:t>
            </a:r>
            <a:r>
              <a:rPr lang="en-GB" b="1" dirty="0" smtClean="0">
                <a:solidFill>
                  <a:srgbClr val="0000FF"/>
                </a:solidFill>
              </a:rPr>
              <a:t>    </a:t>
            </a:r>
            <a:endParaRPr lang="en-GB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any 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 </a:t>
            </a:r>
            <a:r>
              <a:rPr lang="en-GB" b="1" dirty="0">
                <a:solidFill>
                  <a:srgbClr val="0000FF"/>
                </a:solidFill>
              </a:rPr>
              <a:t>where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	 	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</a:t>
            </a:r>
            <a:r>
              <a:rPr lang="en-GB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endParaRPr lang="en-GB" dirty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b="1" dirty="0">
                <a:solidFill>
                  <a:srgbClr val="0000FF"/>
                </a:solidFill>
              </a:rPr>
              <a:t>			</a:t>
            </a:r>
            <a:r>
              <a:rPr lang="en-GB" i="1" dirty="0"/>
              <a:t>action(</a:t>
            </a:r>
            <a:r>
              <a:rPr lang="en-GB" i="1" dirty="0" err="1"/>
              <a:t>i</a:t>
            </a:r>
            <a:r>
              <a:rPr lang="en-GB" i="1" dirty="0"/>
              <a:t>)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GB" dirty="0"/>
              <a:t>	</a:t>
            </a:r>
            <a:r>
              <a:rPr lang="en-GB" b="1" dirty="0">
                <a:solidFill>
                  <a:srgbClr val="0000FF"/>
                </a:solidFill>
              </a:rPr>
              <a:t>end </a:t>
            </a:r>
            <a:endParaRPr lang="en-GB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5506" y="2133598"/>
            <a:ext cx="19812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dirty="0" err="1" smtClean="0">
                <a:solidFill>
                  <a:srgbClr val="000000"/>
                </a:solidFill>
              </a:rPr>
              <a:t>CondSome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4191000"/>
            <a:ext cx="11430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Step(</a:t>
            </a:r>
            <a:r>
              <a:rPr lang="en-US" sz="2000" dirty="0" err="1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19300" y="4191000"/>
            <a:ext cx="1544588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0000"/>
                </a:solidFill>
              </a:rPr>
              <a:t>CondSome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>
            <a:stCxn id="5" idx="2"/>
            <a:endCxn id="6" idx="0"/>
          </p:cNvCxnSpPr>
          <p:nvPr/>
        </p:nvCxnSpPr>
        <p:spPr>
          <a:xfrm rot="5400000">
            <a:off x="723502" y="3048396"/>
            <a:ext cx="1447802" cy="837406"/>
          </a:xfrm>
          <a:prstGeom prst="line">
            <a:avLst/>
          </a:prstGeom>
          <a:ln w="19050" cmpd="sng"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9" name="Straight Connector 8"/>
          <p:cNvCxnSpPr>
            <a:stCxn id="5" idx="2"/>
            <a:endCxn id="7" idx="0"/>
          </p:cNvCxnSpPr>
          <p:nvPr/>
        </p:nvCxnSpPr>
        <p:spPr>
          <a:xfrm>
            <a:off x="1866106" y="2743198"/>
            <a:ext cx="925488" cy="1447802"/>
          </a:xfrm>
          <a:prstGeom prst="line">
            <a:avLst/>
          </a:prstGeom>
          <a:ln w="19050" cmpd="sng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0" name="Oval 9"/>
          <p:cNvSpPr/>
          <p:nvPr/>
        </p:nvSpPr>
        <p:spPr>
          <a:xfrm>
            <a:off x="457200" y="3200400"/>
            <a:ext cx="1666528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some</a:t>
            </a:r>
            <a:r>
              <a:rPr lang="en-US" sz="2000" dirty="0" smtClean="0"/>
              <a:t> </a:t>
            </a:r>
            <a:r>
              <a:rPr lang="en-US" sz="2000" dirty="0" err="1"/>
              <a:t>i</a:t>
            </a:r>
            <a:r>
              <a:rPr lang="en-US" sz="2000" dirty="0" err="1" smtClean="0"/>
              <a:t>:S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31640" y="5715059"/>
            <a:ext cx="6480720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invariant  </a:t>
            </a:r>
          </a:p>
          <a:p>
            <a:pPr>
              <a:lnSpc>
                <a:spcPct val="80000"/>
              </a:lnSpc>
              <a:buFont typeface="Wingdings" pitchFamily="-108" charset="2"/>
              <a:buNone/>
            </a:pPr>
            <a:r>
              <a:rPr lang="en-US" sz="2800" dirty="0"/>
              <a:t>	</a:t>
            </a:r>
            <a:r>
              <a:rPr lang="en-GB" sz="2800" dirty="0" smtClean="0"/>
              <a:t>∀</a:t>
            </a:r>
            <a:r>
              <a:rPr lang="en-GB" sz="2800" dirty="0" err="1" smtClean="0"/>
              <a:t>i</a:t>
            </a:r>
            <a:r>
              <a:rPr lang="en-GB" sz="2800" dirty="0" smtClean="0"/>
              <a:t> </a:t>
            </a:r>
            <a:r>
              <a:rPr lang="en-GB" sz="2800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∈ </a:t>
            </a:r>
            <a:r>
              <a:rPr lang="en-GB" sz="2800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oStep</a:t>
            </a:r>
            <a:r>
              <a:rPr lang="en-GB" sz="2800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  </a:t>
            </a:r>
            <a:r>
              <a:rPr lang="en-GB" sz="2800" dirty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•  </a:t>
            </a:r>
            <a:r>
              <a:rPr lang="en-GB" sz="2800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Cond(</a:t>
            </a:r>
            <a:r>
              <a:rPr lang="en-GB" sz="2800" dirty="0" err="1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</a:t>
            </a:r>
            <a:r>
              <a:rPr lang="en-GB" sz="2800" dirty="0" smtClean="0"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)</a:t>
            </a:r>
            <a:endParaRPr lang="en-GB" sz="2800" dirty="0">
              <a:latin typeface="Arial Unicode MS" pitchFamily="-108" charset="0"/>
              <a:ea typeface="Arial Unicode MS" pitchFamily="-108" charset="0"/>
              <a:cs typeface="Arial Unicode MS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324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04707" y="2417999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FindOk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063073" y="2418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NoFind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134958" y="1828800"/>
            <a:ext cx="990601" cy="304800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Search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54" name="Straight Connector 53"/>
          <p:cNvCxnSpPr>
            <a:stCxn id="5" idx="3"/>
          </p:cNvCxnSpPr>
          <p:nvPr/>
        </p:nvCxnSpPr>
        <p:spPr>
          <a:xfrm flipV="1">
            <a:off x="3095308" y="2565237"/>
            <a:ext cx="1248092" cy="516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endCxn id="39" idx="1"/>
          </p:cNvCxnSpPr>
          <p:nvPr/>
        </p:nvCxnSpPr>
        <p:spPr>
          <a:xfrm>
            <a:off x="4907879" y="2565237"/>
            <a:ext cx="1155194" cy="516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9" idx="2"/>
          </p:cNvCxnSpPr>
          <p:nvPr/>
        </p:nvCxnSpPr>
        <p:spPr>
          <a:xfrm rot="5400000">
            <a:off x="4495952" y="2263289"/>
            <a:ext cx="263997" cy="461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2" name="Group 33"/>
          <p:cNvGrpSpPr/>
          <p:nvPr/>
        </p:nvGrpSpPr>
        <p:grpSpPr>
          <a:xfrm>
            <a:off x="838200" y="2722798"/>
            <a:ext cx="3392917" cy="1392004"/>
            <a:chOff x="838200" y="2722798"/>
            <a:chExt cx="3392917" cy="1392004"/>
          </a:xfrm>
        </p:grpSpPr>
        <p:sp>
          <p:nvSpPr>
            <p:cNvPr id="6" name="Rounded Rectangle 5"/>
            <p:cNvSpPr/>
            <p:nvPr/>
          </p:nvSpPr>
          <p:spPr>
            <a:xfrm>
              <a:off x="838200" y="3809999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1433183" y="2643175"/>
              <a:ext cx="1087200" cy="1246449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981200" y="3810003"/>
              <a:ext cx="1123073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Pass(i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00400" y="3810002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FindOk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12" name="Straight Connector 11"/>
            <p:cNvCxnSpPr>
              <a:stCxn id="5" idx="2"/>
              <a:endCxn id="9" idx="0"/>
            </p:cNvCxnSpPr>
            <p:nvPr/>
          </p:nvCxnSpPr>
          <p:spPr>
            <a:xfrm rot="5400000">
              <a:off x="2027771" y="3237766"/>
              <a:ext cx="1087204" cy="57271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Straight Connector 13"/>
            <p:cNvCxnSpPr>
              <a:stCxn id="5" idx="2"/>
              <a:endCxn id="10" idx="0"/>
            </p:cNvCxnSpPr>
            <p:nvPr/>
          </p:nvCxnSpPr>
          <p:spPr>
            <a:xfrm rot="16200000" flipH="1">
              <a:off x="2614282" y="2708524"/>
              <a:ext cx="1087203" cy="111575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3" name="Group 64"/>
            <p:cNvGrpSpPr/>
            <p:nvPr/>
          </p:nvGrpSpPr>
          <p:grpSpPr>
            <a:xfrm>
              <a:off x="2191372" y="3260212"/>
              <a:ext cx="777155" cy="307777"/>
              <a:chOff x="3662604" y="5334000"/>
              <a:chExt cx="777155" cy="307777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some </a:t>
                </a:r>
                <a:r>
                  <a:rPr lang="en-US" sz="1400" dirty="0" err="1" smtClean="0"/>
                  <a:t>i</a:t>
                </a:r>
                <a:endParaRPr lang="en-US" sz="1400" dirty="0" smtClean="0"/>
              </a:p>
            </p:txBody>
          </p:sp>
        </p:grpSp>
      </p:grpSp>
      <p:grpSp>
        <p:nvGrpSpPr>
          <p:cNvPr id="4" name="Group 34"/>
          <p:cNvGrpSpPr/>
          <p:nvPr/>
        </p:nvGrpSpPr>
        <p:grpSpPr>
          <a:xfrm>
            <a:off x="4912883" y="2722799"/>
            <a:ext cx="3316717" cy="1392002"/>
            <a:chOff x="4912883" y="2722799"/>
            <a:chExt cx="3316717" cy="1392002"/>
          </a:xfrm>
        </p:grpSpPr>
        <p:sp>
          <p:nvSpPr>
            <p:cNvPr id="40" name="Rounded Rectangle 39"/>
            <p:cNvSpPr/>
            <p:nvPr/>
          </p:nvSpPr>
          <p:spPr>
            <a:xfrm>
              <a:off x="4912883" y="3810000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1" name="Straight Connector 40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449708" y="2701334"/>
              <a:ext cx="1087200" cy="1130132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2" name="Rounded Rectangle 41"/>
            <p:cNvSpPr/>
            <p:nvPr/>
          </p:nvSpPr>
          <p:spPr>
            <a:xfrm>
              <a:off x="6063073" y="3810001"/>
              <a:ext cx="1030717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Fail(i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198883" y="3810003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NoFind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39" idx="2"/>
              <a:endCxn id="42" idx="0"/>
            </p:cNvCxnSpPr>
            <p:nvPr/>
          </p:nvCxnSpPr>
          <p:spPr>
            <a:xfrm rot="16200000" flipH="1">
              <a:off x="6024803" y="3256371"/>
              <a:ext cx="1087201" cy="20058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39" idx="2"/>
              <a:endCxn id="43" idx="0"/>
            </p:cNvCxnSpPr>
            <p:nvPr/>
          </p:nvCxnSpPr>
          <p:spPr>
            <a:xfrm rot="16200000" flipH="1">
              <a:off x="6592707" y="2688467"/>
              <a:ext cx="1087203" cy="115586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Group 65"/>
            <p:cNvGrpSpPr/>
            <p:nvPr/>
          </p:nvGrpSpPr>
          <p:grpSpPr>
            <a:xfrm>
              <a:off x="6172200" y="3276600"/>
              <a:ext cx="896932" cy="307777"/>
              <a:chOff x="3662604" y="5334000"/>
              <a:chExt cx="777155" cy="307777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all </a:t>
                </a:r>
                <a:r>
                  <a:rPr lang="en-US" sz="1400" dirty="0" err="1" smtClean="0"/>
                  <a:t>i</a:t>
                </a:r>
                <a:r>
                  <a:rPr lang="en-US" sz="1400" dirty="0" smtClean="0"/>
                  <a:t> </a:t>
                </a:r>
              </a:p>
            </p:txBody>
          </p:sp>
        </p:grp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Refinement invariants for search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</a:t>
            </a:r>
            <a:r>
              <a:rPr lang="en-GB" sz="2800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:</a:t>
            </a:r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	o</a:t>
            </a:r>
            <a:r>
              <a:rPr lang="en-US" sz="2800" dirty="0" smtClean="0">
                <a:solidFill>
                  <a:srgbClr val="0000FF"/>
                </a:solidFill>
              </a:rPr>
              <a:t>Pass  ⊆  S∩P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Invariant:		o</a:t>
            </a:r>
            <a:r>
              <a:rPr lang="en-US" sz="2800" dirty="0" smtClean="0">
                <a:solidFill>
                  <a:srgbClr val="0000FF"/>
                </a:solidFill>
              </a:rPr>
              <a:t>Fail   ⊆  S \ P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2" name="Group 49"/>
          <p:cNvGrpSpPr/>
          <p:nvPr/>
        </p:nvGrpSpPr>
        <p:grpSpPr>
          <a:xfrm>
            <a:off x="4281196" y="2308810"/>
            <a:ext cx="866868" cy="400110"/>
            <a:chOff x="4405406" y="2228619"/>
            <a:chExt cx="622957" cy="400110"/>
          </a:xfrm>
        </p:grpSpPr>
        <p:sp>
          <p:nvSpPr>
            <p:cNvPr id="33" name="Oval 32"/>
            <p:cNvSpPr/>
            <p:nvPr/>
          </p:nvSpPr>
          <p:spPr>
            <a:xfrm>
              <a:off x="4405406" y="2325385"/>
              <a:ext cx="500080" cy="2887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60824" y="2228619"/>
              <a:ext cx="567539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xor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04350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04707" y="2417999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FindOk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063073" y="2418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NoFind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134958" y="1828800"/>
            <a:ext cx="990601" cy="304800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Search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54" name="Straight Connector 53"/>
          <p:cNvCxnSpPr>
            <a:stCxn id="5" idx="3"/>
          </p:cNvCxnSpPr>
          <p:nvPr/>
        </p:nvCxnSpPr>
        <p:spPr>
          <a:xfrm flipV="1">
            <a:off x="3095308" y="2565237"/>
            <a:ext cx="1248092" cy="516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endCxn id="39" idx="1"/>
          </p:cNvCxnSpPr>
          <p:nvPr/>
        </p:nvCxnSpPr>
        <p:spPr>
          <a:xfrm>
            <a:off x="4907879" y="2565237"/>
            <a:ext cx="1155194" cy="516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9" idx="2"/>
          </p:cNvCxnSpPr>
          <p:nvPr/>
        </p:nvCxnSpPr>
        <p:spPr>
          <a:xfrm rot="5400000">
            <a:off x="4495952" y="2263289"/>
            <a:ext cx="263997" cy="461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2" name="Group 33"/>
          <p:cNvGrpSpPr/>
          <p:nvPr/>
        </p:nvGrpSpPr>
        <p:grpSpPr>
          <a:xfrm>
            <a:off x="838200" y="2722798"/>
            <a:ext cx="3392917" cy="1392004"/>
            <a:chOff x="838200" y="2722798"/>
            <a:chExt cx="3392917" cy="1392004"/>
          </a:xfrm>
        </p:grpSpPr>
        <p:sp>
          <p:nvSpPr>
            <p:cNvPr id="6" name="Rounded Rectangle 5"/>
            <p:cNvSpPr/>
            <p:nvPr/>
          </p:nvSpPr>
          <p:spPr>
            <a:xfrm>
              <a:off x="838200" y="3809999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1433183" y="2643175"/>
              <a:ext cx="1087200" cy="1246449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981200" y="3810003"/>
              <a:ext cx="1123073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Pass(i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00400" y="3810002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FindOk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12" name="Straight Connector 11"/>
            <p:cNvCxnSpPr>
              <a:stCxn id="5" idx="2"/>
              <a:endCxn id="9" idx="0"/>
            </p:cNvCxnSpPr>
            <p:nvPr/>
          </p:nvCxnSpPr>
          <p:spPr>
            <a:xfrm rot="5400000">
              <a:off x="2027771" y="3237766"/>
              <a:ext cx="1087204" cy="57271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Straight Connector 13"/>
            <p:cNvCxnSpPr>
              <a:stCxn id="5" idx="2"/>
              <a:endCxn id="10" idx="0"/>
            </p:cNvCxnSpPr>
            <p:nvPr/>
          </p:nvCxnSpPr>
          <p:spPr>
            <a:xfrm rot="16200000" flipH="1">
              <a:off x="2614282" y="2708524"/>
              <a:ext cx="1087203" cy="111575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3" name="Group 64"/>
            <p:cNvGrpSpPr/>
            <p:nvPr/>
          </p:nvGrpSpPr>
          <p:grpSpPr>
            <a:xfrm>
              <a:off x="2191372" y="3260212"/>
              <a:ext cx="777155" cy="307777"/>
              <a:chOff x="3662604" y="5334000"/>
              <a:chExt cx="777155" cy="307777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some </a:t>
                </a:r>
                <a:r>
                  <a:rPr lang="en-US" sz="1400" dirty="0" err="1" smtClean="0"/>
                  <a:t>i</a:t>
                </a:r>
                <a:endParaRPr lang="en-US" sz="1400" dirty="0" smtClean="0"/>
              </a:p>
            </p:txBody>
          </p:sp>
        </p:grpSp>
      </p:grpSp>
      <p:grpSp>
        <p:nvGrpSpPr>
          <p:cNvPr id="4" name="Group 34"/>
          <p:cNvGrpSpPr/>
          <p:nvPr/>
        </p:nvGrpSpPr>
        <p:grpSpPr>
          <a:xfrm>
            <a:off x="4912883" y="2722799"/>
            <a:ext cx="3316717" cy="1392002"/>
            <a:chOff x="4912883" y="2722799"/>
            <a:chExt cx="3316717" cy="1392002"/>
          </a:xfrm>
        </p:grpSpPr>
        <p:sp>
          <p:nvSpPr>
            <p:cNvPr id="40" name="Rounded Rectangle 39"/>
            <p:cNvSpPr/>
            <p:nvPr/>
          </p:nvSpPr>
          <p:spPr>
            <a:xfrm>
              <a:off x="4912883" y="3810000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1" name="Straight Connector 40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449708" y="2701334"/>
              <a:ext cx="1087200" cy="1130132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2" name="Rounded Rectangle 41"/>
            <p:cNvSpPr/>
            <p:nvPr/>
          </p:nvSpPr>
          <p:spPr>
            <a:xfrm>
              <a:off x="6063073" y="3810001"/>
              <a:ext cx="1030717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Fail(i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198883" y="3810003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NoFind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39" idx="2"/>
              <a:endCxn id="42" idx="0"/>
            </p:cNvCxnSpPr>
            <p:nvPr/>
          </p:nvCxnSpPr>
          <p:spPr>
            <a:xfrm rot="16200000" flipH="1">
              <a:off x="6024803" y="3256371"/>
              <a:ext cx="1087201" cy="20058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39" idx="2"/>
              <a:endCxn id="43" idx="0"/>
            </p:cNvCxnSpPr>
            <p:nvPr/>
          </p:nvCxnSpPr>
          <p:spPr>
            <a:xfrm rot="16200000" flipH="1">
              <a:off x="6592707" y="2688467"/>
              <a:ext cx="1087203" cy="115586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Group 65"/>
            <p:cNvGrpSpPr/>
            <p:nvPr/>
          </p:nvGrpSpPr>
          <p:grpSpPr>
            <a:xfrm>
              <a:off x="6172200" y="3276600"/>
              <a:ext cx="896932" cy="307777"/>
              <a:chOff x="3662604" y="5334000"/>
              <a:chExt cx="777155" cy="307777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all </a:t>
                </a:r>
                <a:r>
                  <a:rPr lang="en-US" sz="1400" dirty="0" err="1" smtClean="0"/>
                  <a:t>i</a:t>
                </a:r>
                <a:r>
                  <a:rPr lang="en-US" sz="1400" dirty="0" smtClean="0"/>
                  <a:t> </a:t>
                </a:r>
              </a:p>
            </p:txBody>
          </p:sp>
        </p:grp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Convergence variant for search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V</a:t>
            </a:r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ariant</a:t>
            </a:r>
            <a:r>
              <a:rPr lang="en-GB" sz="2800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:</a:t>
            </a:r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	</a:t>
            </a:r>
            <a:r>
              <a:rPr lang="en-US" sz="2800" dirty="0" smtClean="0">
                <a:solidFill>
                  <a:srgbClr val="0000FF"/>
                </a:solidFill>
              </a:rPr>
              <a:t>S  \  ( </a:t>
            </a:r>
            <a:r>
              <a:rPr lang="en-US" sz="2800" dirty="0" err="1" smtClean="0">
                <a:solidFill>
                  <a:srgbClr val="0000FF"/>
                </a:solidFill>
              </a:rPr>
              <a:t>oPass</a:t>
            </a:r>
            <a:r>
              <a:rPr lang="en-US" sz="2800" dirty="0" smtClean="0">
                <a:solidFill>
                  <a:srgbClr val="0000FF"/>
                </a:solidFill>
              </a:rPr>
              <a:t> ∪ </a:t>
            </a:r>
            <a:r>
              <a:rPr lang="en-US" sz="2800" dirty="0" err="1" smtClean="0">
                <a:solidFill>
                  <a:srgbClr val="0000FF"/>
                </a:solidFill>
              </a:rPr>
              <a:t>oFail</a:t>
            </a:r>
            <a:r>
              <a:rPr lang="en-US" sz="2800" dirty="0" smtClean="0">
                <a:solidFill>
                  <a:srgbClr val="0000FF"/>
                </a:solidFill>
              </a:rPr>
              <a:t> )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GB" sz="28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Invariant:		finite(S)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32" name="Group 49"/>
          <p:cNvGrpSpPr/>
          <p:nvPr/>
        </p:nvGrpSpPr>
        <p:grpSpPr>
          <a:xfrm>
            <a:off x="4281196" y="2308810"/>
            <a:ext cx="866868" cy="400110"/>
            <a:chOff x="4405406" y="2228619"/>
            <a:chExt cx="622957" cy="400110"/>
          </a:xfrm>
        </p:grpSpPr>
        <p:sp>
          <p:nvSpPr>
            <p:cNvPr id="33" name="Oval 32"/>
            <p:cNvSpPr/>
            <p:nvPr/>
          </p:nvSpPr>
          <p:spPr>
            <a:xfrm>
              <a:off x="4405406" y="2325385"/>
              <a:ext cx="500080" cy="2887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60824" y="2228619"/>
              <a:ext cx="567539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xor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76255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Event-B spec of reachability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GB" sz="2000" dirty="0" smtClean="0"/>
              <a:t>Pass ≙ </a:t>
            </a:r>
            <a:endParaRPr lang="en-GB" sz="2000" b="1" dirty="0" smtClean="0"/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/>
              <a:t> WHEN 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	 </a:t>
            </a:r>
            <a:r>
              <a:rPr lang="en-GB" sz="2000" b="1" dirty="0" smtClean="0"/>
              <a:t> </a:t>
            </a:r>
            <a:r>
              <a:rPr lang="en-GB" sz="2000" dirty="0" smtClean="0">
                <a:solidFill>
                  <a:srgbClr val="000000"/>
                </a:solidFill>
              </a:rPr>
              <a:t>reach </a:t>
            </a:r>
            <a:r>
              <a:rPr lang="en-GB" sz="2000" dirty="0">
                <a:solidFill>
                  <a:srgbClr val="000000"/>
                </a:solidFill>
              </a:rPr>
              <a:t>⊆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inv</a:t>
            </a:r>
            <a:r>
              <a:rPr lang="en-GB" sz="2000" dirty="0">
                <a:sym typeface="Symbol" pitchFamily="-112" charset="2"/>
              </a:rPr>
              <a:t>	</a:t>
            </a:r>
            <a:r>
              <a:rPr lang="en-GB" sz="2000" dirty="0" smtClean="0">
                <a:sym typeface="Symbol" pitchFamily="-112" charset="2"/>
              </a:rPr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 THEN   </a:t>
            </a:r>
            <a:endParaRPr lang="en-GB" sz="20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</a:t>
            </a:r>
            <a:r>
              <a:rPr lang="en-GB" sz="2000" dirty="0" smtClean="0">
                <a:sym typeface="Symbol" pitchFamily="-112" charset="2"/>
              </a:rPr>
              <a:t>result  :=  SAFE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END</a:t>
            </a:r>
          </a:p>
          <a:p>
            <a:pPr>
              <a:lnSpc>
                <a:spcPct val="80000"/>
              </a:lnSpc>
              <a:buNone/>
            </a:pPr>
            <a:endParaRPr lang="en-GB" sz="20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dirty="0" smtClean="0"/>
              <a:t>Fail ≙ </a:t>
            </a:r>
            <a:endParaRPr lang="en-GB" sz="2000" b="1" dirty="0"/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 </a:t>
            </a:r>
            <a:r>
              <a:rPr lang="en-GB" sz="2000" b="1" dirty="0" smtClean="0"/>
              <a:t>ANY </a:t>
            </a:r>
            <a:r>
              <a:rPr lang="en-GB" sz="2000" dirty="0" smtClean="0"/>
              <a:t>e</a:t>
            </a:r>
            <a:r>
              <a:rPr lang="en-GB" sz="2000" b="1" dirty="0" smtClean="0"/>
              <a:t> WHERE</a:t>
            </a:r>
            <a:endParaRPr lang="en-GB" sz="2000" b="1" dirty="0"/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	 </a:t>
            </a:r>
            <a:r>
              <a:rPr lang="en-GB" sz="2000" dirty="0"/>
              <a:t> </a:t>
            </a:r>
            <a:r>
              <a:rPr lang="en-GB" sz="2000" dirty="0" smtClean="0"/>
              <a:t>e </a:t>
            </a:r>
            <a:r>
              <a:rPr lang="en-US" sz="2000" dirty="0"/>
              <a:t>∈</a:t>
            </a:r>
            <a:r>
              <a:rPr lang="en-GB" sz="2000" dirty="0" smtClean="0"/>
              <a:t> reach   </a:t>
            </a:r>
            <a:endParaRPr lang="en-GB" sz="20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</a:t>
            </a:r>
            <a:r>
              <a:rPr lang="en-GB" sz="2000" dirty="0" smtClean="0">
                <a:sym typeface="Symbol" pitchFamily="-112" charset="2"/>
              </a:rPr>
              <a:t>	</a:t>
            </a:r>
            <a:r>
              <a:rPr lang="en-GB" sz="2000" dirty="0" smtClean="0">
                <a:solidFill>
                  <a:srgbClr val="000000"/>
                </a:solidFill>
                <a:sym typeface="Symbol" pitchFamily="-112" charset="2"/>
              </a:rPr>
              <a:t>e </a:t>
            </a:r>
            <a:r>
              <a:rPr lang="en-US" sz="2000" b="1" dirty="0">
                <a:solidFill>
                  <a:srgbClr val="000000"/>
                </a:solidFill>
              </a:rPr>
              <a:t>∉</a:t>
            </a:r>
            <a:r>
              <a:rPr lang="en-GB" sz="2000" dirty="0" smtClean="0">
                <a:solidFill>
                  <a:srgbClr val="000000"/>
                </a:solidFill>
                <a:sym typeface="Symbol" pitchFamily="-112" charset="2"/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  <a:sym typeface="Symbol" pitchFamily="-112" charset="2"/>
              </a:rPr>
              <a:t>inv</a:t>
            </a:r>
            <a:r>
              <a:rPr lang="en-GB" sz="2000" dirty="0">
                <a:sym typeface="Symbol" pitchFamily="-112" charset="2"/>
              </a:rPr>
              <a:t>	</a:t>
            </a:r>
            <a:r>
              <a:rPr lang="en-GB" sz="2000" dirty="0" smtClean="0">
                <a:sym typeface="Symbol" pitchFamily="-112" charset="2"/>
              </a:rPr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 </a:t>
            </a:r>
            <a:r>
              <a:rPr lang="en-GB" sz="2000" b="1" dirty="0">
                <a:sym typeface="Symbol" pitchFamily="-112" charset="2"/>
              </a:rPr>
              <a:t>THEN   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result  :=  </a:t>
            </a:r>
            <a:r>
              <a:rPr lang="en-GB" sz="2000" dirty="0" smtClean="0">
                <a:sym typeface="Symbol" pitchFamily="-112" charset="2"/>
              </a:rPr>
              <a:t>UNSAFE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</a:t>
            </a:r>
            <a:r>
              <a:rPr lang="en-GB" sz="2000" dirty="0" err="1" smtClean="0">
                <a:sym typeface="Symbol" pitchFamily="-112" charset="2"/>
              </a:rPr>
              <a:t>error_state</a:t>
            </a:r>
            <a:r>
              <a:rPr lang="en-GB" sz="2000" dirty="0" smtClean="0">
                <a:sym typeface="Symbol" pitchFamily="-112" charset="2"/>
              </a:rPr>
              <a:t> := e</a:t>
            </a:r>
            <a:endParaRPr lang="en-GB" sz="2000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b="1" dirty="0">
                <a:sym typeface="Symbol" pitchFamily="-112" charset="2"/>
              </a:rPr>
              <a:t>END</a:t>
            </a:r>
            <a:endParaRPr lang="en-GB" sz="2000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endParaRPr lang="en-GB" sz="2400" dirty="0" smtClean="0">
              <a:sym typeface="Symbol" pitchFamily="-11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i="1" dirty="0" smtClean="0">
                <a:solidFill>
                  <a:srgbClr val="0000FF"/>
                </a:solidFill>
              </a:rPr>
              <a:t>each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a ghost constant and it needs to be removed in the implementation</a:t>
            </a:r>
          </a:p>
          <a:p>
            <a:endParaRPr lang="en-US" dirty="0"/>
          </a:p>
          <a:p>
            <a:r>
              <a:rPr lang="en-US" dirty="0" smtClean="0"/>
              <a:t>Refine the model to one that computes the reachable states step-by-step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0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04707" y="2417999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Fail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063073" y="2418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Pass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134958" y="1828800"/>
            <a:ext cx="990601" cy="304800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Reach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54" name="Straight Connector 53"/>
          <p:cNvCxnSpPr>
            <a:stCxn id="5" idx="3"/>
          </p:cNvCxnSpPr>
          <p:nvPr/>
        </p:nvCxnSpPr>
        <p:spPr>
          <a:xfrm flipV="1">
            <a:off x="3095308" y="2565237"/>
            <a:ext cx="1248092" cy="516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endCxn id="39" idx="1"/>
          </p:cNvCxnSpPr>
          <p:nvPr/>
        </p:nvCxnSpPr>
        <p:spPr>
          <a:xfrm>
            <a:off x="4907879" y="2565237"/>
            <a:ext cx="1155194" cy="516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9" idx="2"/>
          </p:cNvCxnSpPr>
          <p:nvPr/>
        </p:nvCxnSpPr>
        <p:spPr>
          <a:xfrm rot="5400000">
            <a:off x="4495952" y="2263289"/>
            <a:ext cx="263997" cy="461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2" name="Group 33"/>
          <p:cNvGrpSpPr/>
          <p:nvPr/>
        </p:nvGrpSpPr>
        <p:grpSpPr>
          <a:xfrm>
            <a:off x="838200" y="2722798"/>
            <a:ext cx="3392917" cy="1392004"/>
            <a:chOff x="838200" y="2722798"/>
            <a:chExt cx="3392917" cy="1392004"/>
          </a:xfrm>
        </p:grpSpPr>
        <p:sp>
          <p:nvSpPr>
            <p:cNvPr id="6" name="Rounded Rectangle 5"/>
            <p:cNvSpPr/>
            <p:nvPr/>
          </p:nvSpPr>
          <p:spPr>
            <a:xfrm>
              <a:off x="838200" y="3809999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Start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1433183" y="2643175"/>
              <a:ext cx="1087200" cy="1246449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981200" y="3810003"/>
              <a:ext cx="1123073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Error(</a:t>
              </a:r>
              <a:r>
                <a:rPr lang="en-US" sz="1400" dirty="0">
                  <a:solidFill>
                    <a:srgbClr val="000000"/>
                  </a:solidFill>
                </a:rPr>
                <a:t>s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00400" y="3810002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Fail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12" name="Straight Connector 11"/>
            <p:cNvCxnSpPr>
              <a:stCxn id="5" idx="2"/>
              <a:endCxn id="9" idx="0"/>
            </p:cNvCxnSpPr>
            <p:nvPr/>
          </p:nvCxnSpPr>
          <p:spPr>
            <a:xfrm rot="5400000">
              <a:off x="2027771" y="3237766"/>
              <a:ext cx="1087204" cy="57271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Straight Connector 13"/>
            <p:cNvCxnSpPr>
              <a:stCxn id="5" idx="2"/>
              <a:endCxn id="10" idx="0"/>
            </p:cNvCxnSpPr>
            <p:nvPr/>
          </p:nvCxnSpPr>
          <p:spPr>
            <a:xfrm rot="16200000" flipH="1">
              <a:off x="2614282" y="2708524"/>
              <a:ext cx="1087203" cy="111575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3" name="Group 64"/>
            <p:cNvGrpSpPr/>
            <p:nvPr/>
          </p:nvGrpSpPr>
          <p:grpSpPr>
            <a:xfrm>
              <a:off x="2191372" y="3260212"/>
              <a:ext cx="777155" cy="307777"/>
              <a:chOff x="3662604" y="5334000"/>
              <a:chExt cx="777155" cy="307777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Some </a:t>
                </a:r>
                <a:r>
                  <a:rPr lang="en-US" sz="1400" dirty="0"/>
                  <a:t>s</a:t>
                </a:r>
                <a:endParaRPr lang="en-US" sz="1400" dirty="0" smtClean="0"/>
              </a:p>
            </p:txBody>
          </p:sp>
        </p:grpSp>
      </p:grpSp>
      <p:grpSp>
        <p:nvGrpSpPr>
          <p:cNvPr id="4" name="Group 34"/>
          <p:cNvGrpSpPr/>
          <p:nvPr/>
        </p:nvGrpSpPr>
        <p:grpSpPr>
          <a:xfrm>
            <a:off x="4912883" y="2722799"/>
            <a:ext cx="3316717" cy="1392002"/>
            <a:chOff x="4912883" y="2722799"/>
            <a:chExt cx="3316717" cy="1392002"/>
          </a:xfrm>
        </p:grpSpPr>
        <p:sp>
          <p:nvSpPr>
            <p:cNvPr id="40" name="Rounded Rectangle 39"/>
            <p:cNvSpPr/>
            <p:nvPr/>
          </p:nvSpPr>
          <p:spPr>
            <a:xfrm>
              <a:off x="4912883" y="3810000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41" name="Straight Connector 40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449708" y="2701334"/>
              <a:ext cx="1087200" cy="1130132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2" name="Rounded Rectangle 41"/>
            <p:cNvSpPr/>
            <p:nvPr/>
          </p:nvSpPr>
          <p:spPr>
            <a:xfrm>
              <a:off x="6063073" y="3810001"/>
              <a:ext cx="1030717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Ok(</a:t>
              </a:r>
              <a:r>
                <a:rPr lang="en-US" sz="1400" dirty="0">
                  <a:solidFill>
                    <a:srgbClr val="000000"/>
                  </a:solidFill>
                </a:rPr>
                <a:t>s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198883" y="3810003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Pass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39" idx="2"/>
              <a:endCxn id="42" idx="0"/>
            </p:cNvCxnSpPr>
            <p:nvPr/>
          </p:nvCxnSpPr>
          <p:spPr>
            <a:xfrm rot="16200000" flipH="1">
              <a:off x="6024803" y="3256371"/>
              <a:ext cx="1087201" cy="20058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39" idx="2"/>
              <a:endCxn id="43" idx="0"/>
            </p:cNvCxnSpPr>
            <p:nvPr/>
          </p:nvCxnSpPr>
          <p:spPr>
            <a:xfrm rot="16200000" flipH="1">
              <a:off x="6592707" y="2688467"/>
              <a:ext cx="1087203" cy="115586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Group 65"/>
            <p:cNvGrpSpPr/>
            <p:nvPr/>
          </p:nvGrpSpPr>
          <p:grpSpPr>
            <a:xfrm>
              <a:off x="6172200" y="3276600"/>
              <a:ext cx="896932" cy="307777"/>
              <a:chOff x="3662604" y="5334000"/>
              <a:chExt cx="777155" cy="307777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All </a:t>
                </a:r>
                <a:r>
                  <a:rPr lang="en-US" sz="1400" dirty="0"/>
                  <a:t>s</a:t>
                </a:r>
                <a:r>
                  <a:rPr lang="en-US" sz="1400" dirty="0" smtClean="0"/>
                  <a:t> </a:t>
                </a:r>
              </a:p>
            </p:txBody>
          </p:sp>
        </p:grp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Guards for reachability events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1874302" y="4495800"/>
            <a:ext cx="6946170" cy="1630363"/>
          </a:xfrm>
        </p:spPr>
        <p:txBody>
          <a:bodyPr>
            <a:normAutofit fontScale="92500" lnSpcReduction="10000"/>
          </a:bodyPr>
          <a:lstStyle/>
          <a:p>
            <a:r>
              <a:rPr lang="en-US" sz="3400" i="1" dirty="0" smtClean="0"/>
              <a:t>Fail</a:t>
            </a:r>
            <a:r>
              <a:rPr lang="en-US" sz="3400" dirty="0" smtClean="0"/>
              <a:t>: 		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∃</a:t>
            </a:r>
            <a:r>
              <a:rPr lang="en-US" sz="3400" dirty="0" err="1">
                <a:solidFill>
                  <a:srgbClr val="0000FF"/>
                </a:solidFill>
                <a:latin typeface="Arial Unicode MS"/>
                <a:cs typeface="Arial Unicode MS"/>
              </a:rPr>
              <a:t>s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∈reach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•</a:t>
            </a:r>
            <a:r>
              <a:rPr lang="en-US" sz="3400" i="1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¬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Inv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(</a:t>
            </a:r>
            <a:r>
              <a:rPr lang="en-US" sz="3400" dirty="0">
                <a:solidFill>
                  <a:srgbClr val="0000FF"/>
                </a:solidFill>
                <a:latin typeface="Arial Unicode MS"/>
                <a:cs typeface="Arial Unicode MS"/>
              </a:rPr>
              <a:t>s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)</a:t>
            </a:r>
            <a:endParaRPr lang="en-US" sz="3400" i="1" dirty="0" smtClean="0">
              <a:solidFill>
                <a:srgbClr val="0000FF"/>
              </a:solidFill>
              <a:latin typeface="Arial Unicode MS"/>
              <a:cs typeface="Arial Unicode MS"/>
            </a:endParaRPr>
          </a:p>
          <a:p>
            <a:pPr>
              <a:buNone/>
            </a:pPr>
            <a:r>
              <a:rPr lang="en-US" sz="3400" dirty="0" smtClean="0"/>
              <a:t>or</a:t>
            </a:r>
          </a:p>
          <a:p>
            <a:r>
              <a:rPr lang="en-US" sz="3400" i="1" dirty="0" smtClean="0"/>
              <a:t>Pass</a:t>
            </a:r>
            <a:r>
              <a:rPr lang="en-US" sz="3400" dirty="0" smtClean="0"/>
              <a:t>: 		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∀</a:t>
            </a:r>
            <a:r>
              <a:rPr lang="en-US" sz="3400" dirty="0" err="1">
                <a:solidFill>
                  <a:srgbClr val="0000FF"/>
                </a:solidFill>
                <a:latin typeface="Arial Unicode MS"/>
                <a:cs typeface="Arial Unicode MS"/>
              </a:rPr>
              <a:t>s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∈reach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• 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Inv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(</a:t>
            </a:r>
            <a:r>
              <a:rPr lang="en-US" sz="3400" dirty="0">
                <a:solidFill>
                  <a:srgbClr val="0000FF"/>
                </a:solidFill>
                <a:latin typeface="Arial Unicode MS"/>
                <a:cs typeface="Arial Unicode MS"/>
              </a:rPr>
              <a:t>s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)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32" name="Group 49"/>
          <p:cNvGrpSpPr/>
          <p:nvPr/>
        </p:nvGrpSpPr>
        <p:grpSpPr>
          <a:xfrm>
            <a:off x="4281196" y="2308810"/>
            <a:ext cx="866868" cy="400110"/>
            <a:chOff x="4405406" y="2228619"/>
            <a:chExt cx="622957" cy="400110"/>
          </a:xfrm>
        </p:grpSpPr>
        <p:sp>
          <p:nvSpPr>
            <p:cNvPr id="33" name="Oval 32"/>
            <p:cNvSpPr/>
            <p:nvPr/>
          </p:nvSpPr>
          <p:spPr>
            <a:xfrm>
              <a:off x="4405406" y="2325385"/>
              <a:ext cx="500080" cy="2887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60824" y="2228619"/>
              <a:ext cx="567539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xor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07137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04707" y="2417999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Fail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063073" y="2418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Pass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134958" y="1828800"/>
            <a:ext cx="990601" cy="304800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Reach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54" name="Straight Connector 53"/>
          <p:cNvCxnSpPr>
            <a:stCxn id="5" idx="3"/>
          </p:cNvCxnSpPr>
          <p:nvPr/>
        </p:nvCxnSpPr>
        <p:spPr>
          <a:xfrm flipV="1">
            <a:off x="3095308" y="2565237"/>
            <a:ext cx="1248092" cy="516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endCxn id="39" idx="1"/>
          </p:cNvCxnSpPr>
          <p:nvPr/>
        </p:nvCxnSpPr>
        <p:spPr>
          <a:xfrm>
            <a:off x="4907879" y="2565237"/>
            <a:ext cx="1155194" cy="516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9" idx="2"/>
          </p:cNvCxnSpPr>
          <p:nvPr/>
        </p:nvCxnSpPr>
        <p:spPr>
          <a:xfrm rot="5400000">
            <a:off x="4495952" y="2263289"/>
            <a:ext cx="263997" cy="461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2" name="Group 33"/>
          <p:cNvGrpSpPr/>
          <p:nvPr/>
        </p:nvGrpSpPr>
        <p:grpSpPr>
          <a:xfrm>
            <a:off x="838200" y="2722798"/>
            <a:ext cx="3392917" cy="1392004"/>
            <a:chOff x="838200" y="2722798"/>
            <a:chExt cx="3392917" cy="1392004"/>
          </a:xfrm>
        </p:grpSpPr>
        <p:sp>
          <p:nvSpPr>
            <p:cNvPr id="6" name="Rounded Rectangle 5"/>
            <p:cNvSpPr/>
            <p:nvPr/>
          </p:nvSpPr>
          <p:spPr>
            <a:xfrm>
              <a:off x="838200" y="3809999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Start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1433183" y="2643175"/>
              <a:ext cx="1087200" cy="1246449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981200" y="3810003"/>
              <a:ext cx="1123073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Error(</a:t>
              </a:r>
              <a:r>
                <a:rPr lang="en-US" sz="1400" dirty="0">
                  <a:solidFill>
                    <a:srgbClr val="000000"/>
                  </a:solidFill>
                </a:rPr>
                <a:t>s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00400" y="3810002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Fail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12" name="Straight Connector 11"/>
            <p:cNvCxnSpPr>
              <a:stCxn id="5" idx="2"/>
              <a:endCxn id="9" idx="0"/>
            </p:cNvCxnSpPr>
            <p:nvPr/>
          </p:nvCxnSpPr>
          <p:spPr>
            <a:xfrm rot="5400000">
              <a:off x="2027771" y="3237766"/>
              <a:ext cx="1087204" cy="57271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Straight Connector 13"/>
            <p:cNvCxnSpPr>
              <a:stCxn id="5" idx="2"/>
              <a:endCxn id="10" idx="0"/>
            </p:cNvCxnSpPr>
            <p:nvPr/>
          </p:nvCxnSpPr>
          <p:spPr>
            <a:xfrm rot="16200000" flipH="1">
              <a:off x="2614282" y="2708524"/>
              <a:ext cx="1087203" cy="111575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3" name="Group 64"/>
            <p:cNvGrpSpPr/>
            <p:nvPr/>
          </p:nvGrpSpPr>
          <p:grpSpPr>
            <a:xfrm>
              <a:off x="2191372" y="3260212"/>
              <a:ext cx="777155" cy="307777"/>
              <a:chOff x="3662604" y="5334000"/>
              <a:chExt cx="777155" cy="307777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Some </a:t>
                </a:r>
                <a:r>
                  <a:rPr lang="en-US" sz="1400" dirty="0"/>
                  <a:t>s</a:t>
                </a:r>
                <a:endParaRPr lang="en-US" sz="1400" dirty="0" smtClean="0"/>
              </a:p>
            </p:txBody>
          </p:sp>
        </p:grpSp>
      </p:grpSp>
      <p:grpSp>
        <p:nvGrpSpPr>
          <p:cNvPr id="4" name="Group 34"/>
          <p:cNvGrpSpPr/>
          <p:nvPr/>
        </p:nvGrpSpPr>
        <p:grpSpPr>
          <a:xfrm>
            <a:off x="4912883" y="2722799"/>
            <a:ext cx="3316717" cy="1392002"/>
            <a:chOff x="4912883" y="2722799"/>
            <a:chExt cx="3316717" cy="1392002"/>
          </a:xfrm>
        </p:grpSpPr>
        <p:sp>
          <p:nvSpPr>
            <p:cNvPr id="40" name="Rounded Rectangle 39"/>
            <p:cNvSpPr/>
            <p:nvPr/>
          </p:nvSpPr>
          <p:spPr>
            <a:xfrm>
              <a:off x="4912883" y="3810000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41" name="Straight Connector 40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449708" y="2701334"/>
              <a:ext cx="1087200" cy="1130132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2" name="Rounded Rectangle 41"/>
            <p:cNvSpPr/>
            <p:nvPr/>
          </p:nvSpPr>
          <p:spPr>
            <a:xfrm>
              <a:off x="6063073" y="3810001"/>
              <a:ext cx="1030717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Safe(</a:t>
              </a:r>
              <a:r>
                <a:rPr lang="en-US" sz="1400" dirty="0">
                  <a:solidFill>
                    <a:srgbClr val="000000"/>
                  </a:solidFill>
                </a:rPr>
                <a:t>s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198883" y="3810003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Pass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39" idx="2"/>
              <a:endCxn id="42" idx="0"/>
            </p:cNvCxnSpPr>
            <p:nvPr/>
          </p:nvCxnSpPr>
          <p:spPr>
            <a:xfrm rot="16200000" flipH="1">
              <a:off x="6024803" y="3256371"/>
              <a:ext cx="1087201" cy="20058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39" idx="2"/>
              <a:endCxn id="43" idx="0"/>
            </p:cNvCxnSpPr>
            <p:nvPr/>
          </p:nvCxnSpPr>
          <p:spPr>
            <a:xfrm rot="16200000" flipH="1">
              <a:off x="6592707" y="2688467"/>
              <a:ext cx="1087203" cy="115586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Group 65"/>
            <p:cNvGrpSpPr/>
            <p:nvPr/>
          </p:nvGrpSpPr>
          <p:grpSpPr>
            <a:xfrm>
              <a:off x="6172200" y="3276600"/>
              <a:ext cx="896932" cy="307777"/>
              <a:chOff x="3662604" y="5334000"/>
              <a:chExt cx="777155" cy="307777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All </a:t>
                </a:r>
                <a:r>
                  <a:rPr lang="en-US" sz="1400" dirty="0"/>
                  <a:t>s</a:t>
                </a:r>
                <a:r>
                  <a:rPr lang="en-US" sz="1400" dirty="0" smtClean="0"/>
                  <a:t> </a:t>
                </a:r>
              </a:p>
            </p:txBody>
          </p:sp>
        </p:grp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Invariants for reachability refinement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838200" y="4495800"/>
            <a:ext cx="6946170" cy="1630363"/>
          </a:xfrm>
        </p:spPr>
        <p:txBody>
          <a:bodyPr>
            <a:normAutofit fontScale="92500"/>
          </a:bodyPr>
          <a:lstStyle/>
          <a:p>
            <a:r>
              <a:rPr lang="en-GB" sz="3600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Invariant:		</a:t>
            </a:r>
            <a:r>
              <a:rPr lang="en-GB" sz="3600" dirty="0" err="1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oSafe</a:t>
            </a:r>
            <a:r>
              <a:rPr lang="en-US" sz="3600" dirty="0" smtClean="0">
                <a:solidFill>
                  <a:srgbClr val="0000FF"/>
                </a:solidFill>
              </a:rPr>
              <a:t>  </a:t>
            </a:r>
            <a:r>
              <a:rPr lang="en-US" sz="3600" dirty="0">
                <a:solidFill>
                  <a:srgbClr val="0000FF"/>
                </a:solidFill>
              </a:rPr>
              <a:t>⊆  </a:t>
            </a:r>
            <a:r>
              <a:rPr lang="en-US" sz="3600" dirty="0" smtClean="0">
                <a:solidFill>
                  <a:srgbClr val="0000FF"/>
                </a:solidFill>
              </a:rPr>
              <a:t>reach ∩ </a:t>
            </a:r>
            <a:r>
              <a:rPr lang="en-US" sz="3600" dirty="0" err="1" smtClean="0">
                <a:solidFill>
                  <a:srgbClr val="0000FF"/>
                </a:solidFill>
              </a:rPr>
              <a:t>inv</a:t>
            </a:r>
            <a:endParaRPr lang="en-US" sz="3600" dirty="0">
              <a:solidFill>
                <a:srgbClr val="0000FF"/>
              </a:solidFill>
            </a:endParaRPr>
          </a:p>
          <a:p>
            <a:r>
              <a:rPr lang="en-GB" sz="3600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Invariant:		</a:t>
            </a:r>
            <a:r>
              <a:rPr lang="en-GB" sz="3600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o</a:t>
            </a:r>
            <a:r>
              <a:rPr lang="en-US" sz="3600" dirty="0" smtClean="0">
                <a:solidFill>
                  <a:srgbClr val="0000FF"/>
                </a:solidFill>
              </a:rPr>
              <a:t>Error   </a:t>
            </a:r>
            <a:r>
              <a:rPr lang="en-US" sz="3600" dirty="0">
                <a:solidFill>
                  <a:srgbClr val="0000FF"/>
                </a:solidFill>
              </a:rPr>
              <a:t>⊆  </a:t>
            </a:r>
            <a:r>
              <a:rPr lang="en-US" sz="3600" dirty="0" smtClean="0">
                <a:solidFill>
                  <a:srgbClr val="0000FF"/>
                </a:solidFill>
              </a:rPr>
              <a:t>reach </a:t>
            </a:r>
            <a:r>
              <a:rPr lang="en-US" sz="3600" dirty="0">
                <a:solidFill>
                  <a:srgbClr val="0000FF"/>
                </a:solidFill>
              </a:rPr>
              <a:t>\ </a:t>
            </a:r>
            <a:r>
              <a:rPr lang="en-US" sz="3600" dirty="0" err="1" smtClean="0">
                <a:solidFill>
                  <a:srgbClr val="0000FF"/>
                </a:solidFill>
              </a:rPr>
              <a:t>inv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32" name="Group 49"/>
          <p:cNvGrpSpPr/>
          <p:nvPr/>
        </p:nvGrpSpPr>
        <p:grpSpPr>
          <a:xfrm>
            <a:off x="4281196" y="2308810"/>
            <a:ext cx="866868" cy="400110"/>
            <a:chOff x="4405406" y="2228619"/>
            <a:chExt cx="622957" cy="400110"/>
          </a:xfrm>
        </p:grpSpPr>
        <p:sp>
          <p:nvSpPr>
            <p:cNvPr id="33" name="Oval 32"/>
            <p:cNvSpPr/>
            <p:nvPr/>
          </p:nvSpPr>
          <p:spPr>
            <a:xfrm>
              <a:off x="4405406" y="2325385"/>
              <a:ext cx="500080" cy="2887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60824" y="2228619"/>
              <a:ext cx="567539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xor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05038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is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Distinguish algorithm from its implementation</a:t>
            </a:r>
          </a:p>
          <a:p>
            <a:endParaRPr lang="en-US" dirty="0"/>
          </a:p>
          <a:p>
            <a:r>
              <a:rPr lang="en-US" dirty="0" smtClean="0"/>
              <a:t>Use of patterns / ghost elements for</a:t>
            </a:r>
          </a:p>
          <a:p>
            <a:pPr lvl="1"/>
            <a:r>
              <a:rPr lang="en-US" dirty="0" smtClean="0"/>
              <a:t>Verification of algorithm </a:t>
            </a:r>
            <a:r>
              <a:rPr lang="en-US" dirty="0" err="1" smtClean="0"/>
              <a:t>wrt</a:t>
            </a:r>
            <a:r>
              <a:rPr lang="en-US" dirty="0" smtClean="0"/>
              <a:t> its spec  independently from its implementation</a:t>
            </a:r>
          </a:p>
          <a:p>
            <a:pPr lvl="1"/>
            <a:r>
              <a:rPr lang="en-US" dirty="0" smtClean="0"/>
              <a:t>Verification of implementation </a:t>
            </a:r>
            <a:r>
              <a:rPr lang="en-US" dirty="0" err="1" smtClean="0"/>
              <a:t>wrt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err="1" smtClean="0"/>
              <a:t>Mechanised</a:t>
            </a:r>
            <a:r>
              <a:rPr lang="en-US" dirty="0" smtClean="0"/>
              <a:t> verification by linking existing verification systems</a:t>
            </a:r>
          </a:p>
          <a:p>
            <a:pPr lvl="2"/>
            <a:r>
              <a:rPr lang="en-US" sz="2800" dirty="0" err="1" smtClean="0"/>
              <a:t>Dafny</a:t>
            </a:r>
            <a:r>
              <a:rPr lang="en-US" sz="2800" dirty="0" smtClean="0"/>
              <a:t> &amp; Event-B/Rodin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8758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 of Safe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Event</a:t>
            </a:r>
            <a:r>
              <a:rPr lang="en-US" dirty="0"/>
              <a:t>	</a:t>
            </a:r>
            <a:r>
              <a:rPr lang="en-US" dirty="0" smtClean="0"/>
              <a:t>Safe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// add </a:t>
            </a:r>
            <a:r>
              <a:rPr lang="en-US" dirty="0"/>
              <a:t>a new successor state that satisfies invariant to </a:t>
            </a:r>
            <a:r>
              <a:rPr lang="en-US" dirty="0" err="1" smtClean="0"/>
              <a:t>oSafe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ANY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	s</a:t>
            </a:r>
            <a:r>
              <a:rPr lang="en-US" dirty="0"/>
              <a:t>	 </a:t>
            </a:r>
          </a:p>
          <a:p>
            <a:pPr marL="0" indent="0">
              <a:buNone/>
            </a:pPr>
            <a:r>
              <a:rPr lang="en-US" dirty="0"/>
              <a:t>		WHERE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 </a:t>
            </a:r>
            <a:r>
              <a:rPr lang="en-US" dirty="0"/>
              <a:t>∈ reach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 </a:t>
            </a:r>
            <a:r>
              <a:rPr lang="en-US" dirty="0"/>
              <a:t>∈ </a:t>
            </a:r>
            <a:r>
              <a:rPr lang="en-US" dirty="0" err="1" smtClean="0"/>
              <a:t>inv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 </a:t>
            </a:r>
            <a:r>
              <a:rPr lang="en-US" dirty="0"/>
              <a:t>∉ </a:t>
            </a:r>
            <a:r>
              <a:rPr lang="en-US" dirty="0" err="1" smtClean="0"/>
              <a:t>oSafe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	THEN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 smtClean="0"/>
              <a:t>oSafe</a:t>
            </a:r>
            <a:r>
              <a:rPr lang="en-US" dirty="0" smtClean="0"/>
              <a:t> := </a:t>
            </a:r>
            <a:r>
              <a:rPr lang="en-US" dirty="0" err="1"/>
              <a:t>oSafe</a:t>
            </a:r>
            <a:r>
              <a:rPr lang="en-US" dirty="0" smtClean="0"/>
              <a:t>∪ </a:t>
            </a:r>
            <a:r>
              <a:rPr lang="en-US" dirty="0"/>
              <a:t>{</a:t>
            </a:r>
            <a:r>
              <a:rPr lang="en-US" dirty="0" smtClean="0"/>
              <a:t>s}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END</a:t>
            </a:r>
          </a:p>
        </p:txBody>
      </p:sp>
    </p:spTree>
    <p:extLst>
      <p:ext uri="{BB962C8B-B14F-4D97-AF65-F5344CB8AC3E}">
        <p14:creationId xmlns:p14="http://schemas.microsoft.com/office/powerpoint/2010/main" val="170471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Convergence of Safe and Error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Variant:		</a:t>
            </a:r>
            <a:r>
              <a:rPr lang="en-GB" dirty="0" smtClean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</a:rPr>
              <a:t>S  </a:t>
            </a:r>
            <a:r>
              <a:rPr lang="en-US" dirty="0">
                <a:solidFill>
                  <a:srgbClr val="0000FF"/>
                </a:solidFill>
              </a:rPr>
              <a:t>\  ( </a:t>
            </a:r>
            <a:r>
              <a:rPr lang="en-US" dirty="0" err="1" smtClean="0">
                <a:solidFill>
                  <a:srgbClr val="0000FF"/>
                </a:solidFill>
              </a:rPr>
              <a:t>oSafe</a:t>
            </a:r>
            <a:r>
              <a:rPr lang="en-US" dirty="0" smtClean="0">
                <a:solidFill>
                  <a:srgbClr val="0000FF"/>
                </a:solidFill>
              </a:rPr>
              <a:t> ∪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00FF"/>
                </a:solidFill>
              </a:rPr>
              <a:t>oFail</a:t>
            </a:r>
            <a:r>
              <a:rPr lang="en-US" dirty="0">
                <a:solidFill>
                  <a:srgbClr val="0000FF"/>
                </a:solidFill>
              </a:rPr>
              <a:t> )</a:t>
            </a:r>
            <a:endParaRPr lang="en-US" sz="2800" dirty="0">
              <a:solidFill>
                <a:srgbClr val="0000FF"/>
              </a:solidFill>
            </a:endParaRPr>
          </a:p>
          <a:p>
            <a:r>
              <a:rPr lang="en-GB" dirty="0">
                <a:solidFill>
                  <a:srgbClr val="0000FF"/>
                </a:solidFill>
                <a:latin typeface="Arial Unicode MS" pitchFamily="-108" charset="0"/>
                <a:ea typeface="Arial Unicode MS" pitchFamily="-108" charset="0"/>
                <a:cs typeface="Arial Unicode MS" pitchFamily="-108" charset="0"/>
              </a:rPr>
              <a:t>Invariant:		finite(S)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456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Refining the Fail event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GB" sz="2000" dirty="0" smtClean="0"/>
              <a:t>Abstract</a:t>
            </a:r>
            <a:r>
              <a:rPr lang="en-GB" sz="2000" b="1" dirty="0">
                <a:sym typeface="Symbol" pitchFamily="-112" charset="2"/>
              </a:rPr>
              <a:t> </a:t>
            </a:r>
            <a:r>
              <a:rPr lang="en-GB" sz="2000" dirty="0" smtClean="0"/>
              <a:t>Fail ≙ </a:t>
            </a:r>
            <a:endParaRPr lang="en-GB" sz="2000" b="1" dirty="0"/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 </a:t>
            </a:r>
            <a:r>
              <a:rPr lang="en-GB" sz="2000" b="1" dirty="0" smtClean="0"/>
              <a:t>ANY </a:t>
            </a:r>
            <a:r>
              <a:rPr lang="en-GB" sz="2000" dirty="0" smtClean="0"/>
              <a:t>e</a:t>
            </a:r>
            <a:r>
              <a:rPr lang="en-GB" sz="2000" b="1" dirty="0" smtClean="0"/>
              <a:t> WHERE</a:t>
            </a:r>
            <a:endParaRPr lang="en-GB" sz="2000" b="1" dirty="0"/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	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e </a:t>
            </a:r>
            <a:r>
              <a:rPr lang="en-US" sz="2000" dirty="0">
                <a:solidFill>
                  <a:srgbClr val="FF0000"/>
                </a:solidFill>
              </a:rPr>
              <a:t>∈</a:t>
            </a:r>
            <a:r>
              <a:rPr lang="en-GB" sz="2000" dirty="0" smtClean="0">
                <a:solidFill>
                  <a:srgbClr val="FF0000"/>
                </a:solidFill>
              </a:rPr>
              <a:t> reach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olidFill>
                  <a:srgbClr val="FF0000"/>
                </a:solidFill>
                <a:sym typeface="Symbol" pitchFamily="-112" charset="2"/>
              </a:rPr>
              <a:t>	</a:t>
            </a:r>
            <a:r>
              <a:rPr lang="en-GB" sz="2000" dirty="0" smtClean="0">
                <a:solidFill>
                  <a:srgbClr val="FF0000"/>
                </a:solidFill>
                <a:sym typeface="Symbol" pitchFamily="-112" charset="2"/>
              </a:rPr>
              <a:t>	e </a:t>
            </a:r>
            <a:r>
              <a:rPr lang="en-US" sz="2000" b="1" dirty="0">
                <a:solidFill>
                  <a:srgbClr val="FF0000"/>
                </a:solidFill>
              </a:rPr>
              <a:t>∉</a:t>
            </a:r>
            <a:r>
              <a:rPr lang="en-GB" sz="2000" dirty="0" smtClean="0">
                <a:solidFill>
                  <a:srgbClr val="FF0000"/>
                </a:solidFill>
                <a:sym typeface="Symbol" pitchFamily="-112" charset="2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sym typeface="Symbol" pitchFamily="-112" charset="2"/>
              </a:rPr>
              <a:t>inv</a:t>
            </a:r>
            <a:endParaRPr lang="en-GB" sz="2000" dirty="0" smtClean="0">
              <a:solidFill>
                <a:srgbClr val="FF0000"/>
              </a:solidFill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 </a:t>
            </a:r>
            <a:r>
              <a:rPr lang="en-GB" sz="2000" b="1" dirty="0">
                <a:sym typeface="Symbol" pitchFamily="-112" charset="2"/>
              </a:rPr>
              <a:t>THEN   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result  :=  </a:t>
            </a:r>
            <a:r>
              <a:rPr lang="en-GB" sz="2000" dirty="0" smtClean="0">
                <a:sym typeface="Symbol" pitchFamily="-112" charset="2"/>
              </a:rPr>
              <a:t>FAIL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</a:t>
            </a:r>
            <a:r>
              <a:rPr lang="en-GB" sz="2000" dirty="0" err="1" smtClean="0">
                <a:sym typeface="Symbol" pitchFamily="-112" charset="2"/>
              </a:rPr>
              <a:t>error_state</a:t>
            </a:r>
            <a:r>
              <a:rPr lang="en-GB" sz="2000" dirty="0" smtClean="0">
                <a:sym typeface="Symbol" pitchFamily="-112" charset="2"/>
              </a:rPr>
              <a:t> := e</a:t>
            </a:r>
            <a:endParaRPr lang="en-GB" sz="2000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END</a:t>
            </a:r>
          </a:p>
          <a:p>
            <a:pPr>
              <a:lnSpc>
                <a:spcPct val="80000"/>
              </a:lnSpc>
              <a:buNone/>
            </a:pPr>
            <a:endParaRPr lang="en-GB" sz="20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dirty="0"/>
              <a:t>Refined Fail ≙ </a:t>
            </a:r>
            <a:endParaRPr lang="en-GB" sz="2000" b="1" dirty="0"/>
          </a:p>
          <a:p>
            <a:pPr>
              <a:lnSpc>
                <a:spcPct val="80000"/>
              </a:lnSpc>
              <a:buNone/>
            </a:pPr>
            <a:r>
              <a:rPr lang="en-GB" sz="2000" b="1" dirty="0"/>
              <a:t> ANY </a:t>
            </a:r>
            <a:r>
              <a:rPr lang="en-GB" sz="2000" dirty="0"/>
              <a:t>e</a:t>
            </a:r>
            <a:r>
              <a:rPr lang="en-GB" sz="2000" b="1" dirty="0"/>
              <a:t> WHERE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>
                <a:solidFill>
                  <a:srgbClr val="FF0000"/>
                </a:solidFill>
              </a:rPr>
              <a:t>	 </a:t>
            </a:r>
            <a:r>
              <a:rPr lang="en-GB" sz="2000" dirty="0">
                <a:solidFill>
                  <a:srgbClr val="FF0000"/>
                </a:solidFill>
              </a:rPr>
              <a:t> e </a:t>
            </a:r>
            <a:r>
              <a:rPr lang="en-US" sz="2000" dirty="0">
                <a:solidFill>
                  <a:srgbClr val="FF0000"/>
                </a:solidFill>
              </a:rPr>
              <a:t>∈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oError</a:t>
            </a:r>
            <a:endParaRPr lang="en-GB" sz="20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GB" sz="2000" b="1" dirty="0">
                <a:sym typeface="Symbol" pitchFamily="-112" charset="2"/>
              </a:rPr>
              <a:t>THEN   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result  :=  FAIL</a:t>
            </a:r>
          </a:p>
          <a:p>
            <a:pPr>
              <a:lnSpc>
                <a:spcPct val="80000"/>
              </a:lnSpc>
              <a:buNone/>
            </a:pPr>
            <a:r>
              <a:rPr lang="en-GB" sz="2000" dirty="0">
                <a:sym typeface="Symbol" pitchFamily="-112" charset="2"/>
              </a:rPr>
              <a:t>	 </a:t>
            </a:r>
            <a:r>
              <a:rPr lang="en-GB" sz="2000" dirty="0" err="1">
                <a:sym typeface="Symbol" pitchFamily="-112" charset="2"/>
              </a:rPr>
              <a:t>error_state</a:t>
            </a:r>
            <a:r>
              <a:rPr lang="en-GB" sz="2000" dirty="0">
                <a:sym typeface="Symbol" pitchFamily="-112" charset="2"/>
              </a:rPr>
              <a:t> := e</a:t>
            </a:r>
          </a:p>
          <a:p>
            <a:pPr>
              <a:lnSpc>
                <a:spcPct val="80000"/>
              </a:lnSpc>
              <a:buNone/>
            </a:pPr>
            <a:r>
              <a:rPr lang="en-GB" sz="2000" b="1" dirty="0" smtClean="0">
                <a:sym typeface="Symbol" pitchFamily="-112" charset="2"/>
              </a:rPr>
              <a:t>END</a:t>
            </a:r>
            <a:endParaRPr lang="en-GB" sz="2000" dirty="0">
              <a:sym typeface="Symbol" pitchFamily="-112" charset="2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Invariant: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oError</a:t>
            </a:r>
            <a:r>
              <a:rPr lang="en-US" sz="2400" dirty="0" smtClean="0">
                <a:solidFill>
                  <a:srgbClr val="0000FF"/>
                </a:solidFill>
              </a:rPr>
              <a:t>  ⊆  </a:t>
            </a:r>
            <a:r>
              <a:rPr lang="en-US" sz="2400" dirty="0">
                <a:solidFill>
                  <a:srgbClr val="0000FF"/>
                </a:solidFill>
              </a:rPr>
              <a:t>reach ∖ </a:t>
            </a:r>
            <a:r>
              <a:rPr lang="en-US" sz="2400" dirty="0" err="1">
                <a:solidFill>
                  <a:srgbClr val="0000FF"/>
                </a:solidFill>
              </a:rPr>
              <a:t>inv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Prove guard strengthening</a:t>
            </a:r>
          </a:p>
          <a:p>
            <a:pPr>
              <a:lnSpc>
                <a:spcPct val="80000"/>
              </a:lnSpc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refined guard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=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GB" sz="2400" dirty="0">
                <a:solidFill>
                  <a:srgbClr val="0000FF"/>
                </a:solidFill>
              </a:rPr>
              <a:t>e </a:t>
            </a:r>
            <a:r>
              <a:rPr lang="en-US" sz="2400" dirty="0">
                <a:solidFill>
                  <a:srgbClr val="0000FF"/>
                </a:solidFill>
              </a:rPr>
              <a:t>∈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oError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⇒   </a:t>
            </a:r>
            <a:r>
              <a:rPr lang="en-US" sz="2400" dirty="0">
                <a:solidFill>
                  <a:srgbClr val="0000FF"/>
                </a:solidFill>
              </a:rPr>
              <a:t>		</a:t>
            </a:r>
            <a:r>
              <a:rPr lang="en-US" sz="2400" dirty="0">
                <a:solidFill>
                  <a:srgbClr val="000000"/>
                </a:solidFill>
              </a:rPr>
              <a:t>“invariant”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GB" sz="2400" dirty="0">
                <a:solidFill>
                  <a:srgbClr val="0000FF"/>
                </a:solidFill>
              </a:rPr>
              <a:t>e </a:t>
            </a:r>
            <a:r>
              <a:rPr lang="en-US" sz="2400" dirty="0">
                <a:solidFill>
                  <a:srgbClr val="0000FF"/>
                </a:solidFill>
              </a:rPr>
              <a:t>∈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reach ∖ </a:t>
            </a:r>
            <a:r>
              <a:rPr lang="en-US" sz="2400" dirty="0" err="1">
                <a:solidFill>
                  <a:srgbClr val="0000FF"/>
                </a:solidFill>
              </a:rPr>
              <a:t>inv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=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abstract guard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624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Refining the Pass event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GB" sz="2400" dirty="0" smtClean="0"/>
              <a:t>Abstract Pass ≙ </a:t>
            </a:r>
            <a:endParaRPr lang="en-GB" sz="2400" b="1" dirty="0" smtClean="0"/>
          </a:p>
          <a:p>
            <a:pPr>
              <a:lnSpc>
                <a:spcPct val="80000"/>
              </a:lnSpc>
              <a:buNone/>
            </a:pPr>
            <a:r>
              <a:rPr lang="en-GB" sz="2400" b="1" dirty="0" smtClean="0"/>
              <a:t> WHEN </a:t>
            </a:r>
          </a:p>
          <a:p>
            <a:pPr>
              <a:lnSpc>
                <a:spcPct val="80000"/>
              </a:lnSpc>
              <a:buNone/>
            </a:pPr>
            <a:r>
              <a:rPr lang="en-GB" sz="2400" b="1" dirty="0">
                <a:solidFill>
                  <a:srgbClr val="FF0000"/>
                </a:solidFill>
              </a:rPr>
              <a:t>	 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reach </a:t>
            </a:r>
            <a:r>
              <a:rPr lang="en-GB" sz="2400" dirty="0">
                <a:solidFill>
                  <a:srgbClr val="FF0000"/>
                </a:solidFill>
              </a:rPr>
              <a:t>⊆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inv</a:t>
            </a:r>
            <a:endParaRPr lang="en-GB" sz="2400" dirty="0" smtClean="0">
              <a:solidFill>
                <a:srgbClr val="FF0000"/>
              </a:solidFill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400" b="1" dirty="0" smtClean="0">
                <a:sym typeface="Symbol" pitchFamily="-112" charset="2"/>
              </a:rPr>
              <a:t> THEN   </a:t>
            </a:r>
            <a:endParaRPr lang="en-GB" sz="24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400" dirty="0">
                <a:sym typeface="Symbol" pitchFamily="-112" charset="2"/>
              </a:rPr>
              <a:t>	 </a:t>
            </a:r>
            <a:r>
              <a:rPr lang="en-GB" sz="2400" dirty="0" smtClean="0">
                <a:sym typeface="Symbol" pitchFamily="-112" charset="2"/>
              </a:rPr>
              <a:t>result  :=  OK</a:t>
            </a:r>
          </a:p>
          <a:p>
            <a:pPr>
              <a:lnSpc>
                <a:spcPct val="80000"/>
              </a:lnSpc>
              <a:buNone/>
            </a:pPr>
            <a:r>
              <a:rPr lang="en-GB" sz="2400" b="1" dirty="0" smtClean="0">
                <a:sym typeface="Symbol" pitchFamily="-112" charset="2"/>
              </a:rPr>
              <a:t>END</a:t>
            </a:r>
          </a:p>
          <a:p>
            <a:pPr>
              <a:lnSpc>
                <a:spcPct val="80000"/>
              </a:lnSpc>
              <a:buNone/>
            </a:pPr>
            <a:endParaRPr lang="en-GB" sz="24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endParaRPr lang="en-GB" sz="24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400" dirty="0" smtClean="0"/>
              <a:t>Refined Pass </a:t>
            </a:r>
            <a:r>
              <a:rPr lang="en-GB" sz="2400" dirty="0"/>
              <a:t>≙ </a:t>
            </a:r>
            <a:endParaRPr lang="en-GB" sz="2400" b="1" dirty="0"/>
          </a:p>
          <a:p>
            <a:pPr>
              <a:lnSpc>
                <a:spcPct val="80000"/>
              </a:lnSpc>
              <a:buNone/>
            </a:pPr>
            <a:r>
              <a:rPr lang="en-GB" sz="2400" b="1" dirty="0"/>
              <a:t> WHEN </a:t>
            </a:r>
          </a:p>
          <a:p>
            <a:pPr>
              <a:lnSpc>
                <a:spcPct val="80000"/>
              </a:lnSpc>
              <a:buNone/>
            </a:pPr>
            <a:r>
              <a:rPr lang="en-GB" sz="2400" b="1" dirty="0">
                <a:solidFill>
                  <a:srgbClr val="FF0000"/>
                </a:solidFill>
              </a:rPr>
              <a:t>	  </a:t>
            </a:r>
            <a:r>
              <a:rPr lang="en-US" sz="2400" dirty="0" err="1" smtClean="0">
                <a:solidFill>
                  <a:srgbClr val="FF0000"/>
                </a:solidFill>
              </a:rPr>
              <a:t>oSafe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</a:rPr>
              <a:t>reach</a:t>
            </a:r>
          </a:p>
          <a:p>
            <a:pPr>
              <a:lnSpc>
                <a:spcPct val="80000"/>
              </a:lnSpc>
              <a:buNone/>
            </a:pPr>
            <a:r>
              <a:rPr lang="en-GB" sz="2400" b="1" dirty="0">
                <a:sym typeface="Symbol" pitchFamily="-112" charset="2"/>
              </a:rPr>
              <a:t> THEN   </a:t>
            </a:r>
          </a:p>
          <a:p>
            <a:pPr>
              <a:lnSpc>
                <a:spcPct val="80000"/>
              </a:lnSpc>
              <a:buNone/>
            </a:pPr>
            <a:r>
              <a:rPr lang="en-GB" sz="2400" dirty="0">
                <a:sym typeface="Symbol" pitchFamily="-112" charset="2"/>
              </a:rPr>
              <a:t>	 result  :=  OK</a:t>
            </a:r>
          </a:p>
          <a:p>
            <a:pPr>
              <a:lnSpc>
                <a:spcPct val="80000"/>
              </a:lnSpc>
              <a:buNone/>
            </a:pPr>
            <a:r>
              <a:rPr lang="en-GB" sz="2400" b="1" dirty="0">
                <a:sym typeface="Symbol" pitchFamily="-112" charset="2"/>
              </a:rPr>
              <a:t>END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032448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Invariant: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r>
              <a:rPr lang="en-US" sz="2400" dirty="0" smtClean="0">
                <a:solidFill>
                  <a:srgbClr val="0000FF"/>
                </a:solidFill>
              </a:rPr>
              <a:t>  ⊆  reach ∩ </a:t>
            </a:r>
            <a:r>
              <a:rPr lang="en-US" sz="2400" dirty="0" err="1" smtClean="0">
                <a:solidFill>
                  <a:srgbClr val="0000FF"/>
                </a:solidFill>
              </a:rPr>
              <a:t>inv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Prove guard strengthening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>
                <a:solidFill>
                  <a:srgbClr val="0000FF"/>
                </a:solidFill>
              </a:rPr>
              <a:t>oSafe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= reach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⇒   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“invariant”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reach  ⊆  reach ∩ </a:t>
            </a:r>
            <a:r>
              <a:rPr lang="en-US" sz="2400" dirty="0" err="1" smtClean="0">
                <a:solidFill>
                  <a:srgbClr val="0000FF"/>
                </a:solidFill>
              </a:rPr>
              <a:t>inv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⇒  		</a:t>
            </a:r>
            <a:r>
              <a:rPr lang="en-US" sz="2400" dirty="0" smtClean="0">
                <a:solidFill>
                  <a:srgbClr val="000000"/>
                </a:solidFill>
              </a:rPr>
              <a:t>“set theory”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reach  ⊆  </a:t>
            </a:r>
            <a:r>
              <a:rPr lang="en-US" sz="2400" dirty="0" err="1" smtClean="0">
                <a:solidFill>
                  <a:srgbClr val="0000FF"/>
                </a:solidFill>
              </a:rPr>
              <a:t>inv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9862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specter of </a:t>
            </a:r>
            <a:r>
              <a:rPr lang="en-US" dirty="0"/>
              <a:t>r</a:t>
            </a:r>
            <a:r>
              <a:rPr lang="en-US" dirty="0" smtClean="0"/>
              <a:t>each remains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Fail events do not refer to </a:t>
            </a:r>
            <a:r>
              <a:rPr lang="en-US" dirty="0" smtClean="0">
                <a:solidFill>
                  <a:srgbClr val="0000FF"/>
                </a:solidFill>
              </a:rPr>
              <a:t>reach</a:t>
            </a:r>
            <a:r>
              <a:rPr lang="en-US" dirty="0" smtClean="0"/>
              <a:t> so no further refinement required</a:t>
            </a:r>
          </a:p>
          <a:p>
            <a:r>
              <a:rPr lang="en-US" dirty="0" smtClean="0"/>
              <a:t>Pass events still do refer </a:t>
            </a:r>
            <a:r>
              <a:rPr lang="en-US" dirty="0"/>
              <a:t>to </a:t>
            </a:r>
            <a:r>
              <a:rPr lang="en-US" dirty="0" smtClean="0">
                <a:solidFill>
                  <a:srgbClr val="0000FF"/>
                </a:solidFill>
              </a:rPr>
              <a:t>reach</a:t>
            </a:r>
            <a:r>
              <a:rPr lang="en-US" dirty="0" smtClean="0"/>
              <a:t>, so further refinement required</a:t>
            </a:r>
          </a:p>
          <a:p>
            <a:r>
              <a:rPr lang="en-US" dirty="0" smtClean="0"/>
              <a:t>Refine the guard of the Safe(s) event:</a:t>
            </a:r>
          </a:p>
          <a:p>
            <a:pPr marL="800100" lvl="2" indent="0">
              <a:buNone/>
            </a:pPr>
            <a:r>
              <a:rPr lang="en-US" sz="3500" dirty="0" smtClean="0">
                <a:solidFill>
                  <a:srgbClr val="0000FF"/>
                </a:solidFill>
              </a:rPr>
              <a:t>	s </a:t>
            </a:r>
            <a:r>
              <a:rPr lang="en-US" sz="3500" dirty="0">
                <a:solidFill>
                  <a:srgbClr val="0000FF"/>
                </a:solidFill>
              </a:rPr>
              <a:t>∈ reach </a:t>
            </a:r>
          </a:p>
          <a:p>
            <a:pPr marL="800100" lvl="2" indent="0">
              <a:buNone/>
            </a:pPr>
            <a:r>
              <a:rPr lang="en-US" sz="3500" dirty="0" smtClean="0">
                <a:solidFill>
                  <a:srgbClr val="0000FF"/>
                </a:solidFill>
                <a:sym typeface="Wingdings"/>
              </a:rPr>
              <a:t>⇐		</a:t>
            </a:r>
            <a:r>
              <a:rPr lang="en-US" sz="3500" dirty="0" smtClean="0">
                <a:sym typeface="Wingdings"/>
              </a:rPr>
              <a:t>“reach is a fixed point”</a:t>
            </a:r>
          </a:p>
          <a:p>
            <a:pPr marL="800100" lvl="2" indent="0">
              <a:buNone/>
            </a:pPr>
            <a:r>
              <a:rPr lang="en-US" sz="3500" dirty="0">
                <a:solidFill>
                  <a:srgbClr val="0000FF"/>
                </a:solidFill>
                <a:latin typeface="Arial Unicode MS"/>
                <a:cs typeface="Arial Unicode MS"/>
                <a:sym typeface="Wingdings"/>
              </a:rPr>
              <a:t>	</a:t>
            </a:r>
            <a:r>
              <a:rPr lang="en-US" sz="35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∃</a:t>
            </a:r>
            <a:r>
              <a:rPr lang="en-US" sz="3500" dirty="0">
                <a:solidFill>
                  <a:srgbClr val="0000FF"/>
                </a:solidFill>
                <a:sym typeface="Wingdings"/>
              </a:rPr>
              <a:t>s1</a:t>
            </a:r>
            <a:r>
              <a:rPr lang="en-US" sz="35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•</a:t>
            </a:r>
            <a:r>
              <a:rPr lang="en-US" sz="3500" dirty="0" smtClean="0">
                <a:solidFill>
                  <a:srgbClr val="0000FF"/>
                </a:solidFill>
                <a:sym typeface="Wingdings"/>
              </a:rPr>
              <a:t> s1</a:t>
            </a:r>
            <a:r>
              <a:rPr lang="en-US" sz="3500" dirty="0" smtClean="0">
                <a:solidFill>
                  <a:srgbClr val="0000FF"/>
                </a:solidFill>
              </a:rPr>
              <a:t>∈ </a:t>
            </a:r>
            <a:r>
              <a:rPr lang="en-US" sz="3500" dirty="0">
                <a:solidFill>
                  <a:srgbClr val="0000FF"/>
                </a:solidFill>
              </a:rPr>
              <a:t>reach </a:t>
            </a:r>
            <a:r>
              <a:rPr lang="en-US" sz="3500" dirty="0" smtClean="0">
                <a:solidFill>
                  <a:srgbClr val="0000FF"/>
                </a:solidFill>
              </a:rPr>
              <a:t> ∧</a:t>
            </a:r>
            <a:r>
              <a:rPr lang="en-US" sz="3500" dirty="0">
                <a:solidFill>
                  <a:srgbClr val="0000FF"/>
                </a:solidFill>
              </a:rPr>
              <a:t>	s1↦</a:t>
            </a:r>
            <a:r>
              <a:rPr lang="en-US" sz="3500" dirty="0" smtClean="0">
                <a:solidFill>
                  <a:srgbClr val="0000FF"/>
                </a:solidFill>
              </a:rPr>
              <a:t>s∈tr </a:t>
            </a:r>
            <a:endParaRPr lang="en-US" sz="3500" dirty="0">
              <a:solidFill>
                <a:srgbClr val="0000FF"/>
              </a:solidFill>
            </a:endParaRPr>
          </a:p>
          <a:p>
            <a:pPr marL="800100" lvl="2" indent="0">
              <a:buNone/>
            </a:pPr>
            <a:r>
              <a:rPr lang="en-US" sz="3500" dirty="0" smtClean="0">
                <a:solidFill>
                  <a:srgbClr val="0000FF"/>
                </a:solidFill>
                <a:sym typeface="Wingdings"/>
              </a:rPr>
              <a:t>⇐</a:t>
            </a:r>
            <a:r>
              <a:rPr lang="en-US" sz="3500" dirty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3500" dirty="0" smtClean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3500" dirty="0" smtClean="0">
                <a:solidFill>
                  <a:srgbClr val="000000"/>
                </a:solidFill>
                <a:sym typeface="Wingdings"/>
              </a:rPr>
              <a:t>“</a:t>
            </a:r>
            <a:r>
              <a:rPr lang="en-US" sz="3500" dirty="0" err="1" smtClean="0">
                <a:solidFill>
                  <a:srgbClr val="000000"/>
                </a:solidFill>
                <a:sym typeface="Wingdings"/>
              </a:rPr>
              <a:t>oSafe</a:t>
            </a:r>
            <a:r>
              <a:rPr lang="en-US" sz="3500" dirty="0" smtClean="0">
                <a:solidFill>
                  <a:srgbClr val="000000"/>
                </a:solidFill>
                <a:sym typeface="Wingdings"/>
              </a:rPr>
              <a:t> ⊆ reach”</a:t>
            </a:r>
          </a:p>
          <a:p>
            <a:pPr marL="800100" lvl="2" indent="0">
              <a:buNone/>
            </a:pPr>
            <a:r>
              <a:rPr lang="en-US" sz="3500" dirty="0">
                <a:solidFill>
                  <a:srgbClr val="0000FF"/>
                </a:solidFill>
                <a:latin typeface="Arial Unicode MS"/>
                <a:cs typeface="Arial Unicode MS"/>
                <a:sym typeface="Wingdings"/>
              </a:rPr>
              <a:t>	</a:t>
            </a:r>
            <a:r>
              <a:rPr lang="en-US" sz="35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∃</a:t>
            </a:r>
            <a:r>
              <a:rPr lang="en-US" sz="3500" dirty="0">
                <a:solidFill>
                  <a:srgbClr val="0000FF"/>
                </a:solidFill>
                <a:sym typeface="Wingdings"/>
              </a:rPr>
              <a:t>s1</a:t>
            </a:r>
            <a:r>
              <a:rPr lang="en-US" sz="3500" dirty="0">
                <a:solidFill>
                  <a:srgbClr val="0000FF"/>
                </a:solidFill>
                <a:latin typeface="Arial Unicode MS"/>
                <a:cs typeface="Arial Unicode MS"/>
              </a:rPr>
              <a:t> •</a:t>
            </a:r>
            <a:r>
              <a:rPr lang="en-US" sz="3500" dirty="0">
                <a:solidFill>
                  <a:srgbClr val="0000FF"/>
                </a:solidFill>
                <a:sym typeface="Wingdings"/>
              </a:rPr>
              <a:t> s1</a:t>
            </a:r>
            <a:r>
              <a:rPr lang="en-US" sz="3500" dirty="0">
                <a:solidFill>
                  <a:srgbClr val="0000FF"/>
                </a:solidFill>
              </a:rPr>
              <a:t>∈ </a:t>
            </a:r>
            <a:r>
              <a:rPr lang="en-US" sz="3500" dirty="0" err="1" smtClean="0">
                <a:solidFill>
                  <a:srgbClr val="0000FF"/>
                </a:solidFill>
              </a:rPr>
              <a:t>oSafe</a:t>
            </a:r>
            <a:r>
              <a:rPr lang="en-US" sz="3500" dirty="0" smtClean="0">
                <a:solidFill>
                  <a:srgbClr val="0000FF"/>
                </a:solidFill>
              </a:rPr>
              <a:t>  ∧</a:t>
            </a:r>
            <a:r>
              <a:rPr lang="en-US" sz="3500" dirty="0">
                <a:solidFill>
                  <a:srgbClr val="0000FF"/>
                </a:solidFill>
              </a:rPr>
              <a:t>	s1↦s∈tr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398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new parameter to Safe event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Event</a:t>
            </a:r>
            <a:r>
              <a:rPr lang="en-US" dirty="0"/>
              <a:t> </a:t>
            </a:r>
            <a:r>
              <a:rPr lang="en-US" dirty="0" smtClean="0"/>
              <a:t>Safe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ANY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	s, s1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WHERE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s1 </a:t>
            </a:r>
            <a:r>
              <a:rPr lang="en-US" dirty="0"/>
              <a:t>∈ </a:t>
            </a:r>
            <a:r>
              <a:rPr lang="en-US" dirty="0" err="1" smtClean="0"/>
              <a:t>oSafe</a:t>
            </a:r>
            <a:endParaRPr lang="en-US" dirty="0" smtClean="0"/>
          </a:p>
          <a:p>
            <a:pPr marL="0" lvl="2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3500" dirty="0" smtClean="0"/>
              <a:t>s1</a:t>
            </a:r>
            <a:r>
              <a:rPr lang="en-US" sz="3500" dirty="0"/>
              <a:t>↦s∈tr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 </a:t>
            </a:r>
            <a:r>
              <a:rPr lang="en-US" dirty="0"/>
              <a:t>∈ </a:t>
            </a:r>
            <a:r>
              <a:rPr lang="en-US" dirty="0" err="1" smtClean="0"/>
              <a:t>inv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s </a:t>
            </a:r>
            <a:r>
              <a:rPr lang="en-US" dirty="0"/>
              <a:t>∉ </a:t>
            </a:r>
            <a:r>
              <a:rPr lang="en-US" dirty="0" err="1" smtClean="0"/>
              <a:t>oSafe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	THEN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 smtClean="0"/>
              <a:t>oSafe</a:t>
            </a:r>
            <a:r>
              <a:rPr lang="en-US" dirty="0" smtClean="0"/>
              <a:t> := </a:t>
            </a:r>
            <a:r>
              <a:rPr lang="en-US" dirty="0" err="1"/>
              <a:t>oSafe</a:t>
            </a:r>
            <a:r>
              <a:rPr lang="en-US" dirty="0" smtClean="0"/>
              <a:t>∪ </a:t>
            </a:r>
            <a:r>
              <a:rPr lang="en-US" dirty="0"/>
              <a:t>{</a:t>
            </a:r>
            <a:r>
              <a:rPr lang="en-US" dirty="0" smtClean="0"/>
              <a:t>s}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END</a:t>
            </a:r>
          </a:p>
        </p:txBody>
      </p:sp>
    </p:spTree>
    <p:extLst>
      <p:ext uri="{BB962C8B-B14F-4D97-AF65-F5344CB8AC3E}">
        <p14:creationId xmlns:p14="http://schemas.microsoft.com/office/powerpoint/2010/main" val="508265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Extra parameter gives nested iteration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5506" y="2133598"/>
            <a:ext cx="19812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Pass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4191000"/>
            <a:ext cx="11430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Safe(</a:t>
            </a:r>
            <a:r>
              <a:rPr lang="en-US" sz="2000" dirty="0">
                <a:solidFill>
                  <a:srgbClr val="000000"/>
                </a:solidFill>
              </a:rPr>
              <a:t>s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19300" y="4191000"/>
            <a:ext cx="1328564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Pass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>
            <a:stCxn id="5" idx="2"/>
            <a:endCxn id="6" idx="0"/>
          </p:cNvCxnSpPr>
          <p:nvPr/>
        </p:nvCxnSpPr>
        <p:spPr>
          <a:xfrm rot="5400000">
            <a:off x="723502" y="3048396"/>
            <a:ext cx="1447802" cy="837406"/>
          </a:xfrm>
          <a:prstGeom prst="line">
            <a:avLst/>
          </a:prstGeom>
          <a:ln w="19050" cmpd="sng"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9" name="Straight Connector 8"/>
          <p:cNvCxnSpPr>
            <a:stCxn id="5" idx="2"/>
            <a:endCxn id="7" idx="0"/>
          </p:cNvCxnSpPr>
          <p:nvPr/>
        </p:nvCxnSpPr>
        <p:spPr>
          <a:xfrm>
            <a:off x="1866106" y="2743198"/>
            <a:ext cx="817476" cy="1447802"/>
          </a:xfrm>
          <a:prstGeom prst="line">
            <a:avLst/>
          </a:prstGeom>
          <a:ln w="19050" cmpd="sng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0" name="Oval 9"/>
          <p:cNvSpPr/>
          <p:nvPr/>
        </p:nvSpPr>
        <p:spPr>
          <a:xfrm>
            <a:off x="899592" y="3336578"/>
            <a:ext cx="1028700" cy="39722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all</a:t>
            </a:r>
            <a:r>
              <a:rPr lang="en-US" sz="2000" dirty="0" smtClean="0"/>
              <a:t> </a:t>
            </a:r>
            <a:r>
              <a:rPr lang="en-US" sz="2000" dirty="0"/>
              <a:t>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5" name="Rounded Rectangle 14"/>
          <p:cNvSpPr/>
          <p:nvPr/>
        </p:nvSpPr>
        <p:spPr>
          <a:xfrm>
            <a:off x="5724128" y="2269776"/>
            <a:ext cx="1981200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Pass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004048" y="4327178"/>
            <a:ext cx="1444774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Safe(s1,s)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867922" y="4327178"/>
            <a:ext cx="1328564" cy="6096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Pass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19" name="Straight Connector 18"/>
          <p:cNvCxnSpPr>
            <a:stCxn id="15" idx="2"/>
            <a:endCxn id="17" idx="0"/>
          </p:cNvCxnSpPr>
          <p:nvPr/>
        </p:nvCxnSpPr>
        <p:spPr>
          <a:xfrm flipH="1">
            <a:off x="5726435" y="2879376"/>
            <a:ext cx="988293" cy="1447802"/>
          </a:xfrm>
          <a:prstGeom prst="line">
            <a:avLst/>
          </a:prstGeom>
          <a:ln w="19050" cmpd="sng"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20" name="Straight Connector 19"/>
          <p:cNvCxnSpPr>
            <a:stCxn id="15" idx="2"/>
            <a:endCxn id="18" idx="0"/>
          </p:cNvCxnSpPr>
          <p:nvPr/>
        </p:nvCxnSpPr>
        <p:spPr>
          <a:xfrm>
            <a:off x="6714728" y="2879376"/>
            <a:ext cx="817476" cy="1447802"/>
          </a:xfrm>
          <a:prstGeom prst="line">
            <a:avLst/>
          </a:prstGeom>
          <a:ln w="19050" cmpd="sng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3" name="Oval 22"/>
          <p:cNvSpPr/>
          <p:nvPr/>
        </p:nvSpPr>
        <p:spPr>
          <a:xfrm>
            <a:off x="5724128" y="3140968"/>
            <a:ext cx="1152128" cy="39722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all</a:t>
            </a:r>
            <a:r>
              <a:rPr lang="en-US" sz="2000" dirty="0" smtClean="0"/>
              <a:t> s1 </a:t>
            </a:r>
            <a:endParaRPr lang="en-US" sz="2000" dirty="0"/>
          </a:p>
        </p:txBody>
      </p:sp>
      <p:sp>
        <p:nvSpPr>
          <p:cNvPr id="24" name="Oval 23"/>
          <p:cNvSpPr/>
          <p:nvPr/>
        </p:nvSpPr>
        <p:spPr>
          <a:xfrm>
            <a:off x="5580112" y="3717032"/>
            <a:ext cx="1028700" cy="39722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all</a:t>
            </a:r>
            <a:r>
              <a:rPr lang="en-US" sz="2000" dirty="0" smtClean="0"/>
              <a:t> </a:t>
            </a:r>
            <a:r>
              <a:rPr lang="en-US" sz="2000" dirty="0"/>
              <a:t>s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4293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Further refinement: tracking the explored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 state is </a:t>
            </a:r>
            <a:r>
              <a:rPr lang="en-US" sz="2400" dirty="0" smtClean="0">
                <a:solidFill>
                  <a:srgbClr val="FF6600"/>
                </a:solidFill>
              </a:rPr>
              <a:t>explored</a:t>
            </a:r>
            <a:r>
              <a:rPr lang="en-US" sz="2400" dirty="0" smtClean="0"/>
              <a:t> if it is in </a:t>
            </a:r>
            <a:r>
              <a:rPr lang="en-US" sz="2400" dirty="0" smtClean="0">
                <a:solidFill>
                  <a:srgbClr val="0000FF"/>
                </a:solidFill>
              </a:rPr>
              <a:t>safe </a:t>
            </a:r>
            <a:r>
              <a:rPr lang="en-US" sz="2400" dirty="0" smtClean="0"/>
              <a:t>and all its successors are reached</a:t>
            </a:r>
          </a:p>
          <a:p>
            <a:r>
              <a:rPr lang="en-US" sz="2400" dirty="0" smtClean="0"/>
              <a:t>Invariant: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err="1" smtClean="0">
                <a:solidFill>
                  <a:srgbClr val="0000FF"/>
                </a:solidFill>
              </a:rPr>
              <a:t>tr</a:t>
            </a:r>
            <a:r>
              <a:rPr lang="en-US" sz="2400" dirty="0" smtClean="0">
                <a:solidFill>
                  <a:srgbClr val="0000FF"/>
                </a:solidFill>
              </a:rPr>
              <a:t>[ explored ]  </a:t>
            </a:r>
            <a:r>
              <a:rPr lang="en-US" sz="2400" dirty="0">
                <a:solidFill>
                  <a:srgbClr val="0000FF"/>
                </a:solidFill>
              </a:rPr>
              <a:t>⊆  </a:t>
            </a:r>
            <a:r>
              <a:rPr lang="en-US" sz="2400" dirty="0" smtClean="0">
                <a:solidFill>
                  <a:srgbClr val="0000FF"/>
                </a:solidFill>
              </a:rPr>
              <a:t>( 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r>
              <a:rPr lang="en-US" sz="2400" dirty="0" smtClean="0">
                <a:solidFill>
                  <a:srgbClr val="0000FF"/>
                </a:solidFill>
              </a:rPr>
              <a:t> ∪ </a:t>
            </a:r>
            <a:r>
              <a:rPr lang="en-US" sz="2400" dirty="0" err="1" smtClean="0">
                <a:solidFill>
                  <a:srgbClr val="0000FF"/>
                </a:solidFill>
              </a:rPr>
              <a:t>oError</a:t>
            </a:r>
            <a:r>
              <a:rPr lang="en-US" sz="2400" dirty="0" smtClean="0">
                <a:solidFill>
                  <a:srgbClr val="0000FF"/>
                </a:solidFill>
              </a:rPr>
              <a:t> )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Introduce new event: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Event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Mark_explored</a:t>
            </a: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ANY s WHERE</a:t>
            </a: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	s </a:t>
            </a:r>
            <a:r>
              <a:rPr lang="en-US" sz="2000" dirty="0">
                <a:solidFill>
                  <a:srgbClr val="0000FF"/>
                </a:solidFill>
              </a:rPr>
              <a:t>∈ </a:t>
            </a:r>
            <a:r>
              <a:rPr lang="en-US" sz="2000" dirty="0" err="1">
                <a:solidFill>
                  <a:srgbClr val="0000FF"/>
                </a:solidFill>
              </a:rPr>
              <a:t>rac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	s </a:t>
            </a:r>
            <a:r>
              <a:rPr lang="en-US" sz="2000" dirty="0">
                <a:solidFill>
                  <a:srgbClr val="0000FF"/>
                </a:solidFill>
              </a:rPr>
              <a:t>∉ </a:t>
            </a:r>
            <a:r>
              <a:rPr lang="en-US" sz="2000" dirty="0" smtClean="0">
                <a:solidFill>
                  <a:srgbClr val="0000FF"/>
                </a:solidFill>
              </a:rPr>
              <a:t>explored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	</a:t>
            </a:r>
            <a:r>
              <a:rPr lang="en-US" sz="2000" dirty="0" err="1" smtClean="0">
                <a:solidFill>
                  <a:srgbClr val="0000FF"/>
                </a:solidFill>
              </a:rPr>
              <a:t>tr</a:t>
            </a:r>
            <a:r>
              <a:rPr lang="en-US" sz="2000" dirty="0">
                <a:solidFill>
                  <a:srgbClr val="0000FF"/>
                </a:solidFill>
              </a:rPr>
              <a:t>[{</a:t>
            </a:r>
            <a:r>
              <a:rPr lang="en-US" sz="2000" dirty="0" smtClean="0">
                <a:solidFill>
                  <a:srgbClr val="0000FF"/>
                </a:solidFill>
              </a:rPr>
              <a:t>s}</a:t>
            </a:r>
            <a:r>
              <a:rPr lang="en-US" sz="2000" dirty="0">
                <a:solidFill>
                  <a:srgbClr val="0000FF"/>
                </a:solidFill>
              </a:rPr>
              <a:t>]  ⊆  </a:t>
            </a:r>
            <a:r>
              <a:rPr lang="en-US" sz="2000" dirty="0" smtClean="0">
                <a:solidFill>
                  <a:srgbClr val="0000FF"/>
                </a:solidFill>
              </a:rPr>
              <a:t>( </a:t>
            </a:r>
            <a:r>
              <a:rPr lang="en-US" sz="2000" dirty="0" err="1" smtClean="0">
                <a:solidFill>
                  <a:srgbClr val="0000FF"/>
                </a:solidFill>
              </a:rPr>
              <a:t>oSafe</a:t>
            </a:r>
            <a:r>
              <a:rPr lang="en-US" sz="2000" dirty="0" smtClean="0">
                <a:solidFill>
                  <a:srgbClr val="0000FF"/>
                </a:solidFill>
              </a:rPr>
              <a:t> ∪ </a:t>
            </a:r>
            <a:r>
              <a:rPr lang="en-US" sz="2000" dirty="0" err="1">
                <a:solidFill>
                  <a:srgbClr val="0000FF"/>
                </a:solidFill>
              </a:rPr>
              <a:t>oError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>
                <a:solidFill>
                  <a:srgbClr val="0000FF"/>
                </a:solidFill>
              </a:rPr>
              <a:t>		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 smtClean="0">
                <a:solidFill>
                  <a:srgbClr val="0000FF"/>
                </a:solidFill>
              </a:rPr>
              <a:t>	THEN</a:t>
            </a: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	</a:t>
            </a:r>
            <a:r>
              <a:rPr lang="en-US" sz="2000" dirty="0" smtClean="0">
                <a:solidFill>
                  <a:srgbClr val="0000FF"/>
                </a:solidFill>
              </a:rPr>
              <a:t>explored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:= </a:t>
            </a:r>
            <a:r>
              <a:rPr lang="en-US" sz="2000" dirty="0">
                <a:solidFill>
                  <a:srgbClr val="0000FF"/>
                </a:solidFill>
              </a:rPr>
              <a:t>explored</a:t>
            </a:r>
            <a:r>
              <a:rPr lang="en-US" sz="2000" dirty="0" smtClean="0">
                <a:solidFill>
                  <a:srgbClr val="0000FF"/>
                </a:solidFill>
              </a:rPr>
              <a:t>∪ </a:t>
            </a:r>
            <a:r>
              <a:rPr lang="en-US" sz="2000" dirty="0">
                <a:solidFill>
                  <a:srgbClr val="0000FF"/>
                </a:solidFill>
              </a:rPr>
              <a:t>{</a:t>
            </a:r>
            <a:r>
              <a:rPr lang="en-US" sz="2000" dirty="0" smtClean="0">
                <a:solidFill>
                  <a:srgbClr val="0000FF"/>
                </a:solidFill>
              </a:rPr>
              <a:t>s} </a:t>
            </a: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END</a:t>
            </a:r>
            <a:endParaRPr lang="en-GB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6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Refining the Pass event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GB" sz="2200" dirty="0" smtClean="0"/>
              <a:t>Pass ≙ </a:t>
            </a:r>
            <a:endParaRPr lang="en-GB" sz="2200" b="1" dirty="0" smtClean="0"/>
          </a:p>
          <a:p>
            <a:pPr>
              <a:lnSpc>
                <a:spcPct val="80000"/>
              </a:lnSpc>
              <a:buNone/>
            </a:pPr>
            <a:r>
              <a:rPr lang="en-GB" sz="2200" b="1" dirty="0" smtClean="0"/>
              <a:t> WHEN </a:t>
            </a:r>
          </a:p>
          <a:p>
            <a:pPr>
              <a:lnSpc>
                <a:spcPct val="80000"/>
              </a:lnSpc>
              <a:buNone/>
            </a:pPr>
            <a:r>
              <a:rPr lang="en-GB" sz="2200" b="1" dirty="0">
                <a:solidFill>
                  <a:srgbClr val="FF0000"/>
                </a:solidFill>
              </a:rPr>
              <a:t>	  </a:t>
            </a:r>
            <a:r>
              <a:rPr lang="en-US" sz="2200" dirty="0" err="1">
                <a:solidFill>
                  <a:srgbClr val="FF0000"/>
                </a:solidFill>
              </a:rPr>
              <a:t>oSafe</a:t>
            </a:r>
            <a:r>
              <a:rPr lang="en-US" sz="2200" dirty="0">
                <a:solidFill>
                  <a:srgbClr val="FF0000"/>
                </a:solidFill>
              </a:rPr>
              <a:t> = reach</a:t>
            </a:r>
          </a:p>
          <a:p>
            <a:pPr>
              <a:lnSpc>
                <a:spcPct val="80000"/>
              </a:lnSpc>
              <a:buNone/>
            </a:pPr>
            <a:r>
              <a:rPr lang="en-GB" sz="2200" b="1" dirty="0" smtClean="0">
                <a:sym typeface="Symbol" pitchFamily="-112" charset="2"/>
              </a:rPr>
              <a:t> THEN   </a:t>
            </a:r>
            <a:endParaRPr lang="en-GB" sz="22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200" dirty="0">
                <a:sym typeface="Symbol" pitchFamily="-112" charset="2"/>
              </a:rPr>
              <a:t>	 </a:t>
            </a:r>
            <a:r>
              <a:rPr lang="en-GB" sz="2200" dirty="0" smtClean="0">
                <a:sym typeface="Symbol" pitchFamily="-112" charset="2"/>
              </a:rPr>
              <a:t>result  :=  OK</a:t>
            </a:r>
          </a:p>
          <a:p>
            <a:pPr>
              <a:lnSpc>
                <a:spcPct val="80000"/>
              </a:lnSpc>
              <a:buNone/>
            </a:pPr>
            <a:r>
              <a:rPr lang="en-GB" sz="2200" b="1" dirty="0" smtClean="0">
                <a:sym typeface="Symbol" pitchFamily="-112" charset="2"/>
              </a:rPr>
              <a:t>END</a:t>
            </a:r>
          </a:p>
          <a:p>
            <a:pPr>
              <a:lnSpc>
                <a:spcPct val="80000"/>
              </a:lnSpc>
              <a:buNone/>
            </a:pPr>
            <a:endParaRPr lang="en-GB" sz="22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endParaRPr lang="en-GB" sz="2200" b="1" dirty="0">
              <a:sym typeface="Symbol" pitchFamily="-112" charset="2"/>
            </a:endParaRPr>
          </a:p>
          <a:p>
            <a:pPr>
              <a:lnSpc>
                <a:spcPct val="80000"/>
              </a:lnSpc>
              <a:buNone/>
            </a:pPr>
            <a:r>
              <a:rPr lang="en-GB" sz="2200" dirty="0" smtClean="0"/>
              <a:t>Refined Pass </a:t>
            </a:r>
            <a:r>
              <a:rPr lang="en-GB" sz="2200" dirty="0"/>
              <a:t>≙ </a:t>
            </a:r>
            <a:endParaRPr lang="en-GB" sz="2200" b="1" dirty="0"/>
          </a:p>
          <a:p>
            <a:pPr>
              <a:lnSpc>
                <a:spcPct val="80000"/>
              </a:lnSpc>
              <a:buNone/>
            </a:pPr>
            <a:r>
              <a:rPr lang="en-GB" sz="2200" b="1" dirty="0"/>
              <a:t> WHEN </a:t>
            </a:r>
          </a:p>
          <a:p>
            <a:pPr>
              <a:lnSpc>
                <a:spcPct val="80000"/>
              </a:lnSpc>
              <a:buNone/>
            </a:pPr>
            <a:r>
              <a:rPr lang="en-GB" sz="2200" dirty="0">
                <a:solidFill>
                  <a:srgbClr val="FF0000"/>
                </a:solidFill>
              </a:rPr>
              <a:t>	 </a:t>
            </a:r>
            <a:r>
              <a:rPr lang="en-GB" sz="2200" dirty="0" smtClean="0">
                <a:solidFill>
                  <a:srgbClr val="FF0000"/>
                </a:solidFill>
              </a:rPr>
              <a:t>explored =  </a:t>
            </a:r>
            <a:r>
              <a:rPr lang="en-US" sz="2200" dirty="0" err="1" smtClean="0">
                <a:solidFill>
                  <a:srgbClr val="FF0000"/>
                </a:solidFill>
              </a:rPr>
              <a:t>oSafe</a:t>
            </a:r>
            <a:endParaRPr lang="en-US" sz="22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oError</a:t>
            </a:r>
            <a:r>
              <a:rPr lang="en-US" sz="2200" dirty="0" smtClean="0">
                <a:solidFill>
                  <a:srgbClr val="FF0000"/>
                </a:solidFill>
              </a:rPr>
              <a:t> = {}</a:t>
            </a:r>
            <a:endParaRPr lang="en-US" sz="22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GB" sz="2200" b="1" dirty="0">
                <a:sym typeface="Symbol" pitchFamily="-112" charset="2"/>
              </a:rPr>
              <a:t> THEN   </a:t>
            </a:r>
          </a:p>
          <a:p>
            <a:pPr>
              <a:lnSpc>
                <a:spcPct val="80000"/>
              </a:lnSpc>
              <a:buNone/>
            </a:pPr>
            <a:r>
              <a:rPr lang="en-GB" sz="2200" dirty="0">
                <a:sym typeface="Symbol" pitchFamily="-112" charset="2"/>
              </a:rPr>
              <a:t>	 result  :=  OK</a:t>
            </a:r>
          </a:p>
          <a:p>
            <a:pPr>
              <a:lnSpc>
                <a:spcPct val="80000"/>
              </a:lnSpc>
              <a:buNone/>
            </a:pPr>
            <a:r>
              <a:rPr lang="en-GB" sz="2200" b="1" dirty="0">
                <a:sym typeface="Symbol" pitchFamily="-112" charset="2"/>
              </a:rPr>
              <a:t>END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3707904" y="1600200"/>
            <a:ext cx="5328592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Invariant: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tr</a:t>
            </a:r>
            <a:r>
              <a:rPr lang="en-US" sz="2400" dirty="0">
                <a:solidFill>
                  <a:srgbClr val="0000FF"/>
                </a:solidFill>
              </a:rPr>
              <a:t>[ </a:t>
            </a:r>
            <a:r>
              <a:rPr lang="en-US" sz="2400" dirty="0" smtClean="0">
                <a:solidFill>
                  <a:srgbClr val="0000FF"/>
                </a:solidFill>
              </a:rPr>
              <a:t>explored </a:t>
            </a:r>
            <a:r>
              <a:rPr lang="en-US" sz="2400" dirty="0">
                <a:solidFill>
                  <a:srgbClr val="0000FF"/>
                </a:solidFill>
              </a:rPr>
              <a:t>]  ⊆  ( </a:t>
            </a:r>
            <a:r>
              <a:rPr lang="en-US" sz="2400" dirty="0" err="1">
                <a:solidFill>
                  <a:srgbClr val="0000FF"/>
                </a:solidFill>
              </a:rPr>
              <a:t>oSafe</a:t>
            </a:r>
            <a:r>
              <a:rPr lang="en-US" sz="2400" dirty="0">
                <a:solidFill>
                  <a:srgbClr val="0000FF"/>
                </a:solidFill>
              </a:rPr>
              <a:t> ∪ </a:t>
            </a:r>
            <a:r>
              <a:rPr lang="en-US" sz="2400" dirty="0" err="1">
                <a:solidFill>
                  <a:srgbClr val="0000FF"/>
                </a:solidFill>
              </a:rPr>
              <a:t>oError</a:t>
            </a:r>
            <a:r>
              <a:rPr lang="en-US" sz="2400" dirty="0">
                <a:solidFill>
                  <a:srgbClr val="0000FF"/>
                </a:solidFill>
              </a:rPr>
              <a:t> )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Prove guard strengthening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FF"/>
                </a:solidFill>
              </a:rPr>
              <a:t>explored = 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 ∧  </a:t>
            </a:r>
            <a:r>
              <a:rPr lang="en-US" sz="2400" dirty="0" err="1" smtClean="0">
                <a:solidFill>
                  <a:srgbClr val="0000FF"/>
                </a:solidFill>
              </a:rPr>
              <a:t>oError</a:t>
            </a:r>
            <a:r>
              <a:rPr lang="en-US" sz="2400" dirty="0" smtClean="0">
                <a:solidFill>
                  <a:srgbClr val="0000FF"/>
                </a:solidFill>
              </a:rPr>
              <a:t> = {} 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⇒   </a:t>
            </a: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dirty="0" smtClean="0">
                <a:solidFill>
                  <a:srgbClr val="000000"/>
                </a:solidFill>
              </a:rPr>
              <a:t>“invariant”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 err="1">
                <a:solidFill>
                  <a:srgbClr val="0000FF"/>
                </a:solidFill>
              </a:rPr>
              <a:t>tr</a:t>
            </a:r>
            <a:r>
              <a:rPr lang="en-US" sz="2400" dirty="0">
                <a:solidFill>
                  <a:srgbClr val="0000FF"/>
                </a:solidFill>
              </a:rPr>
              <a:t>[ 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r>
              <a:rPr lang="en-US" sz="2400" dirty="0" smtClean="0">
                <a:solidFill>
                  <a:srgbClr val="0000FF"/>
                </a:solidFill>
              </a:rPr>
              <a:t> ]  </a:t>
            </a:r>
            <a:r>
              <a:rPr lang="en-US" sz="2400" dirty="0">
                <a:solidFill>
                  <a:srgbClr val="0000FF"/>
                </a:solidFill>
              </a:rPr>
              <a:t>⊆  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⇒</a:t>
            </a: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“reach is </a:t>
            </a:r>
            <a:r>
              <a:rPr lang="en-US" sz="2400" i="1" dirty="0" smtClean="0">
                <a:solidFill>
                  <a:srgbClr val="000000"/>
                </a:solidFill>
              </a:rPr>
              <a:t>least </a:t>
            </a:r>
            <a:r>
              <a:rPr lang="en-US" sz="2400" dirty="0" smtClean="0">
                <a:solidFill>
                  <a:srgbClr val="000000"/>
                </a:solidFill>
              </a:rPr>
              <a:t>fixed point”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rgbClr val="0000FF"/>
                </a:solidFill>
              </a:rPr>
              <a:t>	reach ⊆  </a:t>
            </a:r>
            <a:r>
              <a:rPr lang="en-US" sz="2400" dirty="0" err="1" smtClean="0">
                <a:solidFill>
                  <a:srgbClr val="0000FF"/>
                </a:solidFill>
              </a:rPr>
              <a:t>oSafe</a:t>
            </a:r>
            <a:endParaRPr lang="en-GB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18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1800" dirty="0"/>
          </a:p>
          <a:p>
            <a:pPr>
              <a:lnSpc>
                <a:spcPct val="8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34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verify in </a:t>
            </a:r>
            <a:r>
              <a:rPr lang="en-US" dirty="0" err="1" smtClean="0"/>
              <a:t>Dafny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Verify that the </a:t>
            </a:r>
            <a:r>
              <a:rPr lang="en-US" dirty="0" err="1" smtClean="0"/>
              <a:t>Dafny</a:t>
            </a:r>
            <a:r>
              <a:rPr lang="en-US" dirty="0" smtClean="0"/>
              <a:t> code is a correct refinement of the final Event-B model</a:t>
            </a:r>
          </a:p>
          <a:p>
            <a:r>
              <a:rPr lang="en-US" dirty="0" smtClean="0"/>
              <a:t>Event-B variables become ghost variables in </a:t>
            </a:r>
            <a:r>
              <a:rPr lang="en-US" dirty="0" err="1" smtClean="0"/>
              <a:t>Dafny</a:t>
            </a:r>
            <a:endParaRPr lang="en-US" dirty="0" smtClean="0"/>
          </a:p>
          <a:p>
            <a:r>
              <a:rPr lang="en-US" dirty="0" smtClean="0"/>
              <a:t>Gluing invariants in </a:t>
            </a:r>
            <a:r>
              <a:rPr lang="en-US" dirty="0" err="1" smtClean="0"/>
              <a:t>Dafny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		</a:t>
            </a:r>
            <a:r>
              <a:rPr lang="en-US" dirty="0" smtClean="0">
                <a:solidFill>
                  <a:srgbClr val="0000FF"/>
                </a:solidFill>
              </a:rPr>
              <a:t>invariant  </a:t>
            </a:r>
            <a:r>
              <a:rPr lang="en-US" dirty="0" err="1" smtClean="0">
                <a:solidFill>
                  <a:srgbClr val="0000FF"/>
                </a:solidFill>
              </a:rPr>
              <a:t>oSafe</a:t>
            </a:r>
            <a:r>
              <a:rPr lang="en-US" dirty="0" smtClean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dirty="0" err="1">
                <a:solidFill>
                  <a:srgbClr val="0000FF"/>
                </a:solidFill>
              </a:rPr>
              <a:t>seqElems</a:t>
            </a:r>
            <a:r>
              <a:rPr lang="en-US" dirty="0" smtClean="0">
                <a:solidFill>
                  <a:srgbClr val="0000FF"/>
                </a:solidFill>
              </a:rPr>
              <a:t>(safe)</a:t>
            </a:r>
            <a:r>
              <a:rPr lang="en-US" dirty="0">
                <a:solidFill>
                  <a:srgbClr val="0000FF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		</a:t>
            </a:r>
            <a:r>
              <a:rPr lang="en-US" dirty="0" smtClean="0">
                <a:solidFill>
                  <a:srgbClr val="0000FF"/>
                </a:solidFill>
              </a:rPr>
              <a:t>invariant  </a:t>
            </a:r>
            <a:r>
              <a:rPr lang="en-US" dirty="0" err="1" smtClean="0">
                <a:solidFill>
                  <a:srgbClr val="0000FF"/>
                </a:solidFill>
              </a:rPr>
              <a:t>oError</a:t>
            </a:r>
            <a:r>
              <a:rPr lang="en-US" dirty="0" smtClean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dirty="0" err="1">
                <a:solidFill>
                  <a:srgbClr val="0000FF"/>
                </a:solidFill>
              </a:rPr>
              <a:t>seqElems</a:t>
            </a:r>
            <a:r>
              <a:rPr lang="en-US" dirty="0">
                <a:solidFill>
                  <a:srgbClr val="0000FF"/>
                </a:solidFill>
              </a:rPr>
              <a:t>(err);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		</a:t>
            </a:r>
            <a:r>
              <a:rPr lang="en-US" dirty="0" smtClean="0">
                <a:solidFill>
                  <a:srgbClr val="0000FF"/>
                </a:solidFill>
              </a:rPr>
              <a:t>invariant  explored =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dirty="0" err="1">
                <a:solidFill>
                  <a:srgbClr val="0000FF"/>
                </a:solidFill>
              </a:rPr>
              <a:t>seqElems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safe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dirty="0">
                <a:solidFill>
                  <a:srgbClr val="0000FF"/>
                </a:solidFill>
              </a:rPr>
              <a:t>0..i])</a:t>
            </a:r>
            <a:r>
              <a:rPr lang="en-US" dirty="0" smtClean="0">
                <a:solidFill>
                  <a:srgbClr val="0000FF"/>
                </a:solidFill>
              </a:rPr>
              <a:t>;</a:t>
            </a:r>
          </a:p>
          <a:p>
            <a:r>
              <a:rPr lang="en-US" dirty="0" smtClean="0"/>
              <a:t>Embed the events into the </a:t>
            </a:r>
            <a:r>
              <a:rPr lang="en-US" dirty="0" err="1" smtClean="0"/>
              <a:t>Dafny</a:t>
            </a:r>
            <a:r>
              <a:rPr lang="en-US" dirty="0" smtClean="0"/>
              <a:t> code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470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of a transition system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8313" y="1773238"/>
            <a:ext cx="75596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400" b="1" dirty="0" smtClean="0"/>
              <a:t>SETS 			</a:t>
            </a:r>
            <a:r>
              <a:rPr lang="en-GB" sz="2400" dirty="0" smtClean="0"/>
              <a:t>STATE</a:t>
            </a:r>
          </a:p>
          <a:p>
            <a:endParaRPr lang="en-GB" sz="2400" dirty="0"/>
          </a:p>
          <a:p>
            <a:r>
              <a:rPr lang="en-GB" sz="2400" b="1" dirty="0" smtClean="0"/>
              <a:t>CONSTANTS</a:t>
            </a:r>
            <a:r>
              <a:rPr lang="en-GB" sz="2400" dirty="0" smtClean="0"/>
              <a:t>  </a:t>
            </a:r>
            <a:r>
              <a:rPr lang="en-GB" sz="2400" dirty="0" err="1" smtClean="0"/>
              <a:t>init</a:t>
            </a:r>
            <a:r>
              <a:rPr lang="en-GB" sz="2400" dirty="0" smtClean="0"/>
              <a:t>, </a:t>
            </a:r>
            <a:r>
              <a:rPr lang="en-GB" sz="2400" dirty="0" err="1" smtClean="0"/>
              <a:t>tr</a:t>
            </a:r>
            <a:r>
              <a:rPr lang="en-GB" sz="2400" dirty="0" smtClean="0"/>
              <a:t>, </a:t>
            </a:r>
            <a:r>
              <a:rPr lang="en-GB" sz="2400" dirty="0" err="1" smtClean="0"/>
              <a:t>inv</a:t>
            </a:r>
            <a:r>
              <a:rPr lang="en-GB" sz="2400" dirty="0" smtClean="0"/>
              <a:t>, reach</a:t>
            </a:r>
            <a:endParaRPr lang="en-GB" sz="2400" b="1" dirty="0" smtClean="0"/>
          </a:p>
          <a:p>
            <a:endParaRPr lang="en-GB" sz="2400" dirty="0"/>
          </a:p>
          <a:p>
            <a:endParaRPr lang="en-GB" sz="2400" dirty="0" smtClean="0">
              <a:solidFill>
                <a:srgbClr val="0000FF"/>
              </a:solidFill>
            </a:endParaRPr>
          </a:p>
          <a:p>
            <a:r>
              <a:rPr lang="en-GB" sz="2400" dirty="0" smtClean="0">
                <a:solidFill>
                  <a:srgbClr val="0000FF"/>
                </a:solidFill>
              </a:rPr>
              <a:t>	</a:t>
            </a:r>
            <a:r>
              <a:rPr lang="en-GB" sz="2400" dirty="0" err="1" smtClean="0">
                <a:solidFill>
                  <a:srgbClr val="000000"/>
                </a:solidFill>
              </a:rPr>
              <a:t>tr</a:t>
            </a:r>
            <a:r>
              <a:rPr lang="en-GB" sz="2400" dirty="0" smtClean="0">
                <a:solidFill>
                  <a:srgbClr val="000000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</a:rPr>
              <a:t>∈  </a:t>
            </a:r>
            <a:r>
              <a:rPr lang="en-GB" sz="2400" dirty="0" smtClean="0">
                <a:solidFill>
                  <a:srgbClr val="000000"/>
                </a:solidFill>
              </a:rPr>
              <a:t>STATE </a:t>
            </a:r>
            <a:r>
              <a:rPr lang="en-US" sz="2400" dirty="0" smtClean="0">
                <a:solidFill>
                  <a:srgbClr val="000000"/>
                </a:solidFill>
              </a:rPr>
              <a:t>↔ </a:t>
            </a:r>
            <a:r>
              <a:rPr lang="en-GB" sz="2400" dirty="0" smtClean="0">
                <a:solidFill>
                  <a:srgbClr val="000000"/>
                </a:solidFill>
              </a:rPr>
              <a:t>STATE</a:t>
            </a:r>
            <a:r>
              <a:rPr lang="en-GB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// transition relation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GB" sz="2400" dirty="0">
                <a:solidFill>
                  <a:srgbClr val="0000FF"/>
                </a:solidFill>
              </a:rPr>
              <a:t>	</a:t>
            </a:r>
            <a:r>
              <a:rPr lang="en-GB" sz="2400" dirty="0" err="1" smtClean="0">
                <a:solidFill>
                  <a:srgbClr val="000000"/>
                </a:solidFill>
              </a:rPr>
              <a:t>inv</a:t>
            </a:r>
            <a:r>
              <a:rPr lang="en-GB" sz="2400" dirty="0" smtClean="0">
                <a:solidFill>
                  <a:srgbClr val="000000"/>
                </a:solidFill>
              </a:rPr>
              <a:t>  ⊆  </a:t>
            </a:r>
            <a:r>
              <a:rPr lang="en-GB" sz="2400" dirty="0">
                <a:solidFill>
                  <a:srgbClr val="000000"/>
                </a:solidFill>
              </a:rPr>
              <a:t>STATE </a:t>
            </a:r>
            <a:r>
              <a:rPr lang="en-GB" sz="2400" dirty="0">
                <a:solidFill>
                  <a:srgbClr val="0000FF"/>
                </a:solidFill>
              </a:rPr>
              <a:t>	</a:t>
            </a:r>
            <a:r>
              <a:rPr lang="en-GB" sz="2400" dirty="0" smtClean="0">
                <a:solidFill>
                  <a:srgbClr val="0000FF"/>
                </a:solidFill>
              </a:rPr>
              <a:t>			</a:t>
            </a:r>
            <a:r>
              <a:rPr lang="en-US" sz="2400" dirty="0" smtClean="0">
                <a:solidFill>
                  <a:srgbClr val="0000FF"/>
                </a:solidFill>
              </a:rPr>
              <a:t>/</a:t>
            </a:r>
            <a:r>
              <a:rPr lang="en-US" sz="2400" dirty="0">
                <a:solidFill>
                  <a:srgbClr val="0000FF"/>
                </a:solidFill>
              </a:rPr>
              <a:t>/ </a:t>
            </a:r>
            <a:r>
              <a:rPr lang="en-US" sz="2400" dirty="0" smtClean="0">
                <a:solidFill>
                  <a:srgbClr val="0000FF"/>
                </a:solidFill>
              </a:rPr>
              <a:t>states satisfying invariant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GB" sz="2400" dirty="0" err="1" smtClean="0">
                <a:solidFill>
                  <a:srgbClr val="000000"/>
                </a:solidFill>
              </a:rPr>
              <a:t>init</a:t>
            </a:r>
            <a:r>
              <a:rPr lang="en-GB" sz="2400" dirty="0" smtClean="0">
                <a:solidFill>
                  <a:srgbClr val="000000"/>
                </a:solidFill>
              </a:rPr>
              <a:t>  </a:t>
            </a:r>
            <a:r>
              <a:rPr lang="en-GB" sz="2400" dirty="0">
                <a:solidFill>
                  <a:srgbClr val="000000"/>
                </a:solidFill>
              </a:rPr>
              <a:t>⊆  </a:t>
            </a:r>
            <a:r>
              <a:rPr lang="en-GB" sz="2400" dirty="0" err="1" smtClean="0">
                <a:solidFill>
                  <a:srgbClr val="000000"/>
                </a:solidFill>
              </a:rPr>
              <a:t>inv</a:t>
            </a:r>
            <a:r>
              <a:rPr lang="en-GB" sz="2400" dirty="0">
                <a:solidFill>
                  <a:srgbClr val="0000FF"/>
                </a:solidFill>
              </a:rPr>
              <a:t>			</a:t>
            </a:r>
            <a:r>
              <a:rPr lang="en-GB" sz="2400" dirty="0" smtClean="0">
                <a:solidFill>
                  <a:srgbClr val="0000FF"/>
                </a:solidFill>
              </a:rPr>
              <a:t>		/</a:t>
            </a:r>
            <a:r>
              <a:rPr lang="en-GB" sz="2400" dirty="0">
                <a:solidFill>
                  <a:srgbClr val="0000FF"/>
                </a:solidFill>
              </a:rPr>
              <a:t>/ initial </a:t>
            </a:r>
            <a:r>
              <a:rPr lang="en-GB" sz="2400" dirty="0" smtClean="0">
                <a:solidFill>
                  <a:srgbClr val="0000FF"/>
                </a:solidFill>
              </a:rPr>
              <a:t>states (satisfy </a:t>
            </a:r>
            <a:r>
              <a:rPr lang="en-GB" sz="2400" dirty="0" err="1" smtClean="0">
                <a:solidFill>
                  <a:srgbClr val="0000FF"/>
                </a:solidFill>
              </a:rPr>
              <a:t>inv</a:t>
            </a:r>
            <a:r>
              <a:rPr lang="en-GB" sz="2400" dirty="0" smtClean="0">
                <a:solidFill>
                  <a:srgbClr val="0000FF"/>
                </a:solidFill>
              </a:rPr>
              <a:t>)</a:t>
            </a:r>
          </a:p>
          <a:p>
            <a:endParaRPr lang="en-GB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	reach  =  </a:t>
            </a:r>
            <a:r>
              <a:rPr lang="en-US" sz="2400" dirty="0" err="1" smtClean="0">
                <a:solidFill>
                  <a:srgbClr val="000000"/>
                </a:solidFill>
              </a:rPr>
              <a:t>tr</a:t>
            </a:r>
            <a:r>
              <a:rPr lang="en-US" sz="2800" baseline="30000" dirty="0">
                <a:solidFill>
                  <a:srgbClr val="000000"/>
                </a:solidFill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[</a:t>
            </a:r>
            <a:r>
              <a:rPr lang="en-US" sz="2400" dirty="0" err="1" smtClean="0">
                <a:solidFill>
                  <a:srgbClr val="000000"/>
                </a:solidFill>
              </a:rPr>
              <a:t>init</a:t>
            </a:r>
            <a:r>
              <a:rPr lang="en-US" sz="2400" dirty="0" smtClean="0">
                <a:solidFill>
                  <a:srgbClr val="000000"/>
                </a:solidFill>
              </a:rPr>
              <a:t>]	</a:t>
            </a:r>
            <a:r>
              <a:rPr lang="en-US" sz="2400" dirty="0" smtClean="0">
                <a:solidFill>
                  <a:srgbClr val="0000FF"/>
                </a:solidFill>
              </a:rPr>
              <a:t>		// set of reachable states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events in the </a:t>
            </a:r>
            <a:r>
              <a:rPr lang="en-US" dirty="0" err="1" smtClean="0"/>
              <a:t>Dafny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method</a:t>
            </a:r>
            <a:r>
              <a:rPr lang="en-US" sz="1800" dirty="0"/>
              <a:t> </a:t>
            </a:r>
            <a:r>
              <a:rPr lang="en-US" sz="1800" dirty="0" err="1" smtClean="0"/>
              <a:t>CheckReach</a:t>
            </a:r>
            <a:r>
              <a:rPr lang="en-US" sz="1800" dirty="0" smtClean="0"/>
              <a:t>(</a:t>
            </a:r>
            <a:r>
              <a:rPr lang="en-US" sz="1800" dirty="0"/>
              <a:t>) </a:t>
            </a:r>
            <a:r>
              <a:rPr lang="en-US" sz="1800" b="1" dirty="0"/>
              <a:t>returns</a:t>
            </a:r>
            <a:r>
              <a:rPr lang="en-US" sz="1800" dirty="0"/>
              <a:t> </a:t>
            </a:r>
            <a:r>
              <a:rPr lang="en-US" sz="1800" dirty="0" smtClean="0"/>
              <a:t>( pass</a:t>
            </a:r>
            <a:r>
              <a:rPr lang="en-US" sz="1800" dirty="0"/>
              <a:t>: </a:t>
            </a:r>
            <a:r>
              <a:rPr lang="en-US" sz="1800" dirty="0" err="1" smtClean="0"/>
              <a:t>bool</a:t>
            </a:r>
            <a:r>
              <a:rPr lang="en-US" sz="1800" dirty="0" smtClean="0"/>
              <a:t> )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{	</a:t>
            </a:r>
            <a:r>
              <a:rPr lang="en-US" sz="1800" b="1" dirty="0" smtClean="0"/>
              <a:t>… </a:t>
            </a:r>
            <a:r>
              <a:rPr lang="en-US" sz="1800" dirty="0" err="1">
                <a:solidFill>
                  <a:srgbClr val="FF0000"/>
                </a:solidFill>
              </a:rPr>
              <a:t>I</a:t>
            </a:r>
            <a:r>
              <a:rPr lang="en-US" sz="1800" dirty="0" err="1" smtClean="0">
                <a:solidFill>
                  <a:srgbClr val="FF0000"/>
                </a:solidFill>
              </a:rPr>
              <a:t>nit</a:t>
            </a: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 smtClean="0"/>
              <a:t>while</a:t>
            </a:r>
            <a:r>
              <a:rPr lang="en-US" sz="1800" dirty="0" smtClean="0"/>
              <a:t> ( </a:t>
            </a:r>
            <a:r>
              <a:rPr lang="en-US" sz="1800" dirty="0" err="1"/>
              <a:t>i</a:t>
            </a:r>
            <a:r>
              <a:rPr lang="en-US" sz="1800" dirty="0"/>
              <a:t> &lt; |</a:t>
            </a:r>
            <a:r>
              <a:rPr lang="en-US" sz="1800" dirty="0" smtClean="0"/>
              <a:t>safe|  &amp;&amp;  err == </a:t>
            </a:r>
            <a:r>
              <a:rPr lang="en-US" sz="1800" dirty="0"/>
              <a:t>[]</a:t>
            </a:r>
            <a:r>
              <a:rPr lang="en-US" sz="1800" dirty="0" smtClean="0"/>
              <a:t> 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b="1" dirty="0" err="1" smtClean="0"/>
              <a:t>var</a:t>
            </a:r>
            <a:r>
              <a:rPr lang="en-US" sz="1800" b="1" dirty="0" smtClean="0"/>
              <a:t> </a:t>
            </a:r>
            <a:r>
              <a:rPr lang="en-US" sz="1800" dirty="0" smtClean="0"/>
              <a:t> </a:t>
            </a:r>
            <a:r>
              <a:rPr lang="en-US" sz="1800" dirty="0"/>
              <a:t>j := 0</a:t>
            </a:r>
            <a:r>
              <a:rPr lang="en-US" sz="1800" dirty="0" smtClean="0"/>
              <a:t>;</a:t>
            </a:r>
            <a:r>
              <a:rPr lang="en-US" sz="1800" dirty="0"/>
              <a:t> </a:t>
            </a:r>
            <a:r>
              <a:rPr lang="en-US" sz="1800" dirty="0" smtClean="0"/>
              <a:t>   s1 </a:t>
            </a:r>
            <a:r>
              <a:rPr lang="en-US" sz="1800" dirty="0"/>
              <a:t>:= </a:t>
            </a:r>
            <a:r>
              <a:rPr lang="en-US" sz="1800" dirty="0" smtClean="0"/>
              <a:t>safe[</a:t>
            </a:r>
            <a:r>
              <a:rPr lang="en-US" sz="1800" dirty="0" err="1"/>
              <a:t>i</a:t>
            </a:r>
            <a:r>
              <a:rPr lang="en-US" sz="1800" dirty="0"/>
              <a:t>]</a:t>
            </a:r>
            <a:r>
              <a:rPr lang="en-US" sz="1800" dirty="0" smtClean="0"/>
              <a:t>;</a:t>
            </a:r>
            <a:r>
              <a:rPr lang="en-US" sz="1800" dirty="0"/>
              <a:t> </a:t>
            </a:r>
            <a:r>
              <a:rPr lang="en-US" sz="1800" dirty="0" smtClean="0"/>
              <a:t> 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succ</a:t>
            </a:r>
            <a:r>
              <a:rPr lang="en-US" sz="1800" dirty="0" smtClean="0"/>
              <a:t> </a:t>
            </a:r>
            <a:r>
              <a:rPr lang="en-US" sz="1800" dirty="0"/>
              <a:t>:= </a:t>
            </a:r>
            <a:r>
              <a:rPr lang="en-US" sz="1800" dirty="0" err="1"/>
              <a:t>get_successors</a:t>
            </a:r>
            <a:r>
              <a:rPr lang="en-US" sz="1800" dirty="0"/>
              <a:t>(s1);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b="1" dirty="0" smtClean="0"/>
              <a:t>while </a:t>
            </a:r>
            <a:r>
              <a:rPr lang="en-US" sz="1800" dirty="0" smtClean="0"/>
              <a:t>( </a:t>
            </a:r>
            <a:r>
              <a:rPr lang="en-US" sz="1800" dirty="0"/>
              <a:t>j &lt; |</a:t>
            </a:r>
            <a:r>
              <a:rPr lang="en-US" sz="1800" dirty="0" err="1" smtClean="0"/>
              <a:t>succ</a:t>
            </a:r>
            <a:r>
              <a:rPr lang="en-US" sz="1800" dirty="0" smtClean="0"/>
              <a:t>|  &amp;</a:t>
            </a:r>
            <a:r>
              <a:rPr lang="en-US" sz="1800" dirty="0"/>
              <a:t>&amp;  err == [] </a:t>
            </a:r>
            <a:r>
              <a:rPr lang="en-US" sz="1800" dirty="0" smtClean="0"/>
              <a:t> 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b="1" dirty="0" err="1"/>
              <a:t>var</a:t>
            </a:r>
            <a:r>
              <a:rPr lang="en-US" sz="1800" dirty="0"/>
              <a:t> s2 := </a:t>
            </a:r>
            <a:r>
              <a:rPr lang="en-US" sz="1800" dirty="0" err="1"/>
              <a:t>succ</a:t>
            </a:r>
            <a:r>
              <a:rPr lang="en-US" sz="1800" dirty="0"/>
              <a:t>[j]</a:t>
            </a:r>
            <a:r>
              <a:rPr lang="en-US" sz="1800" dirty="0" smtClean="0"/>
              <a:t>;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b="1" dirty="0"/>
              <a:t>if</a:t>
            </a:r>
            <a:r>
              <a:rPr lang="en-US" sz="1800" dirty="0"/>
              <a:t> ( s2 !in </a:t>
            </a:r>
            <a:r>
              <a:rPr lang="en-US" sz="1800" dirty="0" smtClean="0"/>
              <a:t>safe &amp;</a:t>
            </a:r>
            <a:r>
              <a:rPr lang="en-US" sz="1800" dirty="0"/>
              <a:t>&amp; s2 !in err ) {	</a:t>
            </a:r>
          </a:p>
          <a:p>
            <a:pPr marL="0" indent="0">
              <a:buNone/>
            </a:pPr>
            <a:r>
              <a:rPr lang="en-US" sz="1800" dirty="0"/>
              <a:t>				</a:t>
            </a:r>
            <a:r>
              <a:rPr lang="en-US" sz="1800" b="1" dirty="0"/>
              <a:t>if</a:t>
            </a:r>
            <a:r>
              <a:rPr lang="en-US" sz="1800" dirty="0"/>
              <a:t> </a:t>
            </a:r>
            <a:r>
              <a:rPr lang="en-US" sz="1800" dirty="0" smtClean="0"/>
              <a:t>( </a:t>
            </a:r>
            <a:r>
              <a:rPr lang="en-US" sz="1800" dirty="0" err="1" smtClean="0"/>
              <a:t>check_inv</a:t>
            </a:r>
            <a:r>
              <a:rPr lang="en-US" sz="1800" dirty="0" smtClean="0"/>
              <a:t>(</a:t>
            </a:r>
            <a:r>
              <a:rPr lang="en-US" sz="1800" dirty="0"/>
              <a:t>s2</a:t>
            </a:r>
            <a:r>
              <a:rPr lang="en-US" sz="1800" dirty="0" smtClean="0"/>
              <a:t>) ) </a:t>
            </a:r>
            <a:r>
              <a:rPr lang="en-US" sz="1800" dirty="0"/>
              <a:t>{safe := safe + [s2]</a:t>
            </a:r>
            <a:r>
              <a:rPr lang="en-US" sz="1800" dirty="0" smtClean="0"/>
              <a:t>; </a:t>
            </a:r>
            <a:r>
              <a:rPr lang="en-US" sz="1800" dirty="0" smtClean="0">
                <a:solidFill>
                  <a:srgbClr val="FF0000"/>
                </a:solidFill>
              </a:rPr>
              <a:t>Safe(s1,s2); </a:t>
            </a:r>
            <a:r>
              <a:rPr lang="en-US" sz="1800" dirty="0" smtClean="0"/>
              <a:t>}; 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				else</a:t>
            </a:r>
            <a:r>
              <a:rPr lang="en-US" sz="1800" dirty="0" smtClean="0"/>
              <a:t>	 </a:t>
            </a:r>
            <a:r>
              <a:rPr lang="en-US" sz="1800" dirty="0"/>
              <a:t>{ err := err + [s2]; </a:t>
            </a:r>
            <a:r>
              <a:rPr lang="en-US" sz="1800" dirty="0" smtClean="0">
                <a:solidFill>
                  <a:srgbClr val="FF0000"/>
                </a:solidFill>
              </a:rPr>
              <a:t>Error(s2</a:t>
            </a:r>
            <a:r>
              <a:rPr lang="en-US" sz="1800" dirty="0">
                <a:solidFill>
                  <a:srgbClr val="FF0000"/>
                </a:solidFill>
              </a:rPr>
              <a:t>);  </a:t>
            </a:r>
            <a:r>
              <a:rPr lang="en-US" sz="1800" dirty="0" smtClean="0"/>
              <a:t>}	} 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		j := j + 1;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} ;   </a:t>
            </a:r>
            <a:r>
              <a:rPr lang="en-US" sz="1800" dirty="0" err="1" smtClean="0">
                <a:solidFill>
                  <a:srgbClr val="FF0000"/>
                </a:solidFill>
              </a:rPr>
              <a:t>Mark_Explored</a:t>
            </a:r>
            <a:r>
              <a:rPr lang="en-US" sz="1800" dirty="0" smtClean="0">
                <a:solidFill>
                  <a:srgbClr val="FF0000"/>
                </a:solidFill>
              </a:rPr>
              <a:t> ;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i</a:t>
            </a:r>
            <a:r>
              <a:rPr lang="en-US" sz="1800" dirty="0"/>
              <a:t> := </a:t>
            </a:r>
            <a:r>
              <a:rPr lang="en-US" sz="1800" dirty="0" err="1"/>
              <a:t>i</a:t>
            </a:r>
            <a:r>
              <a:rPr lang="en-US" sz="1800" dirty="0"/>
              <a:t> + 1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} 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/>
              <a:t>if</a:t>
            </a:r>
            <a:r>
              <a:rPr lang="en-US" sz="1800" dirty="0"/>
              <a:t> ( err == [] ) { pass := true</a:t>
            </a:r>
            <a:r>
              <a:rPr lang="en-US" sz="1800" dirty="0" smtClean="0"/>
              <a:t>; </a:t>
            </a:r>
            <a:r>
              <a:rPr lang="en-US" sz="1800" dirty="0" smtClean="0">
                <a:solidFill>
                  <a:srgbClr val="FF0000"/>
                </a:solidFill>
              </a:rPr>
              <a:t>Pass ;</a:t>
            </a:r>
            <a:r>
              <a:rPr lang="en-US" sz="1800" dirty="0" smtClean="0"/>
              <a:t> }	</a:t>
            </a:r>
          </a:p>
          <a:p>
            <a:pPr marL="0" indent="0">
              <a:buNone/>
            </a:pPr>
            <a:r>
              <a:rPr lang="en-US" sz="1800" b="1" dirty="0"/>
              <a:t>	</a:t>
            </a:r>
            <a:r>
              <a:rPr lang="en-US" sz="1800" b="1" dirty="0" smtClean="0"/>
              <a:t>else</a:t>
            </a:r>
            <a:r>
              <a:rPr lang="en-US" sz="1800" dirty="0" smtClean="0"/>
              <a:t>	{ </a:t>
            </a:r>
            <a:r>
              <a:rPr lang="en-US" sz="1800" dirty="0"/>
              <a:t>pass := false</a:t>
            </a:r>
            <a:r>
              <a:rPr lang="en-US" sz="1800" dirty="0" smtClean="0"/>
              <a:t>; </a:t>
            </a:r>
            <a:r>
              <a:rPr lang="en-US" sz="1800" dirty="0" smtClean="0">
                <a:solidFill>
                  <a:srgbClr val="FF0000"/>
                </a:solidFill>
              </a:rPr>
              <a:t>Fail ;</a:t>
            </a:r>
            <a:r>
              <a:rPr lang="en-US" sz="1800" dirty="0" smtClean="0"/>
              <a:t> </a:t>
            </a:r>
            <a:r>
              <a:rPr lang="en-US" sz="1800" dirty="0"/>
              <a:t>}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6438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Ghost busters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Guarded event: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when G then A end  ==  (assume G) ;  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Eliminating guards with assertions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(assert G</a:t>
            </a:r>
            <a:r>
              <a:rPr lang="en-US" dirty="0"/>
              <a:t>) ; </a:t>
            </a:r>
            <a:r>
              <a:rPr lang="en-US" dirty="0" smtClean="0"/>
              <a:t>(</a:t>
            </a:r>
            <a:r>
              <a:rPr lang="en-US" dirty="0"/>
              <a:t>assume G) ;  </a:t>
            </a:r>
            <a:r>
              <a:rPr lang="en-US" dirty="0" smtClean="0"/>
              <a:t>A    ⊑   A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Once guards are removed, ghost variables no longer influence the program so can be eliminated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1270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Correctness of </a:t>
            </a:r>
            <a:r>
              <a:rPr lang="en-US" i="1" dirty="0" smtClean="0"/>
              <a:t>algorithm</a:t>
            </a:r>
            <a:r>
              <a:rPr lang="en-US" dirty="0" smtClean="0"/>
              <a:t> is proved independently of </a:t>
            </a:r>
            <a:r>
              <a:rPr lang="en-US" dirty="0" err="1" smtClean="0"/>
              <a:t>Dafny</a:t>
            </a:r>
            <a:r>
              <a:rPr lang="en-US" dirty="0" smtClean="0"/>
              <a:t> (with help from patterns)</a:t>
            </a:r>
          </a:p>
          <a:p>
            <a:r>
              <a:rPr lang="en-US" dirty="0" smtClean="0"/>
              <a:t>At </a:t>
            </a:r>
            <a:r>
              <a:rPr lang="en-US" dirty="0" err="1" smtClean="0"/>
              <a:t>Dafny</a:t>
            </a:r>
            <a:r>
              <a:rPr lang="en-US" dirty="0" smtClean="0"/>
              <a:t> level we prove that the code is a correct </a:t>
            </a:r>
            <a:r>
              <a:rPr lang="en-US" i="1" dirty="0" smtClean="0"/>
              <a:t>implementation</a:t>
            </a:r>
            <a:r>
              <a:rPr lang="en-US" dirty="0" smtClean="0"/>
              <a:t> of the algorithm</a:t>
            </a:r>
          </a:p>
          <a:p>
            <a:pPr lvl="1"/>
            <a:r>
              <a:rPr lang="en-US" dirty="0" smtClean="0"/>
              <a:t>Avoided any duplication in proof except for </a:t>
            </a:r>
            <a:r>
              <a:rPr lang="en-US" dirty="0" err="1" smtClean="0"/>
              <a:t>Dafny</a:t>
            </a:r>
            <a:r>
              <a:rPr lang="en-US" smtClean="0"/>
              <a:t> variants</a:t>
            </a:r>
            <a:endParaRPr lang="en-US" dirty="0" smtClean="0"/>
          </a:p>
          <a:p>
            <a:r>
              <a:rPr lang="en-US" dirty="0" smtClean="0"/>
              <a:t>NB: proposed “</a:t>
            </a:r>
            <a:r>
              <a:rPr lang="en-US" dirty="0" err="1" smtClean="0"/>
              <a:t>embeddding</a:t>
            </a:r>
            <a:r>
              <a:rPr lang="en-US" dirty="0" smtClean="0"/>
              <a:t>” method for proving </a:t>
            </a:r>
            <a:r>
              <a:rPr lang="en-US" dirty="0" err="1" smtClean="0"/>
              <a:t>Dafny</a:t>
            </a:r>
            <a:r>
              <a:rPr lang="en-US" dirty="0" smtClean="0"/>
              <a:t> refines the algorithm only works if code is deterministic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88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Algorithm Specification</a:t>
            </a:r>
            <a:endParaRPr lang="en-GB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GB" b="1" dirty="0"/>
              <a:t>	</a:t>
            </a:r>
            <a:r>
              <a:rPr lang="en-GB" b="1" dirty="0" smtClean="0"/>
              <a:t>	IF</a:t>
            </a:r>
          </a:p>
          <a:p>
            <a:pPr lvl="1">
              <a:lnSpc>
                <a:spcPct val="80000"/>
              </a:lnSpc>
              <a:buNone/>
            </a:pPr>
            <a:r>
              <a:rPr lang="en-GB" b="1" dirty="0"/>
              <a:t>	 </a:t>
            </a:r>
            <a:r>
              <a:rPr lang="en-GB" b="1" dirty="0" smtClean="0"/>
              <a:t> </a:t>
            </a:r>
            <a:r>
              <a:rPr lang="en-GB" dirty="0" smtClean="0">
                <a:solidFill>
                  <a:srgbClr val="000000"/>
                </a:solidFill>
              </a:rPr>
              <a:t>reach </a:t>
            </a:r>
            <a:r>
              <a:rPr lang="en-GB" dirty="0">
                <a:solidFill>
                  <a:srgbClr val="000000"/>
                </a:solidFill>
              </a:rPr>
              <a:t>⊆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inv</a:t>
            </a:r>
            <a:r>
              <a:rPr lang="en-GB" dirty="0">
                <a:sym typeface="Symbol" pitchFamily="-112" charset="2"/>
              </a:rPr>
              <a:t>	</a:t>
            </a:r>
            <a:endParaRPr lang="en-GB" dirty="0" smtClean="0">
              <a:solidFill>
                <a:srgbClr val="0000FF"/>
              </a:solidFill>
              <a:sym typeface="Symbol" pitchFamily="-112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GB" b="1" dirty="0" smtClean="0">
                <a:sym typeface="Symbol" pitchFamily="-112" charset="2"/>
              </a:rPr>
              <a:t>THEN   </a:t>
            </a:r>
            <a:endParaRPr lang="en-GB" b="1" dirty="0">
              <a:sym typeface="Symbol" pitchFamily="-112" charset="2"/>
            </a:endParaRPr>
          </a:p>
          <a:p>
            <a:pPr lvl="1">
              <a:lnSpc>
                <a:spcPct val="80000"/>
              </a:lnSpc>
              <a:buNone/>
            </a:pPr>
            <a:r>
              <a:rPr lang="en-GB" dirty="0">
                <a:sym typeface="Symbol" pitchFamily="-112" charset="2"/>
              </a:rPr>
              <a:t>	 </a:t>
            </a:r>
            <a:r>
              <a:rPr lang="en-GB" dirty="0" smtClean="0">
                <a:sym typeface="Symbol" pitchFamily="-112" charset="2"/>
              </a:rPr>
              <a:t>result  :=  SAFE</a:t>
            </a:r>
          </a:p>
          <a:p>
            <a:pPr lvl="1">
              <a:lnSpc>
                <a:spcPct val="80000"/>
              </a:lnSpc>
              <a:buNone/>
            </a:pPr>
            <a:r>
              <a:rPr lang="en-GB" b="1" dirty="0" smtClean="0">
                <a:sym typeface="Symbol" pitchFamily="-112" charset="2"/>
              </a:rPr>
              <a:t>ELSE</a:t>
            </a:r>
          </a:p>
          <a:p>
            <a:pPr lvl="1">
              <a:lnSpc>
                <a:spcPct val="80000"/>
              </a:lnSpc>
              <a:buNone/>
            </a:pPr>
            <a:r>
              <a:rPr lang="en-GB" dirty="0">
                <a:sym typeface="Symbol" pitchFamily="-112" charset="2"/>
              </a:rPr>
              <a:t>	 result  :=  UNSAFE</a:t>
            </a:r>
            <a:endParaRPr lang="en-GB" dirty="0" smtClean="0">
              <a:sym typeface="Symbol" pitchFamily="-112" charset="2"/>
            </a:endParaRPr>
          </a:p>
          <a:p>
            <a:pPr lvl="1">
              <a:lnSpc>
                <a:spcPct val="80000"/>
              </a:lnSpc>
              <a:buNone/>
            </a:pPr>
            <a:r>
              <a:rPr lang="en-GB" b="1" dirty="0" smtClean="0">
                <a:sym typeface="Symbol" pitchFamily="-112" charset="2"/>
              </a:rPr>
              <a:t>END</a:t>
            </a:r>
            <a:endParaRPr lang="en-GB" dirty="0">
              <a:sym typeface="Symbol" pitchFamily="-112" charset="2"/>
            </a:endParaRPr>
          </a:p>
          <a:p>
            <a:pPr lvl="1">
              <a:lnSpc>
                <a:spcPct val="80000"/>
              </a:lnSpc>
              <a:buNone/>
            </a:pPr>
            <a:endParaRPr lang="en-GB" sz="2000" dirty="0" smtClean="0">
              <a:sym typeface="Symbol" pitchFamily="-112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95162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the transition system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err="1" smtClean="0"/>
              <a:t>Dafny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</a:t>
            </a:r>
            <a:r>
              <a:rPr lang="en-US" sz="2400" b="1" dirty="0" smtClean="0"/>
              <a:t>lass</a:t>
            </a:r>
            <a:r>
              <a:rPr lang="en-US" sz="2400" dirty="0" smtClean="0"/>
              <a:t> STATE {};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method </a:t>
            </a:r>
            <a:r>
              <a:rPr lang="en-US" sz="2400" dirty="0" smtClean="0"/>
              <a:t> </a:t>
            </a:r>
            <a:r>
              <a:rPr lang="en-US" sz="2400" dirty="0" err="1" smtClean="0"/>
              <a:t>initStates</a:t>
            </a:r>
            <a:r>
              <a:rPr lang="en-US" sz="2400" dirty="0" smtClean="0"/>
              <a:t>  </a:t>
            </a:r>
            <a:r>
              <a:rPr lang="en-US" sz="2400" b="1" dirty="0" smtClean="0"/>
              <a:t>returns</a:t>
            </a:r>
            <a:r>
              <a:rPr lang="en-US" sz="2400" dirty="0" smtClean="0"/>
              <a:t>  ( res</a:t>
            </a:r>
            <a:r>
              <a:rPr lang="en-US" sz="2400" dirty="0"/>
              <a:t>: </a:t>
            </a:r>
            <a:r>
              <a:rPr lang="en-US" sz="2400" dirty="0" err="1"/>
              <a:t>seq</a:t>
            </a:r>
            <a:r>
              <a:rPr lang="en-US" sz="2400" dirty="0"/>
              <a:t>&lt;STATE</a:t>
            </a:r>
            <a:r>
              <a:rPr lang="en-US" sz="2400" dirty="0" smtClean="0"/>
              <a:t>&gt; 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ensures</a:t>
            </a:r>
            <a:r>
              <a:rPr lang="en-US" sz="2400" dirty="0"/>
              <a:t> res == </a:t>
            </a:r>
            <a:r>
              <a:rPr lang="en-US" sz="2400" dirty="0" smtClean="0"/>
              <a:t>initial states of system;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/>
              <a:t>method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get_successors</a:t>
            </a:r>
            <a:r>
              <a:rPr lang="en-US" sz="2400" dirty="0" smtClean="0"/>
              <a:t>( </a:t>
            </a:r>
            <a:r>
              <a:rPr lang="en-US" sz="2400" dirty="0" err="1" smtClean="0"/>
              <a:t>s:STATE</a:t>
            </a:r>
            <a:r>
              <a:rPr lang="en-US" sz="2400" dirty="0" smtClean="0"/>
              <a:t> )  </a:t>
            </a:r>
            <a:r>
              <a:rPr lang="en-US" sz="2400" b="1" dirty="0" smtClean="0"/>
              <a:t>returns</a:t>
            </a:r>
            <a:r>
              <a:rPr lang="en-US" sz="2400" dirty="0" smtClean="0"/>
              <a:t>  ( </a:t>
            </a:r>
            <a:r>
              <a:rPr lang="en-US" sz="2400" dirty="0" err="1" smtClean="0"/>
              <a:t>succ</a:t>
            </a:r>
            <a:r>
              <a:rPr lang="en-US" sz="2400" dirty="0" smtClean="0"/>
              <a:t>: </a:t>
            </a:r>
            <a:r>
              <a:rPr lang="en-US" sz="2400" dirty="0" err="1"/>
              <a:t>seq</a:t>
            </a:r>
            <a:r>
              <a:rPr lang="en-US" sz="2400" dirty="0"/>
              <a:t>&lt;STATE</a:t>
            </a:r>
            <a:r>
              <a:rPr lang="en-US" sz="2400" dirty="0" smtClean="0"/>
              <a:t>&gt; 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ensures</a:t>
            </a:r>
            <a:r>
              <a:rPr lang="en-US" sz="2400" dirty="0"/>
              <a:t> </a:t>
            </a:r>
            <a:r>
              <a:rPr lang="en-US" sz="2400" dirty="0" err="1" smtClean="0"/>
              <a:t>succ</a:t>
            </a:r>
            <a:r>
              <a:rPr lang="en-US" sz="2400" dirty="0" smtClean="0"/>
              <a:t> </a:t>
            </a:r>
            <a:r>
              <a:rPr lang="en-US" sz="2400" dirty="0"/>
              <a:t>== </a:t>
            </a:r>
            <a:r>
              <a:rPr lang="en-US" sz="2400" dirty="0" smtClean="0"/>
              <a:t>“all successors of s”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method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check_inv</a:t>
            </a:r>
            <a:r>
              <a:rPr lang="en-US" sz="2400" dirty="0" smtClean="0"/>
              <a:t>(</a:t>
            </a:r>
            <a:r>
              <a:rPr lang="en-US" sz="2400" dirty="0"/>
              <a:t>s: STATE</a:t>
            </a:r>
            <a:r>
              <a:rPr lang="en-US" sz="2400" dirty="0" smtClean="0"/>
              <a:t>)  </a:t>
            </a:r>
            <a:r>
              <a:rPr lang="en-US" sz="2400" b="1" dirty="0"/>
              <a:t>returns</a:t>
            </a:r>
            <a:r>
              <a:rPr lang="en-US" sz="2400" dirty="0"/>
              <a:t> </a:t>
            </a:r>
            <a:r>
              <a:rPr lang="en-US" sz="2400" dirty="0" smtClean="0"/>
              <a:t>( </a:t>
            </a:r>
            <a:r>
              <a:rPr lang="en-US" sz="2400" dirty="0" err="1" smtClean="0"/>
              <a:t>ok:bool</a:t>
            </a:r>
            <a:r>
              <a:rPr lang="en-US" sz="2400" dirty="0" smtClean="0"/>
              <a:t> )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ensures</a:t>
            </a:r>
            <a:r>
              <a:rPr lang="en-US" sz="2400" dirty="0"/>
              <a:t> </a:t>
            </a:r>
            <a:r>
              <a:rPr lang="en-US" sz="2400" dirty="0" smtClean="0"/>
              <a:t> ok  =</a:t>
            </a:r>
            <a:r>
              <a:rPr lang="en-US" sz="2400" dirty="0"/>
              <a:t>= </a:t>
            </a:r>
            <a:r>
              <a:rPr lang="en-US" sz="2400" dirty="0" smtClean="0"/>
              <a:t>“s satisfies invariant”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8502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method</a:t>
            </a:r>
            <a:r>
              <a:rPr lang="en-US" sz="1800" dirty="0"/>
              <a:t> </a:t>
            </a:r>
            <a:r>
              <a:rPr lang="en-US" sz="1800" dirty="0" err="1" smtClean="0"/>
              <a:t>CheckReach</a:t>
            </a:r>
            <a:r>
              <a:rPr lang="en-US" sz="1800" dirty="0" smtClean="0"/>
              <a:t>(</a:t>
            </a:r>
            <a:r>
              <a:rPr lang="en-US" sz="1800" dirty="0"/>
              <a:t>) </a:t>
            </a:r>
            <a:r>
              <a:rPr lang="en-US" sz="1800" b="1" dirty="0"/>
              <a:t>returns</a:t>
            </a:r>
            <a:r>
              <a:rPr lang="en-US" sz="1800" dirty="0"/>
              <a:t> </a:t>
            </a:r>
            <a:r>
              <a:rPr lang="en-US" sz="1800" dirty="0" smtClean="0"/>
              <a:t>( pass</a:t>
            </a:r>
            <a:r>
              <a:rPr lang="en-US" sz="1800" dirty="0"/>
              <a:t>: </a:t>
            </a:r>
            <a:r>
              <a:rPr lang="en-US" sz="1800" dirty="0" err="1" smtClean="0"/>
              <a:t>bool</a:t>
            </a:r>
            <a:r>
              <a:rPr lang="en-US" sz="1800" dirty="0" smtClean="0"/>
              <a:t> )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{	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  safe : </a:t>
            </a:r>
            <a:r>
              <a:rPr lang="en-US" sz="1800" dirty="0" err="1"/>
              <a:t>seq</a:t>
            </a:r>
            <a:r>
              <a:rPr lang="en-US" sz="1800" dirty="0"/>
              <a:t>&lt;STATE&gt;</a:t>
            </a:r>
            <a:r>
              <a:rPr lang="en-US" sz="1800" dirty="0" smtClean="0"/>
              <a:t> </a:t>
            </a:r>
            <a:r>
              <a:rPr lang="en-US" sz="1800" dirty="0"/>
              <a:t>:= </a:t>
            </a:r>
            <a:r>
              <a:rPr lang="en-US" sz="1800" dirty="0" err="1" smtClean="0"/>
              <a:t>initStates</a:t>
            </a:r>
            <a:r>
              <a:rPr lang="en-US" sz="1800" dirty="0" smtClean="0"/>
              <a:t>() ;   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 err="1" smtClean="0"/>
              <a:t>var</a:t>
            </a:r>
            <a:r>
              <a:rPr lang="en-US" sz="1800" dirty="0" smtClean="0"/>
              <a:t>  err</a:t>
            </a:r>
            <a:r>
              <a:rPr lang="en-US" sz="1800" dirty="0"/>
              <a:t>: </a:t>
            </a:r>
            <a:r>
              <a:rPr lang="en-US" sz="1800" dirty="0" err="1"/>
              <a:t>seq</a:t>
            </a:r>
            <a:r>
              <a:rPr lang="en-US" sz="1800" dirty="0"/>
              <a:t>&lt;STATE&gt;</a:t>
            </a:r>
            <a:r>
              <a:rPr lang="en-US" sz="1800" dirty="0" smtClean="0"/>
              <a:t> </a:t>
            </a:r>
            <a:r>
              <a:rPr lang="en-US" sz="1800" dirty="0"/>
              <a:t>:= [</a:t>
            </a:r>
            <a:r>
              <a:rPr lang="en-US" sz="1800" dirty="0" smtClean="0"/>
              <a:t>] ;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 err="1"/>
              <a:t>var</a:t>
            </a:r>
            <a:r>
              <a:rPr lang="en-US" sz="1800" dirty="0"/>
              <a:t> 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/>
              <a:t>:= </a:t>
            </a:r>
            <a:r>
              <a:rPr lang="en-US" sz="1800" dirty="0" smtClean="0"/>
              <a:t>0 ;</a:t>
            </a: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 smtClean="0"/>
              <a:t>while</a:t>
            </a:r>
            <a:r>
              <a:rPr lang="en-US" sz="1800" dirty="0" smtClean="0"/>
              <a:t> ( </a:t>
            </a:r>
            <a:r>
              <a:rPr lang="en-US" sz="1800" dirty="0" err="1"/>
              <a:t>i</a:t>
            </a:r>
            <a:r>
              <a:rPr lang="en-US" sz="1800" dirty="0"/>
              <a:t> &lt; |</a:t>
            </a:r>
            <a:r>
              <a:rPr lang="en-US" sz="1800" dirty="0" smtClean="0"/>
              <a:t>safe|  &amp;&amp;  err == </a:t>
            </a:r>
            <a:r>
              <a:rPr lang="en-US" sz="1800" dirty="0"/>
              <a:t>[]</a:t>
            </a:r>
            <a:r>
              <a:rPr lang="en-US" sz="1800" dirty="0" smtClean="0"/>
              <a:t> 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b="1" dirty="0" err="1" smtClean="0"/>
              <a:t>var</a:t>
            </a:r>
            <a:r>
              <a:rPr lang="en-US" sz="1800" b="1" dirty="0" smtClean="0"/>
              <a:t> </a:t>
            </a:r>
            <a:r>
              <a:rPr lang="en-US" sz="1800" dirty="0" smtClean="0"/>
              <a:t> </a:t>
            </a:r>
            <a:r>
              <a:rPr lang="en-US" sz="1800" dirty="0"/>
              <a:t>j := 0</a:t>
            </a:r>
            <a:r>
              <a:rPr lang="en-US" sz="1800" dirty="0" smtClean="0"/>
              <a:t>;</a:t>
            </a:r>
            <a:r>
              <a:rPr lang="en-US" sz="1800" dirty="0"/>
              <a:t> </a:t>
            </a:r>
            <a:r>
              <a:rPr lang="en-US" sz="1800" dirty="0" smtClean="0"/>
              <a:t>   s1 </a:t>
            </a:r>
            <a:r>
              <a:rPr lang="en-US" sz="1800" dirty="0"/>
              <a:t>:= </a:t>
            </a:r>
            <a:r>
              <a:rPr lang="en-US" sz="1800" dirty="0" smtClean="0"/>
              <a:t>safe[</a:t>
            </a:r>
            <a:r>
              <a:rPr lang="en-US" sz="1800" dirty="0" err="1"/>
              <a:t>i</a:t>
            </a:r>
            <a:r>
              <a:rPr lang="en-US" sz="1800" dirty="0"/>
              <a:t>]</a:t>
            </a:r>
            <a:r>
              <a:rPr lang="en-US" sz="1800" dirty="0" smtClean="0"/>
              <a:t>;</a:t>
            </a:r>
            <a:r>
              <a:rPr lang="en-US" sz="1800" dirty="0"/>
              <a:t> </a:t>
            </a:r>
            <a:r>
              <a:rPr lang="en-US" sz="1800" dirty="0" smtClean="0"/>
              <a:t> 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succ</a:t>
            </a:r>
            <a:r>
              <a:rPr lang="en-US" sz="1800" dirty="0" smtClean="0"/>
              <a:t> </a:t>
            </a:r>
            <a:r>
              <a:rPr lang="en-US" sz="1800" dirty="0"/>
              <a:t>:= </a:t>
            </a:r>
            <a:r>
              <a:rPr lang="en-US" sz="1800" dirty="0" err="1"/>
              <a:t>get_successors</a:t>
            </a:r>
            <a:r>
              <a:rPr lang="en-US" sz="1800" dirty="0"/>
              <a:t>(s1);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b="1" dirty="0" smtClean="0"/>
              <a:t>while </a:t>
            </a:r>
            <a:r>
              <a:rPr lang="en-US" sz="1800" dirty="0" smtClean="0"/>
              <a:t>( </a:t>
            </a:r>
            <a:r>
              <a:rPr lang="en-US" sz="1800" dirty="0"/>
              <a:t>j &lt; |</a:t>
            </a:r>
            <a:r>
              <a:rPr lang="en-US" sz="1800" dirty="0" err="1" smtClean="0"/>
              <a:t>succ</a:t>
            </a:r>
            <a:r>
              <a:rPr lang="en-US" sz="1800" dirty="0" smtClean="0"/>
              <a:t>|  &amp;</a:t>
            </a:r>
            <a:r>
              <a:rPr lang="en-US" sz="1800" dirty="0"/>
              <a:t>&amp;  err == [] </a:t>
            </a:r>
            <a:r>
              <a:rPr lang="en-US" sz="1800" dirty="0" smtClean="0"/>
              <a:t> 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b="1" dirty="0" err="1"/>
              <a:t>var</a:t>
            </a:r>
            <a:r>
              <a:rPr lang="en-US" sz="1800" dirty="0"/>
              <a:t> s2 := </a:t>
            </a:r>
            <a:r>
              <a:rPr lang="en-US" sz="1800" dirty="0" err="1"/>
              <a:t>succ</a:t>
            </a:r>
            <a:r>
              <a:rPr lang="en-US" sz="1800" dirty="0"/>
              <a:t>[j];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b="1" dirty="0"/>
              <a:t>if</a:t>
            </a:r>
            <a:r>
              <a:rPr lang="en-US" sz="1800" dirty="0"/>
              <a:t> ( s2 !in </a:t>
            </a:r>
            <a:r>
              <a:rPr lang="en-US" sz="1800" dirty="0" smtClean="0"/>
              <a:t>safe &amp;</a:t>
            </a:r>
            <a:r>
              <a:rPr lang="en-US" sz="1800" dirty="0"/>
              <a:t>&amp; s2 !in err ) {	</a:t>
            </a:r>
          </a:p>
          <a:p>
            <a:pPr marL="0" indent="0">
              <a:buNone/>
            </a:pPr>
            <a:r>
              <a:rPr lang="en-US" sz="1800" dirty="0"/>
              <a:t>				</a:t>
            </a:r>
            <a:r>
              <a:rPr lang="en-US" sz="1800" b="1" dirty="0"/>
              <a:t>if</a:t>
            </a:r>
            <a:r>
              <a:rPr lang="en-US" sz="1800" dirty="0"/>
              <a:t> </a:t>
            </a:r>
            <a:r>
              <a:rPr lang="en-US" sz="1800" dirty="0" smtClean="0"/>
              <a:t>( </a:t>
            </a:r>
            <a:r>
              <a:rPr lang="en-US" sz="1800" dirty="0" err="1" smtClean="0"/>
              <a:t>check_inv</a:t>
            </a:r>
            <a:r>
              <a:rPr lang="en-US" sz="1800" dirty="0" smtClean="0"/>
              <a:t>(</a:t>
            </a:r>
            <a:r>
              <a:rPr lang="en-US" sz="1800" dirty="0"/>
              <a:t>s2</a:t>
            </a:r>
            <a:r>
              <a:rPr lang="en-US" sz="1800" dirty="0" smtClean="0"/>
              <a:t>) ) </a:t>
            </a:r>
            <a:r>
              <a:rPr lang="en-US" sz="1800" dirty="0"/>
              <a:t>{safe := safe + [s2]; </a:t>
            </a:r>
            <a:r>
              <a:rPr lang="en-US" sz="1800" dirty="0" smtClean="0"/>
              <a:t>} 	</a:t>
            </a:r>
            <a:r>
              <a:rPr lang="en-US" sz="1800" b="1" dirty="0" smtClean="0"/>
              <a:t>else</a:t>
            </a:r>
            <a:r>
              <a:rPr lang="en-US" sz="1800" dirty="0" smtClean="0"/>
              <a:t>	 </a:t>
            </a:r>
            <a:r>
              <a:rPr lang="en-US" sz="1800" dirty="0"/>
              <a:t>{ err := err + [s2]; </a:t>
            </a:r>
            <a:r>
              <a:rPr lang="en-US" sz="1800" dirty="0" smtClean="0"/>
              <a:t>}	} 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		j := j + 1;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} 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err="1"/>
              <a:t>i</a:t>
            </a:r>
            <a:r>
              <a:rPr lang="en-US" sz="1800" dirty="0"/>
              <a:t> := </a:t>
            </a:r>
            <a:r>
              <a:rPr lang="en-US" sz="1800" dirty="0" err="1"/>
              <a:t>i</a:t>
            </a:r>
            <a:r>
              <a:rPr lang="en-US" sz="1800" dirty="0"/>
              <a:t> + 1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} 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b="1" dirty="0"/>
              <a:t>if</a:t>
            </a:r>
            <a:r>
              <a:rPr lang="en-US" sz="1800" dirty="0"/>
              <a:t> ( err == [] ) { pass := true; </a:t>
            </a:r>
            <a:r>
              <a:rPr lang="en-US" sz="1800" dirty="0" smtClean="0"/>
              <a:t>}	</a:t>
            </a:r>
            <a:r>
              <a:rPr lang="en-US" sz="1800" b="1" dirty="0" smtClean="0"/>
              <a:t>else</a:t>
            </a:r>
            <a:r>
              <a:rPr lang="en-US" sz="1800" dirty="0" smtClean="0"/>
              <a:t>	{ </a:t>
            </a:r>
            <a:r>
              <a:rPr lang="en-US" sz="1800" dirty="0"/>
              <a:t>pass := false; }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6246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04707" y="2417999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FindOk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063073" y="2418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</a:rPr>
              <a:t>NoFind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134958" y="1828800"/>
            <a:ext cx="990601" cy="304800"/>
          </a:xfrm>
          <a:prstGeom prst="round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Search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54" name="Straight Connector 53"/>
          <p:cNvCxnSpPr>
            <a:stCxn id="5" idx="3"/>
          </p:cNvCxnSpPr>
          <p:nvPr/>
        </p:nvCxnSpPr>
        <p:spPr>
          <a:xfrm flipV="1">
            <a:off x="3095308" y="2565237"/>
            <a:ext cx="1248092" cy="516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57" name="Straight Connector 56"/>
          <p:cNvCxnSpPr>
            <a:endCxn id="39" idx="1"/>
          </p:cNvCxnSpPr>
          <p:nvPr/>
        </p:nvCxnSpPr>
        <p:spPr>
          <a:xfrm>
            <a:off x="4907879" y="2565237"/>
            <a:ext cx="1155194" cy="5163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0" name="Straight Connector 59"/>
          <p:cNvCxnSpPr>
            <a:stCxn id="49" idx="2"/>
          </p:cNvCxnSpPr>
          <p:nvPr/>
        </p:nvCxnSpPr>
        <p:spPr>
          <a:xfrm rot="5400000">
            <a:off x="4495952" y="2263289"/>
            <a:ext cx="263997" cy="461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2" name="Group 33"/>
          <p:cNvGrpSpPr/>
          <p:nvPr/>
        </p:nvGrpSpPr>
        <p:grpSpPr>
          <a:xfrm>
            <a:off x="838200" y="2722798"/>
            <a:ext cx="3392917" cy="1392004"/>
            <a:chOff x="838200" y="2722798"/>
            <a:chExt cx="3392917" cy="1392004"/>
          </a:xfrm>
        </p:grpSpPr>
        <p:sp>
          <p:nvSpPr>
            <p:cNvPr id="6" name="Rounded Rectangle 5"/>
            <p:cNvSpPr/>
            <p:nvPr/>
          </p:nvSpPr>
          <p:spPr>
            <a:xfrm>
              <a:off x="838200" y="3809999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1433183" y="2643175"/>
              <a:ext cx="1087200" cy="1246449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1981200" y="3810003"/>
              <a:ext cx="1123073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Pass(i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200400" y="3810002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FindOk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12" name="Straight Connector 11"/>
            <p:cNvCxnSpPr>
              <a:stCxn id="5" idx="2"/>
              <a:endCxn id="9" idx="0"/>
            </p:cNvCxnSpPr>
            <p:nvPr/>
          </p:nvCxnSpPr>
          <p:spPr>
            <a:xfrm rot="5400000">
              <a:off x="2027771" y="3237766"/>
              <a:ext cx="1087204" cy="57271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Straight Connector 13"/>
            <p:cNvCxnSpPr>
              <a:stCxn id="5" idx="2"/>
              <a:endCxn id="10" idx="0"/>
            </p:cNvCxnSpPr>
            <p:nvPr/>
          </p:nvCxnSpPr>
          <p:spPr>
            <a:xfrm rot="16200000" flipH="1">
              <a:off x="2614282" y="2708524"/>
              <a:ext cx="1087203" cy="111575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3" name="Group 64"/>
            <p:cNvGrpSpPr/>
            <p:nvPr/>
          </p:nvGrpSpPr>
          <p:grpSpPr>
            <a:xfrm>
              <a:off x="2191372" y="3260212"/>
              <a:ext cx="777155" cy="307777"/>
              <a:chOff x="3662604" y="5334000"/>
              <a:chExt cx="777155" cy="307777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some </a:t>
                </a:r>
                <a:r>
                  <a:rPr lang="en-US" sz="1400" dirty="0" err="1" smtClean="0"/>
                  <a:t>i</a:t>
                </a:r>
                <a:endParaRPr lang="en-US" sz="1400" dirty="0" smtClean="0"/>
              </a:p>
            </p:txBody>
          </p:sp>
        </p:grpSp>
      </p:grpSp>
      <p:grpSp>
        <p:nvGrpSpPr>
          <p:cNvPr id="4" name="Group 34"/>
          <p:cNvGrpSpPr/>
          <p:nvPr/>
        </p:nvGrpSpPr>
        <p:grpSpPr>
          <a:xfrm>
            <a:off x="4912883" y="2722799"/>
            <a:ext cx="3316717" cy="1392002"/>
            <a:chOff x="4912883" y="2722799"/>
            <a:chExt cx="3316717" cy="1392002"/>
          </a:xfrm>
        </p:grpSpPr>
        <p:sp>
          <p:nvSpPr>
            <p:cNvPr id="40" name="Rounded Rectangle 39"/>
            <p:cNvSpPr/>
            <p:nvPr/>
          </p:nvSpPr>
          <p:spPr>
            <a:xfrm>
              <a:off x="4912883" y="3810000"/>
              <a:ext cx="1030717" cy="3048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chemeClr val="tx1"/>
                  </a:solidFill>
                </a:rPr>
                <a:t>StartFind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1" name="Straight Connector 40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449708" y="2701334"/>
              <a:ext cx="1087200" cy="1130132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42" name="Rounded Rectangle 41"/>
            <p:cNvSpPr/>
            <p:nvPr/>
          </p:nvSpPr>
          <p:spPr>
            <a:xfrm>
              <a:off x="6063073" y="3810001"/>
              <a:ext cx="1030717" cy="304799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Fail(i</a:t>
              </a:r>
              <a:r>
                <a:rPr lang="en-US" sz="1400" dirty="0" smtClean="0">
                  <a:solidFill>
                    <a:srgbClr val="000000"/>
                  </a:solidFill>
                </a:rPr>
                <a:t>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198883" y="3810003"/>
              <a:ext cx="1030717" cy="304798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000000"/>
                  </a:solidFill>
                </a:rPr>
                <a:t>NoFind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44" name="Straight Connector 43"/>
            <p:cNvCxnSpPr>
              <a:stCxn id="39" idx="2"/>
              <a:endCxn id="42" idx="0"/>
            </p:cNvCxnSpPr>
            <p:nvPr/>
          </p:nvCxnSpPr>
          <p:spPr>
            <a:xfrm rot="16200000" flipH="1">
              <a:off x="6024803" y="3256371"/>
              <a:ext cx="1087201" cy="20058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45" name="Straight Connector 44"/>
            <p:cNvCxnSpPr>
              <a:stCxn id="39" idx="2"/>
              <a:endCxn id="43" idx="0"/>
            </p:cNvCxnSpPr>
            <p:nvPr/>
          </p:nvCxnSpPr>
          <p:spPr>
            <a:xfrm rot="16200000" flipH="1">
              <a:off x="6592707" y="2688467"/>
              <a:ext cx="1087203" cy="115586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7" name="Group 65"/>
            <p:cNvGrpSpPr/>
            <p:nvPr/>
          </p:nvGrpSpPr>
          <p:grpSpPr>
            <a:xfrm>
              <a:off x="6172200" y="3276600"/>
              <a:ext cx="896932" cy="307777"/>
              <a:chOff x="3662604" y="5334000"/>
              <a:chExt cx="777155" cy="307777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672683" y="5359800"/>
                <a:ext cx="767076" cy="281977"/>
              </a:xfrm>
              <a:prstGeom prst="ellips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662604" y="5334000"/>
                <a:ext cx="775873" cy="30777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all </a:t>
                </a:r>
                <a:r>
                  <a:rPr lang="en-US" sz="1400" dirty="0" err="1" smtClean="0"/>
                  <a:t>i</a:t>
                </a:r>
                <a:r>
                  <a:rPr lang="en-US" sz="1400" dirty="0" smtClean="0"/>
                  <a:t> </a:t>
                </a:r>
              </a:p>
            </p:txBody>
          </p:sp>
        </p:grp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algorithm pattern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idx="1"/>
          </p:nvPr>
        </p:nvSpPr>
        <p:spPr>
          <a:xfrm>
            <a:off x="1874302" y="4495800"/>
            <a:ext cx="6946170" cy="1630363"/>
          </a:xfrm>
        </p:spPr>
        <p:txBody>
          <a:bodyPr>
            <a:normAutofit fontScale="92500" lnSpcReduction="10000"/>
          </a:bodyPr>
          <a:lstStyle/>
          <a:p>
            <a:r>
              <a:rPr lang="en-US" sz="3400" i="1" dirty="0" err="1" smtClean="0"/>
              <a:t>FindOk</a:t>
            </a:r>
            <a:r>
              <a:rPr lang="en-US" sz="3400" dirty="0" smtClean="0"/>
              <a:t>: 		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∃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x∈S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•</a:t>
            </a:r>
            <a:r>
              <a:rPr lang="en-US" sz="3400" i="1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P(x)</a:t>
            </a:r>
            <a:endParaRPr lang="en-US" sz="3400" i="1" dirty="0" smtClean="0">
              <a:solidFill>
                <a:srgbClr val="0000FF"/>
              </a:solidFill>
              <a:latin typeface="Arial Unicode MS"/>
              <a:cs typeface="Arial Unicode MS"/>
            </a:endParaRPr>
          </a:p>
          <a:p>
            <a:pPr>
              <a:buNone/>
            </a:pPr>
            <a:r>
              <a:rPr lang="en-US" sz="3400" dirty="0" smtClean="0"/>
              <a:t>or</a:t>
            </a:r>
          </a:p>
          <a:p>
            <a:r>
              <a:rPr lang="en-US" sz="3400" i="1" dirty="0" err="1" smtClean="0"/>
              <a:t>NoFind</a:t>
            </a:r>
            <a:r>
              <a:rPr lang="en-US" sz="3400" dirty="0" smtClean="0"/>
              <a:t>: 		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∀</a:t>
            </a:r>
            <a:r>
              <a:rPr lang="en-US" sz="3400" dirty="0" err="1" smtClean="0">
                <a:solidFill>
                  <a:srgbClr val="0000FF"/>
                </a:solidFill>
                <a:latin typeface="Arial Unicode MS"/>
                <a:cs typeface="Arial Unicode MS"/>
              </a:rPr>
              <a:t>x</a:t>
            </a:r>
            <a:r>
              <a:rPr lang="en-US" sz="3400" dirty="0" err="1">
                <a:solidFill>
                  <a:srgbClr val="0000FF"/>
                </a:solidFill>
                <a:latin typeface="Arial Unicode MS"/>
                <a:cs typeface="Arial Unicode MS"/>
              </a:rPr>
              <a:t>∈S</a:t>
            </a:r>
            <a:r>
              <a:rPr lang="en-US" sz="3400" dirty="0">
                <a:solidFill>
                  <a:srgbClr val="0000FF"/>
                </a:solidFill>
                <a:latin typeface="Arial Unicode MS"/>
                <a:cs typeface="Arial Unicode MS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• ¬P(x)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2" name="Group 49"/>
          <p:cNvGrpSpPr/>
          <p:nvPr/>
        </p:nvGrpSpPr>
        <p:grpSpPr>
          <a:xfrm>
            <a:off x="4281196" y="2308810"/>
            <a:ext cx="866868" cy="400110"/>
            <a:chOff x="4405406" y="2228619"/>
            <a:chExt cx="622957" cy="400110"/>
          </a:xfrm>
        </p:grpSpPr>
        <p:sp>
          <p:nvSpPr>
            <p:cNvPr id="33" name="Oval 32"/>
            <p:cNvSpPr/>
            <p:nvPr/>
          </p:nvSpPr>
          <p:spPr>
            <a:xfrm>
              <a:off x="4405406" y="2325385"/>
              <a:ext cx="500080" cy="28871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60824" y="2228619"/>
              <a:ext cx="567539" cy="40011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xor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10238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Could merge to form a (less abstract) sequential algorithm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StartFind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0000FF"/>
                </a:solidFill>
              </a:rPr>
              <a:t>for 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0000FF"/>
                </a:solidFill>
              </a:rPr>
              <a:t>in  </a:t>
            </a:r>
            <a:r>
              <a:rPr lang="en-US" dirty="0" smtClean="0"/>
              <a:t>S  </a:t>
            </a:r>
            <a:r>
              <a:rPr lang="en-US" b="1" dirty="0" smtClean="0">
                <a:solidFill>
                  <a:srgbClr val="0000FF"/>
                </a:solidFill>
              </a:rPr>
              <a:t>do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Fail(i</a:t>
            </a:r>
            <a:r>
              <a:rPr lang="en-US" dirty="0" smtClean="0"/>
              <a:t>)   </a:t>
            </a:r>
          </a:p>
          <a:p>
            <a:pPr>
              <a:buNone/>
            </a:pPr>
            <a:r>
              <a:rPr lang="en-US" dirty="0" smtClean="0"/>
              <a:t>		 	</a:t>
            </a:r>
            <a:r>
              <a:rPr lang="en-US" dirty="0" smtClean="0">
                <a:solidFill>
                  <a:srgbClr val="0000FF"/>
                </a:solidFill>
              </a:rPr>
              <a:t>[]   </a:t>
            </a:r>
          </a:p>
          <a:p>
            <a:pPr>
              <a:buNone/>
            </a:pPr>
            <a:r>
              <a:rPr lang="en-US" dirty="0" smtClean="0"/>
              <a:t>			Pass(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0000FF"/>
                </a:solidFill>
              </a:rPr>
              <a:t>; exit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>
                <a:solidFill>
                  <a:srgbClr val="0000FF"/>
                </a:solidFill>
              </a:rPr>
              <a:t>od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;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0000FF"/>
                </a:solidFill>
              </a:rPr>
              <a:t>	if  </a:t>
            </a:r>
            <a:r>
              <a:rPr lang="en-US" dirty="0" smtClean="0">
                <a:solidFill>
                  <a:srgbClr val="0000FF"/>
                </a:solidFill>
              </a:rPr>
              <a:t>exit  </a:t>
            </a:r>
            <a:r>
              <a:rPr lang="en-US" b="1" dirty="0" smtClean="0">
                <a:solidFill>
                  <a:srgbClr val="0000FF"/>
                </a:solidFill>
              </a:rPr>
              <a:t>then  </a:t>
            </a:r>
            <a:r>
              <a:rPr lang="en-US" dirty="0" err="1" smtClean="0"/>
              <a:t>FindOk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0000FF"/>
                </a:solidFill>
              </a:rPr>
              <a:t>else  </a:t>
            </a:r>
            <a:r>
              <a:rPr lang="en-US" dirty="0" err="1" smtClean="0"/>
              <a:t>NoFind</a:t>
            </a:r>
            <a:r>
              <a:rPr lang="en-US" dirty="0" smtClean="0"/>
              <a:t>  </a:t>
            </a:r>
            <a:r>
              <a:rPr lang="en-US" b="1" dirty="0" err="1" smtClean="0">
                <a:solidFill>
                  <a:srgbClr val="0000FF"/>
                </a:solidFill>
              </a:rPr>
              <a:t>fi</a:t>
            </a:r>
            <a:endParaRPr lang="en-US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7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088995" y="1524000"/>
            <a:ext cx="990601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FindOk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2200" y="2915999"/>
            <a:ext cx="1429273" cy="3048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StartFind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6" idx="0"/>
            <a:endCxn id="5" idx="2"/>
          </p:cNvCxnSpPr>
          <p:nvPr/>
        </p:nvCxnSpPr>
        <p:spPr>
          <a:xfrm rot="5400000" flipH="1" flipV="1">
            <a:off x="3286967" y="1618671"/>
            <a:ext cx="1087199" cy="1507459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9" name="Rounded Rectangle 8"/>
          <p:cNvSpPr/>
          <p:nvPr/>
        </p:nvSpPr>
        <p:spPr>
          <a:xfrm>
            <a:off x="4081873" y="3810000"/>
            <a:ext cx="1030717" cy="30479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000000"/>
                </a:solidFill>
              </a:rPr>
              <a:t>Pass(p,i</a:t>
            </a:r>
            <a:r>
              <a:rPr lang="en-US" sz="1600" dirty="0" smtClean="0">
                <a:solidFill>
                  <a:srgbClr val="000000"/>
                </a:solidFill>
              </a:rPr>
              <a:t>)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674883" y="2916002"/>
            <a:ext cx="1030717" cy="3047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rgbClr val="000000"/>
                </a:solidFill>
              </a:rPr>
              <a:t>FindOk</a:t>
            </a: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12" name="Straight Connector 11"/>
          <p:cNvCxnSpPr>
            <a:stCxn id="5" idx="2"/>
            <a:endCxn id="9" idx="0"/>
          </p:cNvCxnSpPr>
          <p:nvPr/>
        </p:nvCxnSpPr>
        <p:spPr>
          <a:xfrm rot="16200000" flipH="1">
            <a:off x="3600164" y="2812932"/>
            <a:ext cx="1981200" cy="12936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14" name="Straight Connector 13"/>
          <p:cNvCxnSpPr>
            <a:stCxn id="5" idx="2"/>
            <a:endCxn id="10" idx="0"/>
          </p:cNvCxnSpPr>
          <p:nvPr/>
        </p:nvCxnSpPr>
        <p:spPr>
          <a:xfrm rot="16200000" flipH="1">
            <a:off x="4843668" y="1569428"/>
            <a:ext cx="1087202" cy="160594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grpSp>
        <p:nvGrpSpPr>
          <p:cNvPr id="3" name="Group 64"/>
          <p:cNvGrpSpPr/>
          <p:nvPr/>
        </p:nvGrpSpPr>
        <p:grpSpPr>
          <a:xfrm>
            <a:off x="3963790" y="2861846"/>
            <a:ext cx="1400299" cy="338554"/>
            <a:chOff x="3598590" y="5334000"/>
            <a:chExt cx="940365" cy="338554"/>
          </a:xfrm>
        </p:grpSpPr>
        <p:sp>
          <p:nvSpPr>
            <p:cNvPr id="15" name="Oval 14"/>
            <p:cNvSpPr/>
            <p:nvPr/>
          </p:nvSpPr>
          <p:spPr>
            <a:xfrm>
              <a:off x="3672682" y="5359800"/>
              <a:ext cx="846068" cy="31275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98590" y="5334000"/>
              <a:ext cx="940365" cy="33855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0000"/>
                  </a:solidFill>
                </a:rPr>
                <a:t>some </a:t>
              </a:r>
              <a:r>
                <a:rPr lang="en-US" sz="1600" dirty="0" err="1" smtClean="0">
                  <a:solidFill>
                    <a:srgbClr val="000000"/>
                  </a:solidFill>
                </a:rPr>
                <a:t>i:S</a:t>
              </a:r>
              <a:r>
                <a:rPr lang="en-US" sz="1600" dirty="0" smtClean="0">
                  <a:solidFill>
                    <a:srgbClr val="000000"/>
                  </a:solidFill>
                </a:rPr>
                <a:t>[p]</a:t>
              </a:r>
              <a:r>
                <a:rPr lang="en-US" sz="2000" baseline="-25000" dirty="0" smtClean="0">
                  <a:solidFill>
                    <a:srgbClr val="000000"/>
                  </a:solidFill>
                </a:rPr>
                <a:t>  </a:t>
              </a:r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</a:p>
          </p:txBody>
        </p:sp>
      </p:grp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Alternatively refine to parallel model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515844" y="4595017"/>
            <a:ext cx="8229600" cy="1958183"/>
          </a:xfrm>
        </p:spPr>
        <p:txBody>
          <a:bodyPr>
            <a:normAutofit/>
          </a:bodyPr>
          <a:lstStyle/>
          <a:p>
            <a:r>
              <a:rPr lang="en-US" dirty="0" smtClean="0"/>
              <a:t>Partition </a:t>
            </a:r>
            <a:r>
              <a:rPr lang="en-US" dirty="0" smtClean="0">
                <a:solidFill>
                  <a:srgbClr val="0000FF"/>
                </a:solidFill>
              </a:rPr>
              <a:t>S</a:t>
            </a:r>
            <a:r>
              <a:rPr lang="en-US" dirty="0" smtClean="0"/>
              <a:t> so that search is farmed out to multiple processors </a:t>
            </a:r>
            <a:r>
              <a:rPr lang="en-US" dirty="0" smtClean="0">
                <a:solidFill>
                  <a:srgbClr val="0000FF"/>
                </a:solidFill>
              </a:rPr>
              <a:t>p </a:t>
            </a:r>
            <a:r>
              <a:rPr lang="en-US" b="1" dirty="0" smtClean="0">
                <a:solidFill>
                  <a:srgbClr val="0000FF"/>
                </a:solidFill>
                <a:latin typeface="Arial Unicode MS"/>
                <a:cs typeface="Arial Unicode MS"/>
              </a:rPr>
              <a:t>∈</a:t>
            </a:r>
            <a:r>
              <a:rPr lang="en-US" dirty="0" smtClean="0">
                <a:solidFill>
                  <a:srgbClr val="0000FF"/>
                </a:solidFill>
              </a:rPr>
              <a:t> P</a:t>
            </a:r>
          </a:p>
          <a:p>
            <a:r>
              <a:rPr lang="en-US" dirty="0" smtClean="0"/>
              <a:t>This is a simple refinement step in Event-B</a:t>
            </a:r>
          </a:p>
        </p:txBody>
      </p:sp>
      <p:grpSp>
        <p:nvGrpSpPr>
          <p:cNvPr id="16" name="Group 64"/>
          <p:cNvGrpSpPr/>
          <p:nvPr/>
        </p:nvGrpSpPr>
        <p:grpSpPr>
          <a:xfrm>
            <a:off x="4060167" y="2286000"/>
            <a:ext cx="1045233" cy="338554"/>
            <a:chOff x="3604379" y="5334000"/>
            <a:chExt cx="940365" cy="338554"/>
          </a:xfrm>
        </p:grpSpPr>
        <p:sp>
          <p:nvSpPr>
            <p:cNvPr id="17" name="Oval 16"/>
            <p:cNvSpPr/>
            <p:nvPr/>
          </p:nvSpPr>
          <p:spPr>
            <a:xfrm>
              <a:off x="3672682" y="5359800"/>
              <a:ext cx="846068" cy="31275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604379" y="5334000"/>
              <a:ext cx="940365" cy="33855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some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p:P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73D1-2B98-634A-8DEF-EFFF38C9A33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56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2170</TotalTime>
  <Words>712</Words>
  <Application>Microsoft Macintosh PowerPoint</Application>
  <PresentationFormat>On-screen Show (4:3)</PresentationFormat>
  <Paragraphs>457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Model-based reasoning meets code verification </vt:lpstr>
      <vt:lpstr>Talk is about</vt:lpstr>
      <vt:lpstr>Model of a transition system</vt:lpstr>
      <vt:lpstr>Algorithm Specification</vt:lpstr>
      <vt:lpstr>Representing the transition system  in Dafny</vt:lpstr>
      <vt:lpstr>Implementation of algorithm</vt:lpstr>
      <vt:lpstr>Search algorithm pattern</vt:lpstr>
      <vt:lpstr>Could merge to form a (less abstract) sequential algorithm</vt:lpstr>
      <vt:lpstr>Alternatively refine to parallel model</vt:lpstr>
      <vt:lpstr>What’s in a refinement pattern?</vt:lpstr>
      <vt:lpstr>“All Condition” Pattern</vt:lpstr>
      <vt:lpstr>Refinement of CondAll</vt:lpstr>
      <vt:lpstr>“Some Condition” Pattern</vt:lpstr>
      <vt:lpstr>Refinement of CondSome</vt:lpstr>
      <vt:lpstr>Refinement invariants for search</vt:lpstr>
      <vt:lpstr>Convergence variant for search</vt:lpstr>
      <vt:lpstr>Event-B spec of reachability</vt:lpstr>
      <vt:lpstr>Guards for reachability events</vt:lpstr>
      <vt:lpstr>Invariants for reachability refinement</vt:lpstr>
      <vt:lpstr>Spec of Safe event</vt:lpstr>
      <vt:lpstr>Convergence of Safe and Error events</vt:lpstr>
      <vt:lpstr>Refining the Fail event</vt:lpstr>
      <vt:lpstr>Refining the Pass event</vt:lpstr>
      <vt:lpstr>The specter of reach remains</vt:lpstr>
      <vt:lpstr>Add new parameter to Safe event</vt:lpstr>
      <vt:lpstr>Extra parameter gives nested iteration</vt:lpstr>
      <vt:lpstr>Further refinement: tracking the explored states</vt:lpstr>
      <vt:lpstr>Refining the Pass event</vt:lpstr>
      <vt:lpstr>What to verify in Dafny?</vt:lpstr>
      <vt:lpstr>Embed events in the Dafny</vt:lpstr>
      <vt:lpstr>Ghost busters</vt:lpstr>
      <vt:lpstr>Concluding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Hierarchical file system</dc:title>
  <dc:creator>Michael Butler</dc:creator>
  <cp:lastModifiedBy>Michael Butler</cp:lastModifiedBy>
  <cp:revision>500</cp:revision>
  <dcterms:created xsi:type="dcterms:W3CDTF">2010-03-10T08:50:14Z</dcterms:created>
  <dcterms:modified xsi:type="dcterms:W3CDTF">2014-05-22T03:32:14Z</dcterms:modified>
</cp:coreProperties>
</file>