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1"/>
    <p:sldMasterId id="2147483651" r:id="rId2"/>
  </p:sldMasterIdLst>
  <p:notesMasterIdLst>
    <p:notesMasterId r:id="rId32"/>
  </p:notesMasterIdLst>
  <p:sldIdLst>
    <p:sldId id="383" r:id="rId3"/>
    <p:sldId id="448" r:id="rId4"/>
    <p:sldId id="422" r:id="rId5"/>
    <p:sldId id="420" r:id="rId6"/>
    <p:sldId id="425" r:id="rId7"/>
    <p:sldId id="450" r:id="rId8"/>
    <p:sldId id="449" r:id="rId9"/>
    <p:sldId id="452" r:id="rId10"/>
    <p:sldId id="453" r:id="rId11"/>
    <p:sldId id="454" r:id="rId12"/>
    <p:sldId id="455" r:id="rId13"/>
    <p:sldId id="460" r:id="rId14"/>
    <p:sldId id="464" r:id="rId15"/>
    <p:sldId id="456" r:id="rId16"/>
    <p:sldId id="433" r:id="rId17"/>
    <p:sldId id="461" r:id="rId18"/>
    <p:sldId id="423" r:id="rId19"/>
    <p:sldId id="418" r:id="rId20"/>
    <p:sldId id="463" r:id="rId21"/>
    <p:sldId id="439" r:id="rId22"/>
    <p:sldId id="437" r:id="rId23"/>
    <p:sldId id="443" r:id="rId24"/>
    <p:sldId id="459" r:id="rId25"/>
    <p:sldId id="458" r:id="rId26"/>
    <p:sldId id="457" r:id="rId27"/>
    <p:sldId id="444" r:id="rId28"/>
    <p:sldId id="445" r:id="rId29"/>
    <p:sldId id="446" r:id="rId30"/>
    <p:sldId id="447" r:id="rId31"/>
  </p:sldIdLst>
  <p:sldSz cx="9144000" cy="6858000" type="screen4x3"/>
  <p:notesSz cx="7010400" cy="9236075"/>
  <p:defaultTextStyle>
    <a:defPPr>
      <a:defRPr lang="en-GB"/>
    </a:defPPr>
    <a:lvl1pPr algn="l" defTabSz="457200" rtl="0" fontAlgn="base">
      <a:lnSpc>
        <a:spcPct val="87000"/>
      </a:lnSpc>
      <a:spcBef>
        <a:spcPct val="0"/>
      </a:spcBef>
      <a:spcAft>
        <a:spcPct val="0"/>
      </a:spcAft>
      <a:buClr>
        <a:srgbClr val="FFFFCC"/>
      </a:buClr>
      <a:buSzPct val="100000"/>
      <a:buFont typeface="Comic Sans MS" pitchFamily="66" charset="0"/>
      <a:defRPr sz="2400" kern="1200">
        <a:solidFill>
          <a:schemeClr val="bg1"/>
        </a:solidFill>
        <a:latin typeface="Comic Sans MS" pitchFamily="66" charset="0"/>
        <a:ea typeface="Lucida Sans Unicode" pitchFamily="34" charset="0"/>
        <a:cs typeface="Lucida Sans Unicode" pitchFamily="34" charset="0"/>
      </a:defRPr>
    </a:lvl1pPr>
    <a:lvl2pPr marL="457200" algn="l" defTabSz="457200" rtl="0" fontAlgn="base">
      <a:lnSpc>
        <a:spcPct val="87000"/>
      </a:lnSpc>
      <a:spcBef>
        <a:spcPct val="0"/>
      </a:spcBef>
      <a:spcAft>
        <a:spcPct val="0"/>
      </a:spcAft>
      <a:buClr>
        <a:srgbClr val="FFFFCC"/>
      </a:buClr>
      <a:buSzPct val="100000"/>
      <a:buFont typeface="Comic Sans MS" pitchFamily="66" charset="0"/>
      <a:defRPr sz="2400" kern="1200">
        <a:solidFill>
          <a:schemeClr val="bg1"/>
        </a:solidFill>
        <a:latin typeface="Comic Sans MS" pitchFamily="66" charset="0"/>
        <a:ea typeface="Lucida Sans Unicode" pitchFamily="34" charset="0"/>
        <a:cs typeface="Lucida Sans Unicode" pitchFamily="34" charset="0"/>
      </a:defRPr>
    </a:lvl2pPr>
    <a:lvl3pPr marL="914400" algn="l" defTabSz="457200" rtl="0" fontAlgn="base">
      <a:lnSpc>
        <a:spcPct val="87000"/>
      </a:lnSpc>
      <a:spcBef>
        <a:spcPct val="0"/>
      </a:spcBef>
      <a:spcAft>
        <a:spcPct val="0"/>
      </a:spcAft>
      <a:buClr>
        <a:srgbClr val="FFFFCC"/>
      </a:buClr>
      <a:buSzPct val="100000"/>
      <a:buFont typeface="Comic Sans MS" pitchFamily="66" charset="0"/>
      <a:defRPr sz="2400" kern="1200">
        <a:solidFill>
          <a:schemeClr val="bg1"/>
        </a:solidFill>
        <a:latin typeface="Comic Sans MS" pitchFamily="66" charset="0"/>
        <a:ea typeface="Lucida Sans Unicode" pitchFamily="34" charset="0"/>
        <a:cs typeface="Lucida Sans Unicode" pitchFamily="34" charset="0"/>
      </a:defRPr>
    </a:lvl3pPr>
    <a:lvl4pPr marL="1371600" algn="l" defTabSz="457200" rtl="0" fontAlgn="base">
      <a:lnSpc>
        <a:spcPct val="87000"/>
      </a:lnSpc>
      <a:spcBef>
        <a:spcPct val="0"/>
      </a:spcBef>
      <a:spcAft>
        <a:spcPct val="0"/>
      </a:spcAft>
      <a:buClr>
        <a:srgbClr val="FFFFCC"/>
      </a:buClr>
      <a:buSzPct val="100000"/>
      <a:buFont typeface="Comic Sans MS" pitchFamily="66" charset="0"/>
      <a:defRPr sz="2400" kern="1200">
        <a:solidFill>
          <a:schemeClr val="bg1"/>
        </a:solidFill>
        <a:latin typeface="Comic Sans MS" pitchFamily="66" charset="0"/>
        <a:ea typeface="Lucida Sans Unicode" pitchFamily="34" charset="0"/>
        <a:cs typeface="Lucida Sans Unicode" pitchFamily="34" charset="0"/>
      </a:defRPr>
    </a:lvl4pPr>
    <a:lvl5pPr marL="1828800" algn="l" defTabSz="457200" rtl="0" fontAlgn="base">
      <a:lnSpc>
        <a:spcPct val="87000"/>
      </a:lnSpc>
      <a:spcBef>
        <a:spcPct val="0"/>
      </a:spcBef>
      <a:spcAft>
        <a:spcPct val="0"/>
      </a:spcAft>
      <a:buClr>
        <a:srgbClr val="FFFFCC"/>
      </a:buClr>
      <a:buSzPct val="100000"/>
      <a:buFont typeface="Comic Sans MS" pitchFamily="66" charset="0"/>
      <a:defRPr sz="2400" kern="1200">
        <a:solidFill>
          <a:schemeClr val="bg1"/>
        </a:solidFill>
        <a:latin typeface="Comic Sans MS" pitchFamily="66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Lucida Sans Unicode" pitchFamily="34" charset="0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65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hn Singleton" initials="J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A1E2"/>
    <a:srgbClr val="3D45E3"/>
    <a:srgbClr val="FF0000"/>
    <a:srgbClr val="CC0099"/>
    <a:srgbClr val="401B5B"/>
    <a:srgbClr val="FF5229"/>
    <a:srgbClr val="00CCFF"/>
    <a:srgbClr val="DE0000"/>
    <a:srgbClr val="1D05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85" autoAdjust="0"/>
    <p:restoredTop sz="91623" autoAdjust="0"/>
  </p:normalViewPr>
  <p:slideViewPr>
    <p:cSldViewPr>
      <p:cViewPr varScale="1">
        <p:scale>
          <a:sx n="65" d="100"/>
          <a:sy n="65" d="100"/>
        </p:scale>
        <p:origin x="-1686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6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011993" cy="923765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7011993" cy="923765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35875" cy="46117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2932" y="0"/>
            <a:ext cx="3035874" cy="46117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96975" y="693738"/>
            <a:ext cx="4614863" cy="3460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8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35464" y="4387452"/>
            <a:ext cx="5137879" cy="415370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8774903"/>
            <a:ext cx="3035875" cy="46117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880" tIns="46440" rIns="92880" bIns="4644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972932" y="8774903"/>
            <a:ext cx="3035874" cy="46117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880" tIns="46440" rIns="92880" bIns="4644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F2DA576-018A-424C-AA4F-4F87967587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887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dirty="0" smtClean="0">
                <a:latin typeface="Comic Sans MS" pitchFamily="66" charset="0"/>
                <a:ea typeface="Lucida Sans Unicode" pitchFamily="34" charset="0"/>
                <a:cs typeface="Lucida Sans Unicode" pitchFamily="34" charset="0"/>
              </a:rPr>
              <a:t>Essentially</a:t>
            </a:r>
            <a:r>
              <a:rPr lang="en-GB" baseline="0" dirty="0" smtClean="0">
                <a:latin typeface="Comic Sans MS" pitchFamily="66" charset="0"/>
                <a:ea typeface="Lucida Sans Unicode" pitchFamily="34" charset="0"/>
                <a:cs typeface="Lucida Sans Unicode" pitchFamily="34" charset="0"/>
              </a:rPr>
              <a:t> this is a programming problem, of how to best express information flow.</a:t>
            </a:r>
          </a:p>
          <a:p>
            <a:r>
              <a:rPr lang="en-GB" dirty="0" smtClean="0">
                <a:latin typeface="Comic Sans MS" pitchFamily="66" charset="0"/>
                <a:ea typeface="Lucida Sans Unicode" pitchFamily="34" charset="0"/>
                <a:cs typeface="Lucida Sans Unicode" pitchFamily="34" charset="0"/>
              </a:rPr>
              <a:t>This work is supported in part by the US NSF under grant </a:t>
            </a:r>
            <a:r>
              <a:rPr lang="en-US" sz="1200" b="0" i="0" kern="120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rPr>
              <a:t>CCF-0916715,</a:t>
            </a:r>
            <a:r>
              <a:rPr lang="en-US" sz="1200" b="0" i="0" kern="1200" baseline="0" dirty="0" smtClean="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rPr>
              <a:t> which was a joint grant with David Naumann.</a:t>
            </a:r>
          </a:p>
          <a:p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F39BEA4-B4C9-4655-971B-71F3ECCCAE1E}" type="slidenum">
              <a:rPr lang="en-GB" smtClean="0"/>
              <a:pPr/>
              <a:t>1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231951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Good for distributed and evolving systems.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552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044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SPARTA notation.  The problem is that this fixes the labels for the API.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F2DA576-018A-424C-AA4F-4F87967587FD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F2DA576-018A-424C-AA4F-4F87967587FD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4085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397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286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Edges flowing to the app are inputs, from the app are outputs.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826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UI, NET, and FILE are channels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767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4665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Edges flowing to the app are inputs, from the app are outputs.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82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aim is to give a better way</a:t>
            </a:r>
            <a:r>
              <a:rPr lang="en-US" baseline="0" dirty="0" smtClean="0"/>
              <a:t> to specify information flow security.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F2DA576-018A-424C-AA4F-4F87967587FD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1726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for confidentiality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96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3440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example didn’t work out so well.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82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Font is too small.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223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uses the security labels from the application, which are mapped from the API</a:t>
            </a:r>
            <a:r>
              <a:rPr lang="en-US" baseline="0" dirty="0" smtClean="0"/>
              <a:t> by the edge mapping.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246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954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614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features allow API specs to be reusable although</a:t>
            </a:r>
            <a:r>
              <a:rPr lang="en-US" baseline="0" dirty="0" smtClean="0"/>
              <a:t> users customize security labels and mapping.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096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267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23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ACLs effectively reduce</a:t>
            </a:r>
            <a:r>
              <a:rPr lang="en-US" baseline="0" dirty="0" smtClean="0"/>
              <a:t> managing information to authorization.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44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question is,</a:t>
            </a:r>
            <a:r>
              <a:rPr lang="en-US" baseline="0" dirty="0" smtClean="0"/>
              <a:t> when should these be permitted?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500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Variables are shorthand for any kind of information store (files, …)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26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en-US" dirty="0" smtClean="0"/>
              <a:t>The lattice doesn’t have to be composed from sets, but that is one</a:t>
            </a:r>
            <a:r>
              <a:rPr lang="en-US" baseline="0" dirty="0" smtClean="0"/>
              <a:t> way to do it.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F2DA576-018A-424C-AA4F-4F87967587FD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522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top is the security class</a:t>
            </a:r>
            <a:r>
              <a:rPr lang="en-US" baseline="0" dirty="0" smtClean="0"/>
              <a:t> of the</a:t>
            </a:r>
            <a:r>
              <a:rPr lang="en-US" dirty="0" smtClean="0"/>
              <a:t> most private (secret) variables,</a:t>
            </a:r>
            <a:r>
              <a:rPr lang="en-US" baseline="0" dirty="0" smtClean="0"/>
              <a:t> which can’t be sent to a file, the net, or the UI.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F2DA576-018A-424C-AA4F-4F87967587FD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751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Safe in the sense that the variable’s declared sinks and sources are still a conservative approximation of the permitted information flows in the program.</a:t>
            </a:r>
          </a:p>
          <a:p>
            <a:r>
              <a:rPr lang="en-US" dirty="0" smtClean="0"/>
              <a:t>The terms SINK and SOURCE</a:t>
            </a:r>
            <a:r>
              <a:rPr lang="en-US" baseline="0" dirty="0" smtClean="0"/>
              <a:t> don’t actually appear in Myers and </a:t>
            </a:r>
            <a:r>
              <a:rPr lang="en-US" baseline="0" dirty="0" err="1" smtClean="0"/>
              <a:t>Liskov’s</a:t>
            </a:r>
            <a:r>
              <a:rPr lang="en-US" baseline="0" dirty="0" smtClean="0"/>
              <a:t> work, but it’s the most direct translation and is maybe easier to use in the context of explaining.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032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written in the notation of SPARTA. </a:t>
            </a:r>
          </a:p>
          <a:p>
            <a:r>
              <a:rPr lang="en-US" dirty="0" smtClean="0"/>
              <a:t>It’s safe to remove sinks, so that</a:t>
            </a:r>
            <a:r>
              <a:rPr lang="en-US" baseline="0" dirty="0" smtClean="0"/>
              <a:t> part is okay (making the value be restricted in confidentiality).</a:t>
            </a:r>
          </a:p>
          <a:p>
            <a:r>
              <a:rPr lang="en-US" baseline="0" dirty="0" smtClean="0"/>
              <a:t>It’s not safe to remove sources however, as then we lose the fact that the value may have come from the UI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FB2B4-A15E-4D03-9422-E828D40ACC9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54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6450" y="0"/>
            <a:ext cx="18097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52768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UCF logo- tag horizontal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3375" y="6276975"/>
            <a:ext cx="30956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8392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34671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6700" y="1524000"/>
            <a:ext cx="34671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6450" y="0"/>
            <a:ext cx="18097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52768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34671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6700" y="1524000"/>
            <a:ext cx="34671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5" descr="grad-logoHeader-gif"/>
          <p:cNvPicPr>
            <a:picLocks noChangeAspect="1" noChangeArrowheads="1"/>
          </p:cNvPicPr>
          <p:nvPr/>
        </p:nvPicPr>
        <p:blipFill>
          <a:blip r:embed="rId15" cstate="print"/>
          <a:srcRect r="3226" b="24161"/>
          <a:stretch>
            <a:fillRect/>
          </a:stretch>
        </p:blipFill>
        <p:spPr bwMode="auto">
          <a:xfrm>
            <a:off x="0" y="0"/>
            <a:ext cx="9144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46" descr="EECS wave Centered text (15 pt) copy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5715000"/>
            <a:ext cx="60960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7239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7086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46" r:id="rId1"/>
    <p:sldLayoutId id="2147484147" r:id="rId2"/>
    <p:sldLayoutId id="2147484148" r:id="rId3"/>
    <p:sldLayoutId id="2147484149" r:id="rId4"/>
    <p:sldLayoutId id="2147484150" r:id="rId5"/>
    <p:sldLayoutId id="2147484151" r:id="rId6"/>
    <p:sldLayoutId id="2147484152" r:id="rId7"/>
    <p:sldLayoutId id="2147484153" r:id="rId8"/>
    <p:sldLayoutId id="2147484154" r:id="rId9"/>
    <p:sldLayoutId id="2147484155" r:id="rId10"/>
    <p:sldLayoutId id="2147484156" r:id="rId11"/>
    <p:sldLayoutId id="214748415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4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9" descr="logo-bg"/>
          <p:cNvPicPr>
            <a:picLocks noChangeAspect="1" noChangeArrowheads="1"/>
          </p:cNvPicPr>
          <p:nvPr/>
        </p:nvPicPr>
        <p:blipFill>
          <a:blip r:embed="rId15" cstate="print"/>
          <a:srcRect r="3226"/>
          <a:stretch>
            <a:fillRect/>
          </a:stretch>
        </p:blipFill>
        <p:spPr bwMode="auto">
          <a:xfrm>
            <a:off x="0" y="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305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09" name="Text Box 61"/>
          <p:cNvSpPr txBox="1">
            <a:spLocks noChangeArrowheads="1"/>
          </p:cNvSpPr>
          <p:nvPr/>
        </p:nvSpPr>
        <p:spPr bwMode="auto">
          <a:xfrm>
            <a:off x="9661525" y="21748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4400">
              <a:lnSpc>
                <a:spcPct val="100000"/>
              </a:lnSpc>
              <a:buClrTx/>
              <a:buSzTx/>
              <a:buFontTx/>
              <a:buNone/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68" r:id="rId1"/>
    <p:sldLayoutId id="2147484169" r:id="rId2"/>
    <p:sldLayoutId id="2147484158" r:id="rId3"/>
    <p:sldLayoutId id="2147484159" r:id="rId4"/>
    <p:sldLayoutId id="2147484160" r:id="rId5"/>
    <p:sldLayoutId id="2147484161" r:id="rId6"/>
    <p:sldLayoutId id="2147484162" r:id="rId7"/>
    <p:sldLayoutId id="2147484163" r:id="rId8"/>
    <p:sldLayoutId id="2147484164" r:id="rId9"/>
    <p:sldLayoutId id="2147484165" r:id="rId10"/>
    <p:sldLayoutId id="2147484166" r:id="rId11"/>
    <p:sldLayoutId id="2147484167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8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image" Target="../media/image19.emf"/><Relationship Id="rId18" Type="http://schemas.openxmlformats.org/officeDocument/2006/relationships/image" Target="../media/image24.emf"/><Relationship Id="rId3" Type="http://schemas.openxmlformats.org/officeDocument/2006/relationships/image" Target="../media/image7.png"/><Relationship Id="rId21" Type="http://schemas.openxmlformats.org/officeDocument/2006/relationships/image" Target="../media/image27.emf"/><Relationship Id="rId7" Type="http://schemas.openxmlformats.org/officeDocument/2006/relationships/image" Target="../media/image13.emf"/><Relationship Id="rId12" Type="http://schemas.openxmlformats.org/officeDocument/2006/relationships/image" Target="../media/image18.emf"/><Relationship Id="rId17" Type="http://schemas.openxmlformats.org/officeDocument/2006/relationships/image" Target="../media/image23.emf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22.emf"/><Relationship Id="rId20" Type="http://schemas.openxmlformats.org/officeDocument/2006/relationships/image" Target="../media/image26.emf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emf"/><Relationship Id="rId11" Type="http://schemas.openxmlformats.org/officeDocument/2006/relationships/image" Target="../media/image17.emf"/><Relationship Id="rId5" Type="http://schemas.openxmlformats.org/officeDocument/2006/relationships/image" Target="../media/image11.emf"/><Relationship Id="rId15" Type="http://schemas.openxmlformats.org/officeDocument/2006/relationships/image" Target="../media/image21.emf"/><Relationship Id="rId10" Type="http://schemas.openxmlformats.org/officeDocument/2006/relationships/image" Target="../media/image16.emf"/><Relationship Id="rId19" Type="http://schemas.openxmlformats.org/officeDocument/2006/relationships/image" Target="../media/image25.emf"/><Relationship Id="rId4" Type="http://schemas.openxmlformats.org/officeDocument/2006/relationships/image" Target="../media/image10.emf"/><Relationship Id="rId9" Type="http://schemas.openxmlformats.org/officeDocument/2006/relationships/image" Target="../media/image15.emf"/><Relationship Id="rId14" Type="http://schemas.openxmlformats.org/officeDocument/2006/relationships/image" Target="../media/image20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image" Target="../media/image28.emf"/><Relationship Id="rId7" Type="http://schemas.openxmlformats.org/officeDocument/2006/relationships/image" Target="../media/image32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1.emf"/><Relationship Id="rId11" Type="http://schemas.openxmlformats.org/officeDocument/2006/relationships/image" Target="../media/image7.png"/><Relationship Id="rId5" Type="http://schemas.openxmlformats.org/officeDocument/2006/relationships/image" Target="../media/image30.emf"/><Relationship Id="rId10" Type="http://schemas.openxmlformats.org/officeDocument/2006/relationships/image" Target="../media/image35.emf"/><Relationship Id="rId4" Type="http://schemas.openxmlformats.org/officeDocument/2006/relationships/image" Target="../media/image29.emf"/><Relationship Id="rId9" Type="http://schemas.openxmlformats.org/officeDocument/2006/relationships/image" Target="../media/image34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image" Target="../media/image19.emf"/><Relationship Id="rId18" Type="http://schemas.openxmlformats.org/officeDocument/2006/relationships/image" Target="../media/image24.emf"/><Relationship Id="rId3" Type="http://schemas.openxmlformats.org/officeDocument/2006/relationships/image" Target="../media/image7.png"/><Relationship Id="rId21" Type="http://schemas.openxmlformats.org/officeDocument/2006/relationships/image" Target="../media/image27.emf"/><Relationship Id="rId7" Type="http://schemas.openxmlformats.org/officeDocument/2006/relationships/image" Target="../media/image13.emf"/><Relationship Id="rId12" Type="http://schemas.openxmlformats.org/officeDocument/2006/relationships/image" Target="../media/image18.emf"/><Relationship Id="rId17" Type="http://schemas.openxmlformats.org/officeDocument/2006/relationships/image" Target="../media/image23.emf"/><Relationship Id="rId2" Type="http://schemas.openxmlformats.org/officeDocument/2006/relationships/notesSlide" Target="../notesSlides/notesSlide19.xml"/><Relationship Id="rId16" Type="http://schemas.openxmlformats.org/officeDocument/2006/relationships/image" Target="../media/image22.emf"/><Relationship Id="rId20" Type="http://schemas.openxmlformats.org/officeDocument/2006/relationships/image" Target="../media/image26.emf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emf"/><Relationship Id="rId11" Type="http://schemas.openxmlformats.org/officeDocument/2006/relationships/image" Target="../media/image17.emf"/><Relationship Id="rId5" Type="http://schemas.openxmlformats.org/officeDocument/2006/relationships/image" Target="../media/image11.emf"/><Relationship Id="rId15" Type="http://schemas.openxmlformats.org/officeDocument/2006/relationships/image" Target="../media/image21.emf"/><Relationship Id="rId10" Type="http://schemas.openxmlformats.org/officeDocument/2006/relationships/image" Target="../media/image16.emf"/><Relationship Id="rId19" Type="http://schemas.openxmlformats.org/officeDocument/2006/relationships/image" Target="../media/image25.emf"/><Relationship Id="rId4" Type="http://schemas.openxmlformats.org/officeDocument/2006/relationships/image" Target="../media/image10.emf"/><Relationship Id="rId9" Type="http://schemas.openxmlformats.org/officeDocument/2006/relationships/image" Target="../media/image15.emf"/><Relationship Id="rId14" Type="http://schemas.openxmlformats.org/officeDocument/2006/relationships/image" Target="../media/image2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checklt.github.io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ctrTitle"/>
          </p:nvPr>
        </p:nvSpPr>
        <p:spPr>
          <a:xfrm>
            <a:off x="-1" y="1282700"/>
            <a:ext cx="9144001" cy="2832100"/>
          </a:xfrm>
        </p:spPr>
        <p:txBody>
          <a:bodyPr/>
          <a:lstStyle/>
          <a:p>
            <a:pPr algn="ctr"/>
            <a:r>
              <a:rPr lang="en-US" sz="5400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A Bipartite Graph Model</a:t>
            </a:r>
            <a:br>
              <a:rPr lang="en-US" sz="5400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</a:br>
            <a:r>
              <a:rPr lang="en-US" sz="5400" dirty="0" smtClean="0">
                <a:latin typeface="Arial" pitchFamily="34" charset="0"/>
                <a:cs typeface="Arial" pitchFamily="34" charset="0"/>
              </a:rPr>
              <a:t>of</a:t>
            </a:r>
            <a:br>
              <a:rPr lang="en-US" sz="5400" dirty="0" smtClean="0">
                <a:latin typeface="Arial" pitchFamily="34" charset="0"/>
                <a:cs typeface="Arial" pitchFamily="34" charset="0"/>
              </a:rPr>
            </a:br>
            <a:r>
              <a:rPr lang="en-US" sz="5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Information Flow</a:t>
            </a:r>
          </a:p>
        </p:txBody>
      </p:sp>
      <p:sp>
        <p:nvSpPr>
          <p:cNvPr id="5123" name="Subtitle 4"/>
          <p:cNvSpPr>
            <a:spLocks noGrp="1"/>
          </p:cNvSpPr>
          <p:nvPr>
            <p:ph type="subTitle" idx="1"/>
          </p:nvPr>
        </p:nvSpPr>
        <p:spPr>
          <a:xfrm>
            <a:off x="-1" y="4343400"/>
            <a:ext cx="9144001" cy="1981200"/>
          </a:xfrm>
        </p:spPr>
        <p:txBody>
          <a:bodyPr/>
          <a:lstStyle/>
          <a:p>
            <a:pPr lvl="1">
              <a:lnSpc>
                <a:spcPct val="8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000" b="1" i="1" dirty="0" smtClean="0">
                <a:solidFill>
                  <a:srgbClr val="CC0099"/>
                </a:solidFill>
                <a:latin typeface="Arial" pitchFamily="34" charset="0"/>
                <a:cs typeface="Arial" pitchFamily="34" charset="0"/>
              </a:rPr>
              <a:t>IFIP WG 2.3, May 2014</a:t>
            </a:r>
          </a:p>
          <a:p>
            <a:pPr lvl="1">
              <a:lnSpc>
                <a:spcPct val="8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000" b="1" i="1" dirty="0" smtClean="0">
              <a:solidFill>
                <a:srgbClr val="CC0099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8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000" b="1" i="1" dirty="0" smtClean="0">
                <a:solidFill>
                  <a:srgbClr val="CC0099"/>
                </a:solidFill>
                <a:latin typeface="Arial" pitchFamily="34" charset="0"/>
                <a:cs typeface="Arial" pitchFamily="34" charset="0"/>
              </a:rPr>
              <a:t>Gary T. Leavens (with John L. Singleton)</a:t>
            </a:r>
          </a:p>
          <a:p>
            <a:pPr lvl="1">
              <a:lnSpc>
                <a:spcPct val="8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University of Central Florida </a:t>
            </a:r>
            <a:br>
              <a:rPr lang="en-US" sz="2000" b="1" i="1" dirty="0" smtClean="0">
                <a:latin typeface="Arial" pitchFamily="34" charset="0"/>
                <a:cs typeface="Arial" pitchFamily="34" charset="0"/>
              </a:rPr>
            </a:b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Orlando Florida</a:t>
            </a:r>
            <a:endParaRPr lang="en-GB" sz="2000" b="1" i="1" dirty="0" smtClean="0">
              <a:latin typeface="Arial" pitchFamily="34" charset="0"/>
              <a:cs typeface="Arial" pitchFamily="34" charset="0"/>
            </a:endParaR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US" dirty="0" smtClean="0"/>
          </a:p>
        </p:txBody>
      </p:sp>
      <p:pic>
        <p:nvPicPr>
          <p:cNvPr id="4" name="Picture 2" descr="CompleteBipartite1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029200"/>
            <a:ext cx="1447800" cy="1546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5334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006600"/>
                </a:solidFill>
                <a:latin typeface="Arial" panose="020B0604020202020204"/>
              </a:rPr>
              <a:t>Key Properties of Decentralized Label Model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33400" y="1371600"/>
            <a:ext cx="8305800" cy="3838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Label creation and propagation is not centralized.</a:t>
            </a: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New labels can be created dynamically.</a:t>
            </a: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But checking is mostly static</a:t>
            </a:r>
          </a:p>
          <a:p>
            <a:pPr marL="0" indent="0">
              <a:buNone/>
            </a:pPr>
            <a:endParaRPr lang="en-US" dirty="0" smtClean="0">
              <a:solidFill>
                <a:sysClr val="windowText" lastClr="000000"/>
              </a:solidFill>
              <a:latin typeface="Arial" panose="020B060402020202020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3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81000" y="-7620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Arial" panose="020B0604020202020204"/>
              </a:rPr>
              <a:t>Drawbacks of the Decentralized Model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33400" y="1447800"/>
            <a:ext cx="7315200" cy="4348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Set-based labels can be cumbersome to write in programs. 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endParaRPr lang="en-US" dirty="0" smtClean="0">
              <a:solidFill>
                <a:sysClr val="windowText" lastClr="000000"/>
              </a:solidFill>
              <a:latin typeface="Arial" panose="020B0604020202020204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Arial" panose="020B0604020202020204"/>
              </a:rPr>
              <a:t>Programmers must reason about 2 directions at once:</a:t>
            </a:r>
          </a:p>
          <a:p>
            <a:pPr lvl="1"/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Confidentiality</a:t>
            </a:r>
          </a:p>
          <a:p>
            <a:pPr lvl="1"/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Integrity</a:t>
            </a:r>
          </a:p>
          <a:p>
            <a:pPr lvl="1"/>
            <a:endParaRPr lang="en-US" dirty="0" smtClean="0">
              <a:solidFill>
                <a:sysClr val="windowText" lastClr="000000"/>
              </a:solidFill>
              <a:latin typeface="Arial" panose="020B0604020202020204"/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APIs must be specified once and for all</a:t>
            </a:r>
            <a:endParaRPr lang="en-US" dirty="0" smtClean="0">
              <a:solidFill>
                <a:srgbClr val="FF0000"/>
              </a:solidFill>
              <a:latin typeface="Arial" panose="020B0604020202020204"/>
            </a:endParaRPr>
          </a:p>
          <a:p>
            <a:pPr marL="0" indent="0">
              <a:buNone/>
            </a:pPr>
            <a:endParaRPr lang="en-US" dirty="0" smtClean="0">
              <a:solidFill>
                <a:sysClr val="windowText" lastClr="000000"/>
              </a:solidFill>
              <a:latin typeface="Arial" panose="020B060402020202020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33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API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15400" cy="54102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package</a:t>
            </a:r>
            <a:r>
              <a:rPr lang="en-US" sz="2400" b="0" dirty="0"/>
              <a:t> android.content.res;</a:t>
            </a:r>
          </a:p>
          <a:p>
            <a:pPr marL="0" indent="0">
              <a:buNone/>
            </a:pPr>
            <a:r>
              <a:rPr lang="en-US" sz="2400" dirty="0"/>
              <a:t>class</a:t>
            </a:r>
            <a:r>
              <a:rPr lang="en-US" sz="2400" b="0" dirty="0"/>
              <a:t> </a:t>
            </a:r>
            <a:r>
              <a:rPr lang="en-US" sz="2400" b="0" dirty="0" err="1"/>
              <a:t>AssetFileDescriptor</a:t>
            </a:r>
            <a:r>
              <a:rPr lang="en-US" sz="2400" b="0" dirty="0"/>
              <a:t> {</a:t>
            </a:r>
          </a:p>
          <a:p>
            <a:pPr marL="0" indent="0">
              <a:buNone/>
            </a:pPr>
            <a:r>
              <a:rPr lang="en-US" sz="2400" b="0" dirty="0"/>
              <a:t>     </a:t>
            </a:r>
            <a:r>
              <a:rPr lang="en-US" sz="2400" b="0" dirty="0">
                <a:solidFill>
                  <a:srgbClr val="FF0000"/>
                </a:solidFill>
              </a:rPr>
              <a:t>@Source({FILESYSTEM}) </a:t>
            </a:r>
            <a:r>
              <a:rPr lang="en-US" sz="2400" b="0" dirty="0"/>
              <a:t/>
            </a:r>
            <a:br>
              <a:rPr lang="en-US" sz="2400" b="0" dirty="0"/>
            </a:br>
            <a:r>
              <a:rPr lang="en-US" sz="2400" b="0" dirty="0"/>
              <a:t>     </a:t>
            </a:r>
            <a:r>
              <a:rPr lang="en-US" sz="2400" b="0" dirty="0" err="1"/>
              <a:t>FileInputStream</a:t>
            </a:r>
            <a:r>
              <a:rPr lang="en-US" sz="2400" b="0" dirty="0"/>
              <a:t> </a:t>
            </a:r>
            <a:r>
              <a:rPr lang="en-US" sz="2400" b="0" dirty="0" err="1"/>
              <a:t>createInputStream</a:t>
            </a:r>
            <a:r>
              <a:rPr lang="en-US" sz="2400" b="0" dirty="0"/>
              <a:t>() </a:t>
            </a:r>
            <a:r>
              <a:rPr lang="en-US" sz="2400" b="0" dirty="0" smtClean="0"/>
              <a:t> </a:t>
            </a:r>
            <a:r>
              <a:rPr lang="en-US" sz="2400" b="0" dirty="0"/>
              <a:t>throws </a:t>
            </a:r>
            <a:r>
              <a:rPr lang="en-US" sz="2400" b="0" dirty="0" err="1"/>
              <a:t>IOException</a:t>
            </a:r>
            <a:r>
              <a:rPr lang="en-US" sz="2400" b="0" dirty="0"/>
              <a:t>;   </a:t>
            </a:r>
            <a:endParaRPr lang="en-US" sz="2400" b="0" dirty="0" smtClean="0"/>
          </a:p>
          <a:p>
            <a:pPr marL="0" indent="0">
              <a:buNone/>
            </a:pPr>
            <a:r>
              <a:rPr lang="en-US" sz="2400" b="0" dirty="0" smtClean="0"/>
              <a:t>}</a:t>
            </a:r>
            <a:endParaRPr lang="en-US" sz="2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Client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0" dirty="0">
                <a:solidFill>
                  <a:srgbClr val="FF0000"/>
                </a:solidFill>
              </a:rPr>
              <a:t>@Source({FILESYSTEM, LITERAL})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0" dirty="0" err="1" smtClean="0"/>
              <a:t>InputStream</a:t>
            </a:r>
            <a:r>
              <a:rPr lang="en-US" b="0" dirty="0" smtClean="0"/>
              <a:t> is;</a:t>
            </a:r>
          </a:p>
          <a:p>
            <a:pPr marL="0" indent="0">
              <a:buNone/>
            </a:pPr>
            <a:r>
              <a:rPr lang="en-US" b="0" dirty="0" smtClean="0"/>
              <a:t>is = </a:t>
            </a:r>
            <a:r>
              <a:rPr lang="en-US" b="0" dirty="0" err="1" smtClean="0"/>
              <a:t>encryptedVideoAsset.createInputStream</a:t>
            </a:r>
            <a:r>
              <a:rPr lang="en-US" b="0" dirty="0" smtClean="0"/>
              <a:t>();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60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5334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C00000"/>
                </a:solidFill>
                <a:latin typeface="Arial" panose="020B0604020202020204"/>
              </a:rPr>
              <a:t>Is the Power of the Distributed </a:t>
            </a:r>
            <a:r>
              <a:rPr lang="en-US" dirty="0" smtClean="0">
                <a:solidFill>
                  <a:srgbClr val="C00000"/>
                </a:solidFill>
                <a:latin typeface="Arial" panose="020B0604020202020204"/>
              </a:rPr>
              <a:t>Label </a:t>
            </a:r>
            <a:r>
              <a:rPr lang="en-US" dirty="0" smtClean="0">
                <a:solidFill>
                  <a:srgbClr val="C00000"/>
                </a:solidFill>
                <a:latin typeface="Arial" panose="020B0604020202020204"/>
              </a:rPr>
              <a:t>Model needed?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295400"/>
            <a:ext cx="8365331" cy="4238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Many programs are not distributed </a:t>
            </a:r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Even distributed programs can be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logically centralized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5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609600" y="2667000"/>
            <a:ext cx="605177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The Bipartite Graph Model of Information Flow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381000"/>
            <a:ext cx="3858749" cy="6814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Approach/Idea</a:t>
            </a:r>
            <a:endParaRPr lang="en-US" sz="4400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9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810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006600"/>
                </a:solidFill>
                <a:latin typeface="Arial" panose="020B0604020202020204"/>
              </a:rPr>
              <a:t>Model Idea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  <p:grpSp>
        <p:nvGrpSpPr>
          <p:cNvPr id="2052" name="Group 4"/>
          <p:cNvGrpSpPr>
            <a:grpSpLocks noChangeAspect="1"/>
          </p:cNvGrpSpPr>
          <p:nvPr/>
        </p:nvGrpSpPr>
        <p:grpSpPr bwMode="auto">
          <a:xfrm>
            <a:off x="914400" y="1228911"/>
            <a:ext cx="7100717" cy="4907329"/>
            <a:chOff x="809" y="935"/>
            <a:chExt cx="4024" cy="2781"/>
          </a:xfrm>
        </p:grpSpPr>
        <p:sp>
          <p:nvSpPr>
            <p:cNvPr id="2051" name="AutoShape 3"/>
            <p:cNvSpPr>
              <a:spLocks noChangeAspect="1" noChangeArrowheads="1" noTextEdit="1"/>
            </p:cNvSpPr>
            <p:nvPr/>
          </p:nvSpPr>
          <p:spPr bwMode="auto">
            <a:xfrm>
              <a:off x="809" y="935"/>
              <a:ext cx="4016" cy="2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09" y="935"/>
              <a:ext cx="1864" cy="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09" y="935"/>
              <a:ext cx="1864" cy="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5" name="Oval 7"/>
            <p:cNvSpPr>
              <a:spLocks noChangeArrowheads="1"/>
            </p:cNvSpPr>
            <p:nvPr/>
          </p:nvSpPr>
          <p:spPr bwMode="auto">
            <a:xfrm>
              <a:off x="830" y="947"/>
              <a:ext cx="1815" cy="2728"/>
            </a:xfrm>
            <a:prstGeom prst="ellipse">
              <a:avLst/>
            </a:pr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56" name="Picture 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83" y="1544"/>
              <a:ext cx="442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7" name="Picture 9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83" y="1544"/>
              <a:ext cx="442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1008" y="1556"/>
              <a:ext cx="389" cy="389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1008" y="1556"/>
              <a:ext cx="389" cy="389"/>
            </a:xfrm>
            <a:prstGeom prst="rect">
              <a:avLst/>
            </a:pr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1111" y="1664"/>
              <a:ext cx="13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UI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61" name="Picture 1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522" y="2811"/>
              <a:ext cx="44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522" y="2811"/>
              <a:ext cx="44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1543" y="2822"/>
              <a:ext cx="389" cy="390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1543" y="2822"/>
              <a:ext cx="389" cy="390"/>
            </a:xfrm>
            <a:prstGeom prst="rect">
              <a:avLst/>
            </a:pr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1629" y="2916"/>
              <a:ext cx="25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FILE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66" name="Picture 18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053" y="1544"/>
              <a:ext cx="442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19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053" y="1544"/>
              <a:ext cx="442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2078" y="1556"/>
              <a:ext cx="389" cy="389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2078" y="1556"/>
              <a:ext cx="389" cy="389"/>
            </a:xfrm>
            <a:prstGeom prst="rect">
              <a:avLst/>
            </a:pr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2148" y="1664"/>
              <a:ext cx="23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NET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376" y="2031"/>
              <a:ext cx="730" cy="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1376" y="2031"/>
              <a:ext cx="730" cy="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73" name="Freeform 25"/>
            <p:cNvSpPr>
              <a:spLocks/>
            </p:cNvSpPr>
            <p:nvPr/>
          </p:nvSpPr>
          <p:spPr bwMode="auto">
            <a:xfrm>
              <a:off x="1400" y="2043"/>
              <a:ext cx="674" cy="585"/>
            </a:xfrm>
            <a:custGeom>
              <a:avLst/>
              <a:gdLst/>
              <a:ahLst/>
              <a:cxnLst>
                <a:cxn ang="0">
                  <a:pos x="506" y="0"/>
                </a:cxn>
                <a:cxn ang="0">
                  <a:pos x="169" y="0"/>
                </a:cxn>
                <a:cxn ang="0">
                  <a:pos x="0" y="292"/>
                </a:cxn>
                <a:cxn ang="0">
                  <a:pos x="169" y="585"/>
                </a:cxn>
                <a:cxn ang="0">
                  <a:pos x="506" y="585"/>
                </a:cxn>
                <a:cxn ang="0">
                  <a:pos x="674" y="292"/>
                </a:cxn>
                <a:cxn ang="0">
                  <a:pos x="506" y="0"/>
                </a:cxn>
              </a:cxnLst>
              <a:rect l="0" t="0" r="r" b="b"/>
              <a:pathLst>
                <a:path w="674" h="585">
                  <a:moveTo>
                    <a:pt x="506" y="0"/>
                  </a:moveTo>
                  <a:lnTo>
                    <a:pt x="169" y="0"/>
                  </a:lnTo>
                  <a:lnTo>
                    <a:pt x="0" y="292"/>
                  </a:lnTo>
                  <a:lnTo>
                    <a:pt x="169" y="585"/>
                  </a:lnTo>
                  <a:lnTo>
                    <a:pt x="506" y="585"/>
                  </a:lnTo>
                  <a:lnTo>
                    <a:pt x="674" y="292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4" name="Freeform 26"/>
            <p:cNvSpPr>
              <a:spLocks/>
            </p:cNvSpPr>
            <p:nvPr/>
          </p:nvSpPr>
          <p:spPr bwMode="auto">
            <a:xfrm>
              <a:off x="1400" y="2043"/>
              <a:ext cx="674" cy="585"/>
            </a:xfrm>
            <a:custGeom>
              <a:avLst/>
              <a:gdLst/>
              <a:ahLst/>
              <a:cxnLst>
                <a:cxn ang="0">
                  <a:pos x="506" y="0"/>
                </a:cxn>
                <a:cxn ang="0">
                  <a:pos x="169" y="0"/>
                </a:cxn>
                <a:cxn ang="0">
                  <a:pos x="0" y="292"/>
                </a:cxn>
                <a:cxn ang="0">
                  <a:pos x="169" y="585"/>
                </a:cxn>
                <a:cxn ang="0">
                  <a:pos x="506" y="585"/>
                </a:cxn>
                <a:cxn ang="0">
                  <a:pos x="674" y="292"/>
                </a:cxn>
                <a:cxn ang="0">
                  <a:pos x="506" y="0"/>
                </a:cxn>
              </a:cxnLst>
              <a:rect l="0" t="0" r="r" b="b"/>
              <a:pathLst>
                <a:path w="674" h="585">
                  <a:moveTo>
                    <a:pt x="506" y="0"/>
                  </a:moveTo>
                  <a:lnTo>
                    <a:pt x="169" y="0"/>
                  </a:lnTo>
                  <a:lnTo>
                    <a:pt x="0" y="292"/>
                  </a:lnTo>
                  <a:lnTo>
                    <a:pt x="169" y="585"/>
                  </a:lnTo>
                  <a:lnTo>
                    <a:pt x="506" y="585"/>
                  </a:lnTo>
                  <a:lnTo>
                    <a:pt x="674" y="292"/>
                  </a:lnTo>
                  <a:lnTo>
                    <a:pt x="506" y="0"/>
                  </a:lnTo>
                  <a:close/>
                </a:path>
              </a:pathLst>
            </a:cu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5" name="Rectangle 27"/>
            <p:cNvSpPr>
              <a:spLocks noChangeArrowheads="1"/>
            </p:cNvSpPr>
            <p:nvPr/>
          </p:nvSpPr>
          <p:spPr bwMode="auto">
            <a:xfrm>
              <a:off x="1500" y="2095"/>
              <a:ext cx="605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Encrypted Video Viewer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1430" y="1751"/>
              <a:ext cx="139" cy="292"/>
            </a:xfrm>
            <a:custGeom>
              <a:avLst/>
              <a:gdLst/>
              <a:ahLst/>
              <a:cxnLst>
                <a:cxn ang="0">
                  <a:pos x="139" y="292"/>
                </a:cxn>
                <a:cxn ang="0">
                  <a:pos x="139" y="0"/>
                </a:cxn>
                <a:cxn ang="0">
                  <a:pos x="0" y="0"/>
                </a:cxn>
              </a:cxnLst>
              <a:rect l="0" t="0" r="r" b="b"/>
              <a:pathLst>
                <a:path w="139" h="292">
                  <a:moveTo>
                    <a:pt x="139" y="292"/>
                  </a:moveTo>
                  <a:lnTo>
                    <a:pt x="139" y="0"/>
                  </a:lnTo>
                  <a:lnTo>
                    <a:pt x="0" y="0"/>
                  </a:lnTo>
                </a:path>
              </a:pathLst>
            </a:custGeom>
            <a:noFill/>
            <a:ln w="7938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auto">
            <a:xfrm>
              <a:off x="1397" y="1732"/>
              <a:ext cx="38" cy="38"/>
            </a:xfrm>
            <a:custGeom>
              <a:avLst/>
              <a:gdLst/>
              <a:ahLst/>
              <a:cxnLst>
                <a:cxn ang="0">
                  <a:pos x="38" y="38"/>
                </a:cxn>
                <a:cxn ang="0">
                  <a:pos x="0" y="19"/>
                </a:cxn>
                <a:cxn ang="0">
                  <a:pos x="38" y="0"/>
                </a:cxn>
                <a:cxn ang="0">
                  <a:pos x="38" y="38"/>
                </a:cxn>
              </a:cxnLst>
              <a:rect l="0" t="0" r="r" b="b"/>
              <a:pathLst>
                <a:path w="38" h="38">
                  <a:moveTo>
                    <a:pt x="38" y="38"/>
                  </a:moveTo>
                  <a:lnTo>
                    <a:pt x="0" y="19"/>
                  </a:lnTo>
                  <a:lnTo>
                    <a:pt x="38" y="0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8" name="Freeform 30"/>
            <p:cNvSpPr>
              <a:spLocks/>
            </p:cNvSpPr>
            <p:nvPr/>
          </p:nvSpPr>
          <p:spPr bwMode="auto">
            <a:xfrm>
              <a:off x="1202" y="1945"/>
              <a:ext cx="165" cy="3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90"/>
                </a:cxn>
                <a:cxn ang="0">
                  <a:pos x="165" y="390"/>
                </a:cxn>
              </a:cxnLst>
              <a:rect l="0" t="0" r="r" b="b"/>
              <a:pathLst>
                <a:path w="165" h="390">
                  <a:moveTo>
                    <a:pt x="0" y="0"/>
                  </a:moveTo>
                  <a:lnTo>
                    <a:pt x="0" y="390"/>
                  </a:lnTo>
                  <a:lnTo>
                    <a:pt x="165" y="390"/>
                  </a:lnTo>
                </a:path>
              </a:pathLst>
            </a:custGeom>
            <a:noFill/>
            <a:ln w="7938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9" name="Freeform 31"/>
            <p:cNvSpPr>
              <a:spLocks/>
            </p:cNvSpPr>
            <p:nvPr/>
          </p:nvSpPr>
          <p:spPr bwMode="auto">
            <a:xfrm>
              <a:off x="1362" y="2316"/>
              <a:ext cx="38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19"/>
                </a:cxn>
                <a:cxn ang="0">
                  <a:pos x="0" y="38"/>
                </a:cxn>
                <a:cxn ang="0">
                  <a:pos x="0" y="0"/>
                </a:cxn>
              </a:cxnLst>
              <a:rect l="0" t="0" r="r" b="b"/>
              <a:pathLst>
                <a:path w="38" h="38">
                  <a:moveTo>
                    <a:pt x="0" y="0"/>
                  </a:moveTo>
                  <a:lnTo>
                    <a:pt x="38" y="19"/>
                  </a:lnTo>
                  <a:lnTo>
                    <a:pt x="0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0" name="Freeform 32"/>
            <p:cNvSpPr>
              <a:spLocks/>
            </p:cNvSpPr>
            <p:nvPr/>
          </p:nvSpPr>
          <p:spPr bwMode="auto">
            <a:xfrm>
              <a:off x="1906" y="1751"/>
              <a:ext cx="138" cy="292"/>
            </a:xfrm>
            <a:custGeom>
              <a:avLst/>
              <a:gdLst/>
              <a:ahLst/>
              <a:cxnLst>
                <a:cxn ang="0">
                  <a:pos x="0" y="292"/>
                </a:cxn>
                <a:cxn ang="0">
                  <a:pos x="0" y="0"/>
                </a:cxn>
                <a:cxn ang="0">
                  <a:pos x="138" y="0"/>
                </a:cxn>
              </a:cxnLst>
              <a:rect l="0" t="0" r="r" b="b"/>
              <a:pathLst>
                <a:path w="138" h="292">
                  <a:moveTo>
                    <a:pt x="0" y="292"/>
                  </a:moveTo>
                  <a:lnTo>
                    <a:pt x="0" y="0"/>
                  </a:lnTo>
                  <a:lnTo>
                    <a:pt x="138" y="0"/>
                  </a:lnTo>
                </a:path>
              </a:pathLst>
            </a:custGeom>
            <a:noFill/>
            <a:ln w="7938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1" name="Freeform 33"/>
            <p:cNvSpPr>
              <a:spLocks/>
            </p:cNvSpPr>
            <p:nvPr/>
          </p:nvSpPr>
          <p:spPr bwMode="auto">
            <a:xfrm>
              <a:off x="2040" y="1732"/>
              <a:ext cx="38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19"/>
                </a:cxn>
                <a:cxn ang="0">
                  <a:pos x="0" y="38"/>
                </a:cxn>
                <a:cxn ang="0">
                  <a:pos x="0" y="0"/>
                </a:cxn>
              </a:cxnLst>
              <a:rect l="0" t="0" r="r" b="b"/>
              <a:pathLst>
                <a:path w="38" h="38">
                  <a:moveTo>
                    <a:pt x="0" y="0"/>
                  </a:moveTo>
                  <a:lnTo>
                    <a:pt x="38" y="19"/>
                  </a:lnTo>
                  <a:lnTo>
                    <a:pt x="0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2" name="Freeform 34"/>
            <p:cNvSpPr>
              <a:spLocks/>
            </p:cNvSpPr>
            <p:nvPr/>
          </p:nvSpPr>
          <p:spPr bwMode="auto">
            <a:xfrm>
              <a:off x="2108" y="1945"/>
              <a:ext cx="164" cy="390"/>
            </a:xfrm>
            <a:custGeom>
              <a:avLst/>
              <a:gdLst/>
              <a:ahLst/>
              <a:cxnLst>
                <a:cxn ang="0">
                  <a:pos x="164" y="0"/>
                </a:cxn>
                <a:cxn ang="0">
                  <a:pos x="164" y="390"/>
                </a:cxn>
                <a:cxn ang="0">
                  <a:pos x="0" y="390"/>
                </a:cxn>
              </a:cxnLst>
              <a:rect l="0" t="0" r="r" b="b"/>
              <a:pathLst>
                <a:path w="164" h="390">
                  <a:moveTo>
                    <a:pt x="164" y="0"/>
                  </a:moveTo>
                  <a:lnTo>
                    <a:pt x="164" y="390"/>
                  </a:lnTo>
                  <a:lnTo>
                    <a:pt x="0" y="390"/>
                  </a:lnTo>
                </a:path>
              </a:pathLst>
            </a:custGeom>
            <a:noFill/>
            <a:ln w="7938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3" name="Freeform 35"/>
            <p:cNvSpPr>
              <a:spLocks/>
            </p:cNvSpPr>
            <p:nvPr/>
          </p:nvSpPr>
          <p:spPr bwMode="auto">
            <a:xfrm>
              <a:off x="2074" y="2316"/>
              <a:ext cx="38" cy="38"/>
            </a:xfrm>
            <a:custGeom>
              <a:avLst/>
              <a:gdLst/>
              <a:ahLst/>
              <a:cxnLst>
                <a:cxn ang="0">
                  <a:pos x="38" y="38"/>
                </a:cxn>
                <a:cxn ang="0">
                  <a:pos x="0" y="19"/>
                </a:cxn>
                <a:cxn ang="0">
                  <a:pos x="38" y="0"/>
                </a:cxn>
                <a:cxn ang="0">
                  <a:pos x="38" y="38"/>
                </a:cxn>
              </a:cxnLst>
              <a:rect l="0" t="0" r="r" b="b"/>
              <a:pathLst>
                <a:path w="38" h="38">
                  <a:moveTo>
                    <a:pt x="38" y="38"/>
                  </a:moveTo>
                  <a:lnTo>
                    <a:pt x="0" y="19"/>
                  </a:lnTo>
                  <a:lnTo>
                    <a:pt x="38" y="0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4" name="Freeform 36"/>
            <p:cNvSpPr>
              <a:spLocks/>
            </p:cNvSpPr>
            <p:nvPr/>
          </p:nvSpPr>
          <p:spPr bwMode="auto">
            <a:xfrm>
              <a:off x="1251" y="2628"/>
              <a:ext cx="318" cy="389"/>
            </a:xfrm>
            <a:custGeom>
              <a:avLst/>
              <a:gdLst/>
              <a:ahLst/>
              <a:cxnLst>
                <a:cxn ang="0">
                  <a:pos x="318" y="0"/>
                </a:cxn>
                <a:cxn ang="0">
                  <a:pos x="0" y="0"/>
                </a:cxn>
                <a:cxn ang="0">
                  <a:pos x="0" y="389"/>
                </a:cxn>
                <a:cxn ang="0">
                  <a:pos x="259" y="389"/>
                </a:cxn>
              </a:cxnLst>
              <a:rect l="0" t="0" r="r" b="b"/>
              <a:pathLst>
                <a:path w="318" h="389">
                  <a:moveTo>
                    <a:pt x="318" y="0"/>
                  </a:moveTo>
                  <a:lnTo>
                    <a:pt x="0" y="0"/>
                  </a:lnTo>
                  <a:lnTo>
                    <a:pt x="0" y="389"/>
                  </a:lnTo>
                  <a:lnTo>
                    <a:pt x="259" y="389"/>
                  </a:lnTo>
                </a:path>
              </a:pathLst>
            </a:custGeom>
            <a:noFill/>
            <a:ln w="7938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5" name="Freeform 37"/>
            <p:cNvSpPr>
              <a:spLocks/>
            </p:cNvSpPr>
            <p:nvPr/>
          </p:nvSpPr>
          <p:spPr bwMode="auto">
            <a:xfrm>
              <a:off x="1505" y="2998"/>
              <a:ext cx="38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19"/>
                </a:cxn>
                <a:cxn ang="0">
                  <a:pos x="0" y="38"/>
                </a:cxn>
                <a:cxn ang="0">
                  <a:pos x="0" y="0"/>
                </a:cxn>
              </a:cxnLst>
              <a:rect l="0" t="0" r="r" b="b"/>
              <a:pathLst>
                <a:path w="38" h="38">
                  <a:moveTo>
                    <a:pt x="0" y="0"/>
                  </a:moveTo>
                  <a:lnTo>
                    <a:pt x="38" y="19"/>
                  </a:lnTo>
                  <a:lnTo>
                    <a:pt x="0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6" name="Freeform 38"/>
            <p:cNvSpPr>
              <a:spLocks/>
            </p:cNvSpPr>
            <p:nvPr/>
          </p:nvSpPr>
          <p:spPr bwMode="auto">
            <a:xfrm>
              <a:off x="1932" y="2628"/>
              <a:ext cx="292" cy="389"/>
            </a:xfrm>
            <a:custGeom>
              <a:avLst/>
              <a:gdLst/>
              <a:ahLst/>
              <a:cxnLst>
                <a:cxn ang="0">
                  <a:pos x="0" y="389"/>
                </a:cxn>
                <a:cxn ang="0">
                  <a:pos x="292" y="389"/>
                </a:cxn>
                <a:cxn ang="0">
                  <a:pos x="292" y="0"/>
                </a:cxn>
                <a:cxn ang="0">
                  <a:pos x="7" y="0"/>
                </a:cxn>
              </a:cxnLst>
              <a:rect l="0" t="0" r="r" b="b"/>
              <a:pathLst>
                <a:path w="292" h="389">
                  <a:moveTo>
                    <a:pt x="0" y="389"/>
                  </a:moveTo>
                  <a:lnTo>
                    <a:pt x="292" y="389"/>
                  </a:lnTo>
                  <a:lnTo>
                    <a:pt x="292" y="0"/>
                  </a:lnTo>
                  <a:lnTo>
                    <a:pt x="7" y="0"/>
                  </a:lnTo>
                </a:path>
              </a:pathLst>
            </a:custGeom>
            <a:noFill/>
            <a:ln w="7938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7" name="Freeform 39"/>
            <p:cNvSpPr>
              <a:spLocks/>
            </p:cNvSpPr>
            <p:nvPr/>
          </p:nvSpPr>
          <p:spPr bwMode="auto">
            <a:xfrm>
              <a:off x="1906" y="2608"/>
              <a:ext cx="38" cy="39"/>
            </a:xfrm>
            <a:custGeom>
              <a:avLst/>
              <a:gdLst/>
              <a:ahLst/>
              <a:cxnLst>
                <a:cxn ang="0">
                  <a:pos x="38" y="39"/>
                </a:cxn>
                <a:cxn ang="0">
                  <a:pos x="0" y="20"/>
                </a:cxn>
                <a:cxn ang="0">
                  <a:pos x="38" y="0"/>
                </a:cxn>
                <a:cxn ang="0">
                  <a:pos x="38" y="39"/>
                </a:cxn>
              </a:cxnLst>
              <a:rect l="0" t="0" r="r" b="b"/>
              <a:pathLst>
                <a:path w="38" h="39">
                  <a:moveTo>
                    <a:pt x="38" y="39"/>
                  </a:moveTo>
                  <a:lnTo>
                    <a:pt x="0" y="20"/>
                  </a:lnTo>
                  <a:lnTo>
                    <a:pt x="38" y="0"/>
                  </a:lnTo>
                  <a:lnTo>
                    <a:pt x="38" y="39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88" name="Picture 40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965" y="935"/>
              <a:ext cx="1868" cy="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89" name="Picture 41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965" y="935"/>
              <a:ext cx="1868" cy="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90" name="Oval 42"/>
            <p:cNvSpPr>
              <a:spLocks noChangeArrowheads="1"/>
            </p:cNvSpPr>
            <p:nvPr/>
          </p:nvSpPr>
          <p:spPr bwMode="auto">
            <a:xfrm>
              <a:off x="2985" y="947"/>
              <a:ext cx="1816" cy="2728"/>
            </a:xfrm>
            <a:prstGeom prst="ellipse">
              <a:avLst/>
            </a:pr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91" name="Picture 43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3565" y="1544"/>
              <a:ext cx="636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92" name="Picture 44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3565" y="1544"/>
              <a:ext cx="636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93" name="Rectangle 45"/>
            <p:cNvSpPr>
              <a:spLocks noChangeArrowheads="1"/>
            </p:cNvSpPr>
            <p:nvPr/>
          </p:nvSpPr>
          <p:spPr bwMode="auto">
            <a:xfrm>
              <a:off x="3585" y="1556"/>
              <a:ext cx="584" cy="389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3585" y="1556"/>
              <a:ext cx="584" cy="389"/>
            </a:xfrm>
            <a:prstGeom prst="rect">
              <a:avLst/>
            </a:pr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3659" y="1664"/>
              <a:ext cx="412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Private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96" name="Picture 48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3565" y="2080"/>
              <a:ext cx="6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97" name="Picture 49"/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3565" y="2080"/>
              <a:ext cx="6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98" name="Rectangle 50"/>
            <p:cNvSpPr>
              <a:spLocks noChangeArrowheads="1"/>
            </p:cNvSpPr>
            <p:nvPr/>
          </p:nvSpPr>
          <p:spPr bwMode="auto">
            <a:xfrm>
              <a:off x="3585" y="2092"/>
              <a:ext cx="584" cy="389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9" name="Rectangle 51"/>
            <p:cNvSpPr>
              <a:spLocks noChangeArrowheads="1"/>
            </p:cNvSpPr>
            <p:nvPr/>
          </p:nvSpPr>
          <p:spPr bwMode="auto">
            <a:xfrm>
              <a:off x="3585" y="2092"/>
              <a:ext cx="584" cy="389"/>
            </a:xfrm>
            <a:prstGeom prst="rect">
              <a:avLst/>
            </a:pr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3702" y="2182"/>
              <a:ext cx="27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User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101" name="Picture 53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3565" y="2665"/>
              <a:ext cx="6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02" name="Picture 54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3565" y="2665"/>
              <a:ext cx="6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03" name="Rectangle 55"/>
            <p:cNvSpPr>
              <a:spLocks noChangeArrowheads="1"/>
            </p:cNvSpPr>
            <p:nvPr/>
          </p:nvSpPr>
          <p:spPr bwMode="auto">
            <a:xfrm>
              <a:off x="3585" y="2676"/>
              <a:ext cx="584" cy="390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4" name="Rectangle 56"/>
            <p:cNvSpPr>
              <a:spLocks noChangeArrowheads="1"/>
            </p:cNvSpPr>
            <p:nvPr/>
          </p:nvSpPr>
          <p:spPr bwMode="auto">
            <a:xfrm>
              <a:off x="3585" y="2676"/>
              <a:ext cx="584" cy="390"/>
            </a:xfrm>
            <a:prstGeom prst="rect">
              <a:avLst/>
            </a:pr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5" name="Rectangle 57"/>
            <p:cNvSpPr>
              <a:spLocks noChangeArrowheads="1"/>
            </p:cNvSpPr>
            <p:nvPr/>
          </p:nvSpPr>
          <p:spPr bwMode="auto">
            <a:xfrm>
              <a:off x="3659" y="2786"/>
              <a:ext cx="35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Public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6" name="Line 58"/>
            <p:cNvSpPr>
              <a:spLocks noChangeShapeType="1"/>
            </p:cNvSpPr>
            <p:nvPr/>
          </p:nvSpPr>
          <p:spPr bwMode="auto">
            <a:xfrm flipV="1">
              <a:off x="2272" y="1760"/>
              <a:ext cx="1281" cy="356"/>
            </a:xfrm>
            <a:prstGeom prst="line">
              <a:avLst/>
            </a:prstGeom>
            <a:noFill/>
            <a:ln w="7938" cap="rnd">
              <a:solidFill>
                <a:srgbClr val="0C0C0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7" name="Freeform 59"/>
            <p:cNvSpPr>
              <a:spLocks/>
            </p:cNvSpPr>
            <p:nvPr/>
          </p:nvSpPr>
          <p:spPr bwMode="auto">
            <a:xfrm>
              <a:off x="3543" y="1742"/>
              <a:ext cx="42" cy="37"/>
            </a:xfrm>
            <a:custGeom>
              <a:avLst/>
              <a:gdLst/>
              <a:ahLst/>
              <a:cxnLst>
                <a:cxn ang="0">
                  <a:pos x="11" y="37"/>
                </a:cxn>
                <a:cxn ang="0">
                  <a:pos x="42" y="9"/>
                </a:cxn>
                <a:cxn ang="0">
                  <a:pos x="0" y="0"/>
                </a:cxn>
                <a:cxn ang="0">
                  <a:pos x="11" y="37"/>
                </a:cxn>
              </a:cxnLst>
              <a:rect l="0" t="0" r="r" b="b"/>
              <a:pathLst>
                <a:path w="42" h="37">
                  <a:moveTo>
                    <a:pt x="11" y="37"/>
                  </a:moveTo>
                  <a:lnTo>
                    <a:pt x="42" y="9"/>
                  </a:lnTo>
                  <a:lnTo>
                    <a:pt x="0" y="0"/>
                  </a:lnTo>
                  <a:lnTo>
                    <a:pt x="11" y="37"/>
                  </a:lnTo>
                  <a:close/>
                </a:path>
              </a:pathLst>
            </a:custGeom>
            <a:solidFill>
              <a:srgbClr val="0C0C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8" name="Line 60"/>
            <p:cNvSpPr>
              <a:spLocks noChangeShapeType="1"/>
            </p:cNvSpPr>
            <p:nvPr/>
          </p:nvSpPr>
          <p:spPr bwMode="auto">
            <a:xfrm flipV="1">
              <a:off x="1906" y="1753"/>
              <a:ext cx="1646" cy="119"/>
            </a:xfrm>
            <a:prstGeom prst="line">
              <a:avLst/>
            </a:prstGeom>
            <a:noFill/>
            <a:ln w="7938" cap="rnd">
              <a:solidFill>
                <a:srgbClr val="0C0C0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9" name="Freeform 61"/>
            <p:cNvSpPr>
              <a:spLocks/>
            </p:cNvSpPr>
            <p:nvPr/>
          </p:nvSpPr>
          <p:spPr bwMode="auto">
            <a:xfrm>
              <a:off x="3546" y="1734"/>
              <a:ext cx="39" cy="38"/>
            </a:xfrm>
            <a:custGeom>
              <a:avLst/>
              <a:gdLst/>
              <a:ahLst/>
              <a:cxnLst>
                <a:cxn ang="0">
                  <a:pos x="3" y="38"/>
                </a:cxn>
                <a:cxn ang="0">
                  <a:pos x="39" y="17"/>
                </a:cxn>
                <a:cxn ang="0">
                  <a:pos x="0" y="0"/>
                </a:cxn>
                <a:cxn ang="0">
                  <a:pos x="3" y="38"/>
                </a:cxn>
              </a:cxnLst>
              <a:rect l="0" t="0" r="r" b="b"/>
              <a:pathLst>
                <a:path w="39" h="38">
                  <a:moveTo>
                    <a:pt x="3" y="38"/>
                  </a:moveTo>
                  <a:lnTo>
                    <a:pt x="39" y="17"/>
                  </a:lnTo>
                  <a:lnTo>
                    <a:pt x="0" y="0"/>
                  </a:lnTo>
                  <a:lnTo>
                    <a:pt x="3" y="38"/>
                  </a:lnTo>
                  <a:close/>
                </a:path>
              </a:pathLst>
            </a:custGeom>
            <a:solidFill>
              <a:srgbClr val="0C0C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0" name="Line 62"/>
            <p:cNvSpPr>
              <a:spLocks noChangeShapeType="1"/>
            </p:cNvSpPr>
            <p:nvPr/>
          </p:nvSpPr>
          <p:spPr bwMode="auto">
            <a:xfrm>
              <a:off x="1569" y="1872"/>
              <a:ext cx="1986" cy="984"/>
            </a:xfrm>
            <a:prstGeom prst="line">
              <a:avLst/>
            </a:prstGeom>
            <a:noFill/>
            <a:ln w="7938" cap="rnd">
              <a:solidFill>
                <a:srgbClr val="0C0C0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1" name="Freeform 63"/>
            <p:cNvSpPr>
              <a:spLocks/>
            </p:cNvSpPr>
            <p:nvPr/>
          </p:nvSpPr>
          <p:spPr bwMode="auto">
            <a:xfrm>
              <a:off x="3543" y="2837"/>
              <a:ext cx="42" cy="34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42" y="34"/>
                </a:cxn>
                <a:cxn ang="0">
                  <a:pos x="0" y="34"/>
                </a:cxn>
                <a:cxn ang="0">
                  <a:pos x="17" y="0"/>
                </a:cxn>
              </a:cxnLst>
              <a:rect l="0" t="0" r="r" b="b"/>
              <a:pathLst>
                <a:path w="42" h="34">
                  <a:moveTo>
                    <a:pt x="17" y="0"/>
                  </a:moveTo>
                  <a:lnTo>
                    <a:pt x="42" y="34"/>
                  </a:lnTo>
                  <a:lnTo>
                    <a:pt x="0" y="34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C0C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2" name="Line 64"/>
            <p:cNvSpPr>
              <a:spLocks noChangeShapeType="1"/>
            </p:cNvSpPr>
            <p:nvPr/>
          </p:nvSpPr>
          <p:spPr bwMode="auto">
            <a:xfrm>
              <a:off x="1202" y="2116"/>
              <a:ext cx="2350" cy="168"/>
            </a:xfrm>
            <a:prstGeom prst="line">
              <a:avLst/>
            </a:prstGeom>
            <a:noFill/>
            <a:ln w="7938" cap="rnd">
              <a:solidFill>
                <a:srgbClr val="0C0C0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3" name="Freeform 65"/>
            <p:cNvSpPr>
              <a:spLocks/>
            </p:cNvSpPr>
            <p:nvPr/>
          </p:nvSpPr>
          <p:spPr bwMode="auto">
            <a:xfrm>
              <a:off x="3546" y="2265"/>
              <a:ext cx="39" cy="38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39" y="21"/>
                </a:cxn>
                <a:cxn ang="0">
                  <a:pos x="0" y="38"/>
                </a:cxn>
                <a:cxn ang="0">
                  <a:pos x="3" y="0"/>
                </a:cxn>
              </a:cxnLst>
              <a:rect l="0" t="0" r="r" b="b"/>
              <a:pathLst>
                <a:path w="39" h="38">
                  <a:moveTo>
                    <a:pt x="3" y="0"/>
                  </a:moveTo>
                  <a:lnTo>
                    <a:pt x="39" y="21"/>
                  </a:lnTo>
                  <a:lnTo>
                    <a:pt x="0" y="3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C0C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4" name="Line 66"/>
            <p:cNvSpPr>
              <a:spLocks noChangeShapeType="1"/>
            </p:cNvSpPr>
            <p:nvPr/>
          </p:nvSpPr>
          <p:spPr bwMode="auto">
            <a:xfrm flipV="1">
              <a:off x="2224" y="1771"/>
              <a:ext cx="1335" cy="1009"/>
            </a:xfrm>
            <a:prstGeom prst="line">
              <a:avLst/>
            </a:prstGeom>
            <a:noFill/>
            <a:ln w="7938" cap="rnd">
              <a:solidFill>
                <a:srgbClr val="0C0C0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5" name="Freeform 67"/>
            <p:cNvSpPr>
              <a:spLocks/>
            </p:cNvSpPr>
            <p:nvPr/>
          </p:nvSpPr>
          <p:spPr bwMode="auto">
            <a:xfrm>
              <a:off x="3543" y="1751"/>
              <a:ext cx="42" cy="38"/>
            </a:xfrm>
            <a:custGeom>
              <a:avLst/>
              <a:gdLst/>
              <a:ahLst/>
              <a:cxnLst>
                <a:cxn ang="0">
                  <a:pos x="23" y="38"/>
                </a:cxn>
                <a:cxn ang="0">
                  <a:pos x="42" y="0"/>
                </a:cxn>
                <a:cxn ang="0">
                  <a:pos x="0" y="7"/>
                </a:cxn>
                <a:cxn ang="0">
                  <a:pos x="23" y="38"/>
                </a:cxn>
              </a:cxnLst>
              <a:rect l="0" t="0" r="r" b="b"/>
              <a:pathLst>
                <a:path w="42" h="38">
                  <a:moveTo>
                    <a:pt x="23" y="38"/>
                  </a:moveTo>
                  <a:lnTo>
                    <a:pt x="42" y="0"/>
                  </a:lnTo>
                  <a:lnTo>
                    <a:pt x="0" y="7"/>
                  </a:lnTo>
                  <a:lnTo>
                    <a:pt x="23" y="38"/>
                  </a:lnTo>
                  <a:close/>
                </a:path>
              </a:pathLst>
            </a:custGeom>
            <a:solidFill>
              <a:srgbClr val="0C0C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 flipV="1">
              <a:off x="1251" y="1764"/>
              <a:ext cx="2304" cy="1010"/>
            </a:xfrm>
            <a:prstGeom prst="line">
              <a:avLst/>
            </a:prstGeom>
            <a:noFill/>
            <a:ln w="7938" cap="rnd">
              <a:solidFill>
                <a:srgbClr val="0C0C0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7" name="Freeform 69"/>
            <p:cNvSpPr>
              <a:spLocks/>
            </p:cNvSpPr>
            <p:nvPr/>
          </p:nvSpPr>
          <p:spPr bwMode="auto">
            <a:xfrm>
              <a:off x="3543" y="1749"/>
              <a:ext cx="42" cy="34"/>
            </a:xfrm>
            <a:custGeom>
              <a:avLst/>
              <a:gdLst/>
              <a:ahLst/>
              <a:cxnLst>
                <a:cxn ang="0">
                  <a:pos x="15" y="34"/>
                </a:cxn>
                <a:cxn ang="0">
                  <a:pos x="42" y="2"/>
                </a:cxn>
                <a:cxn ang="0">
                  <a:pos x="0" y="0"/>
                </a:cxn>
                <a:cxn ang="0">
                  <a:pos x="15" y="34"/>
                </a:cxn>
              </a:cxnLst>
              <a:rect l="0" t="0" r="r" b="b"/>
              <a:pathLst>
                <a:path w="42" h="34">
                  <a:moveTo>
                    <a:pt x="15" y="34"/>
                  </a:moveTo>
                  <a:lnTo>
                    <a:pt x="42" y="2"/>
                  </a:lnTo>
                  <a:lnTo>
                    <a:pt x="0" y="0"/>
                  </a:lnTo>
                  <a:lnTo>
                    <a:pt x="15" y="34"/>
                  </a:lnTo>
                  <a:close/>
                </a:path>
              </a:pathLst>
            </a:custGeom>
            <a:solidFill>
              <a:srgbClr val="0C0C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8" name="Rectangle 70"/>
            <p:cNvSpPr>
              <a:spLocks noChangeArrowheads="1"/>
            </p:cNvSpPr>
            <p:nvPr/>
          </p:nvSpPr>
          <p:spPr bwMode="auto">
            <a:xfrm>
              <a:off x="1414" y="3261"/>
              <a:ext cx="647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Channels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0" name="Rectangle 72"/>
            <p:cNvSpPr>
              <a:spLocks noChangeArrowheads="1"/>
            </p:cNvSpPr>
            <p:nvPr/>
          </p:nvSpPr>
          <p:spPr bwMode="auto">
            <a:xfrm>
              <a:off x="3400" y="3218"/>
              <a:ext cx="1123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defTabSz="914400">
                <a:lnSpc>
                  <a:spcPct val="100000"/>
                </a:lnSpc>
                <a:buClrTx/>
                <a:buSzTx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Security Labels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2" name="Rectangle 74"/>
            <p:cNvSpPr>
              <a:spLocks noChangeArrowheads="1"/>
            </p:cNvSpPr>
            <p:nvPr/>
          </p:nvSpPr>
          <p:spPr bwMode="auto">
            <a:xfrm>
              <a:off x="2493" y="2700"/>
              <a:ext cx="705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Edge Map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79" name="Straight Arrow Connector 78"/>
          <p:cNvCxnSpPr>
            <a:stCxn id="2104" idx="0"/>
            <a:endCxn id="2099" idx="2"/>
          </p:cNvCxnSpPr>
          <p:nvPr/>
        </p:nvCxnSpPr>
        <p:spPr bwMode="auto">
          <a:xfrm flipV="1">
            <a:off x="6328167" y="3956969"/>
            <a:ext cx="0" cy="344096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2099" idx="0"/>
          </p:cNvCxnSpPr>
          <p:nvPr/>
        </p:nvCxnSpPr>
        <p:spPr bwMode="auto">
          <a:xfrm flipH="1" flipV="1">
            <a:off x="6324600" y="3048000"/>
            <a:ext cx="3567" cy="222543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4" name="TextBox 83"/>
          <p:cNvSpPr txBox="1"/>
          <p:nvPr/>
        </p:nvSpPr>
        <p:spPr>
          <a:xfrm>
            <a:off x="6248400" y="5638800"/>
            <a:ext cx="360996" cy="4256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ysClr val="windowText" lastClr="000000"/>
                </a:solidFill>
                <a:latin typeface="French Script MT" pitchFamily="66" charset="0"/>
              </a:rPr>
              <a:t>L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2362200" y="5638800"/>
            <a:ext cx="328936" cy="4256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ysClr val="windowText" lastClr="000000"/>
                </a:solidFill>
                <a:latin typeface="French Script MT" pitchFamily="66" charset="0"/>
              </a:rPr>
              <a:t>C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4267200" y="4724400"/>
            <a:ext cx="344966" cy="4256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ysClr val="windowText" lastClr="000000"/>
                </a:solidFill>
                <a:latin typeface="French Script MT" pitchFamily="66" charset="0"/>
              </a:rPr>
              <a:t>E</a:t>
            </a:r>
            <a:endParaRPr lang="en-US" dirty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1890219" y="3085262"/>
            <a:ext cx="1386969" cy="1258154"/>
          </a:xfrm>
          <a:prstGeom prst="roundRect">
            <a:avLst/>
          </a:prstGeom>
          <a:noFill/>
          <a:ln w="22225" cap="flat" cmpd="sng" algn="ctr">
            <a:solidFill>
              <a:schemeClr val="bg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CC"/>
              </a:buClr>
              <a:buSzPct val="100000"/>
              <a:buFont typeface="Comic Sans MS" pitchFamily="6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  <a:ea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826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4"/>
          <p:cNvGrpSpPr>
            <a:grpSpLocks noChangeAspect="1"/>
          </p:cNvGrpSpPr>
          <p:nvPr/>
        </p:nvGrpSpPr>
        <p:grpSpPr bwMode="auto">
          <a:xfrm>
            <a:off x="2438400" y="1212850"/>
            <a:ext cx="4278313" cy="5146676"/>
            <a:chOff x="1536" y="764"/>
            <a:chExt cx="2695" cy="3242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1536" y="764"/>
              <a:ext cx="2688" cy="3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36" y="764"/>
              <a:ext cx="790" cy="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36" y="764"/>
              <a:ext cx="790" cy="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1573" y="786"/>
              <a:ext cx="695" cy="740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573" y="786"/>
              <a:ext cx="695" cy="740"/>
            </a:xfrm>
            <a:prstGeom prst="rect">
              <a:avLst/>
            </a:prstGeom>
            <a:noFill/>
            <a:ln w="11113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1824" y="1008"/>
              <a:ext cx="17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UI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492" y="3167"/>
              <a:ext cx="790" cy="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492" y="3167"/>
              <a:ext cx="790" cy="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2529" y="3189"/>
              <a:ext cx="696" cy="739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2529" y="3189"/>
              <a:ext cx="696" cy="739"/>
            </a:xfrm>
            <a:prstGeom prst="rect">
              <a:avLst/>
            </a:prstGeom>
            <a:noFill/>
            <a:ln w="11113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736" y="3408"/>
              <a:ext cx="31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FILE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39" name="Picture 1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442" y="764"/>
              <a:ext cx="789" cy="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442" y="764"/>
              <a:ext cx="789" cy="8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3485" y="786"/>
              <a:ext cx="696" cy="740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3485" y="786"/>
              <a:ext cx="696" cy="740"/>
            </a:xfrm>
            <a:prstGeom prst="rect">
              <a:avLst/>
            </a:prstGeom>
            <a:noFill/>
            <a:ln w="11113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3696" y="1008"/>
              <a:ext cx="31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NET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44" name="Picture 20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232" y="1688"/>
              <a:ext cx="1304" cy="1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5" name="Picture 21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232" y="1688"/>
              <a:ext cx="1304" cy="1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275" y="1710"/>
              <a:ext cx="1204" cy="1109"/>
            </a:xfrm>
            <a:custGeom>
              <a:avLst/>
              <a:gdLst/>
              <a:ahLst/>
              <a:cxnLst>
                <a:cxn ang="0">
                  <a:pos x="903" y="0"/>
                </a:cxn>
                <a:cxn ang="0">
                  <a:pos x="301" y="0"/>
                </a:cxn>
                <a:cxn ang="0">
                  <a:pos x="0" y="555"/>
                </a:cxn>
                <a:cxn ang="0">
                  <a:pos x="301" y="1109"/>
                </a:cxn>
                <a:cxn ang="0">
                  <a:pos x="903" y="1109"/>
                </a:cxn>
                <a:cxn ang="0">
                  <a:pos x="1204" y="555"/>
                </a:cxn>
                <a:cxn ang="0">
                  <a:pos x="903" y="0"/>
                </a:cxn>
              </a:cxnLst>
              <a:rect l="0" t="0" r="r" b="b"/>
              <a:pathLst>
                <a:path w="1204" h="1109">
                  <a:moveTo>
                    <a:pt x="903" y="0"/>
                  </a:moveTo>
                  <a:lnTo>
                    <a:pt x="301" y="0"/>
                  </a:lnTo>
                  <a:lnTo>
                    <a:pt x="0" y="555"/>
                  </a:lnTo>
                  <a:lnTo>
                    <a:pt x="301" y="1109"/>
                  </a:lnTo>
                  <a:lnTo>
                    <a:pt x="903" y="1109"/>
                  </a:lnTo>
                  <a:lnTo>
                    <a:pt x="1204" y="555"/>
                  </a:lnTo>
                  <a:lnTo>
                    <a:pt x="903" y="0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2275" y="1710"/>
              <a:ext cx="1204" cy="1109"/>
            </a:xfrm>
            <a:custGeom>
              <a:avLst/>
              <a:gdLst/>
              <a:ahLst/>
              <a:cxnLst>
                <a:cxn ang="0">
                  <a:pos x="903" y="0"/>
                </a:cxn>
                <a:cxn ang="0">
                  <a:pos x="301" y="0"/>
                </a:cxn>
                <a:cxn ang="0">
                  <a:pos x="0" y="555"/>
                </a:cxn>
                <a:cxn ang="0">
                  <a:pos x="301" y="1109"/>
                </a:cxn>
                <a:cxn ang="0">
                  <a:pos x="903" y="1109"/>
                </a:cxn>
                <a:cxn ang="0">
                  <a:pos x="1204" y="555"/>
                </a:cxn>
                <a:cxn ang="0">
                  <a:pos x="903" y="0"/>
                </a:cxn>
              </a:cxnLst>
              <a:rect l="0" t="0" r="r" b="b"/>
              <a:pathLst>
                <a:path w="1204" h="1109">
                  <a:moveTo>
                    <a:pt x="903" y="0"/>
                  </a:moveTo>
                  <a:lnTo>
                    <a:pt x="301" y="0"/>
                  </a:lnTo>
                  <a:lnTo>
                    <a:pt x="0" y="555"/>
                  </a:lnTo>
                  <a:lnTo>
                    <a:pt x="301" y="1109"/>
                  </a:lnTo>
                  <a:lnTo>
                    <a:pt x="903" y="1109"/>
                  </a:lnTo>
                  <a:lnTo>
                    <a:pt x="1204" y="555"/>
                  </a:lnTo>
                  <a:lnTo>
                    <a:pt x="903" y="0"/>
                  </a:lnTo>
                  <a:close/>
                </a:path>
              </a:pathLst>
            </a:custGeom>
            <a:noFill/>
            <a:ln w="11113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Rectangle 24"/>
            <p:cNvSpPr>
              <a:spLocks noChangeArrowheads="1"/>
            </p:cNvSpPr>
            <p:nvPr/>
          </p:nvSpPr>
          <p:spPr bwMode="auto">
            <a:xfrm>
              <a:off x="2448" y="1920"/>
              <a:ext cx="1008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Encrypted</a:t>
              </a:r>
              <a:r>
                <a:rPr kumimoji="0" lang="en-US" b="0" i="0" u="none" strike="noStrike" cap="none" normalizeH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 Video Viewer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2328" y="1156"/>
              <a:ext cx="248" cy="554"/>
            </a:xfrm>
            <a:custGeom>
              <a:avLst/>
              <a:gdLst/>
              <a:ahLst/>
              <a:cxnLst>
                <a:cxn ang="0">
                  <a:pos x="248" y="554"/>
                </a:cxn>
                <a:cxn ang="0">
                  <a:pos x="248" y="0"/>
                </a:cxn>
                <a:cxn ang="0">
                  <a:pos x="0" y="0"/>
                </a:cxn>
              </a:cxnLst>
              <a:rect l="0" t="0" r="r" b="b"/>
              <a:pathLst>
                <a:path w="248" h="554">
                  <a:moveTo>
                    <a:pt x="248" y="554"/>
                  </a:moveTo>
                  <a:lnTo>
                    <a:pt x="248" y="0"/>
                  </a:lnTo>
                  <a:lnTo>
                    <a:pt x="0" y="0"/>
                  </a:lnTo>
                </a:path>
              </a:pathLst>
            </a:custGeom>
            <a:noFill/>
            <a:ln w="15875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2268" y="1120"/>
              <a:ext cx="68" cy="72"/>
            </a:xfrm>
            <a:custGeom>
              <a:avLst/>
              <a:gdLst/>
              <a:ahLst/>
              <a:cxnLst>
                <a:cxn ang="0">
                  <a:pos x="68" y="72"/>
                </a:cxn>
                <a:cxn ang="0">
                  <a:pos x="0" y="36"/>
                </a:cxn>
                <a:cxn ang="0">
                  <a:pos x="68" y="0"/>
                </a:cxn>
                <a:cxn ang="0">
                  <a:pos x="68" y="72"/>
                </a:cxn>
              </a:cxnLst>
              <a:rect l="0" t="0" r="r" b="b"/>
              <a:pathLst>
                <a:path w="68" h="72">
                  <a:moveTo>
                    <a:pt x="68" y="72"/>
                  </a:moveTo>
                  <a:lnTo>
                    <a:pt x="0" y="36"/>
                  </a:lnTo>
                  <a:lnTo>
                    <a:pt x="68" y="0"/>
                  </a:lnTo>
                  <a:lnTo>
                    <a:pt x="68" y="72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1920" y="1526"/>
              <a:ext cx="295" cy="73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39"/>
                </a:cxn>
                <a:cxn ang="0">
                  <a:pos x="295" y="739"/>
                </a:cxn>
              </a:cxnLst>
              <a:rect l="0" t="0" r="r" b="b"/>
              <a:pathLst>
                <a:path w="295" h="739">
                  <a:moveTo>
                    <a:pt x="0" y="0"/>
                  </a:moveTo>
                  <a:lnTo>
                    <a:pt x="0" y="739"/>
                  </a:lnTo>
                  <a:lnTo>
                    <a:pt x="295" y="739"/>
                  </a:lnTo>
                </a:path>
              </a:pathLst>
            </a:custGeom>
            <a:noFill/>
            <a:ln w="15875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2207" y="2229"/>
              <a:ext cx="68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8" y="36"/>
                </a:cxn>
                <a:cxn ang="0">
                  <a:pos x="0" y="72"/>
                </a:cxn>
                <a:cxn ang="0">
                  <a:pos x="0" y="0"/>
                </a:cxn>
              </a:cxnLst>
              <a:rect l="0" t="0" r="r" b="b"/>
              <a:pathLst>
                <a:path w="68" h="72">
                  <a:moveTo>
                    <a:pt x="0" y="0"/>
                  </a:moveTo>
                  <a:lnTo>
                    <a:pt x="68" y="36"/>
                  </a:lnTo>
                  <a:lnTo>
                    <a:pt x="0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3178" y="1156"/>
              <a:ext cx="248" cy="554"/>
            </a:xfrm>
            <a:custGeom>
              <a:avLst/>
              <a:gdLst/>
              <a:ahLst/>
              <a:cxnLst>
                <a:cxn ang="0">
                  <a:pos x="0" y="554"/>
                </a:cxn>
                <a:cxn ang="0">
                  <a:pos x="0" y="0"/>
                </a:cxn>
                <a:cxn ang="0">
                  <a:pos x="248" y="0"/>
                </a:cxn>
              </a:cxnLst>
              <a:rect l="0" t="0" r="r" b="b"/>
              <a:pathLst>
                <a:path w="248" h="554">
                  <a:moveTo>
                    <a:pt x="0" y="554"/>
                  </a:moveTo>
                  <a:lnTo>
                    <a:pt x="0" y="0"/>
                  </a:lnTo>
                  <a:lnTo>
                    <a:pt x="248" y="0"/>
                  </a:lnTo>
                </a:path>
              </a:pathLst>
            </a:custGeom>
            <a:noFill/>
            <a:ln w="15875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3418" y="1120"/>
              <a:ext cx="67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7" y="36"/>
                </a:cxn>
                <a:cxn ang="0">
                  <a:pos x="0" y="72"/>
                </a:cxn>
                <a:cxn ang="0">
                  <a:pos x="0" y="0"/>
                </a:cxn>
              </a:cxnLst>
              <a:rect l="0" t="0" r="r" b="b"/>
              <a:pathLst>
                <a:path w="67" h="72">
                  <a:moveTo>
                    <a:pt x="0" y="0"/>
                  </a:moveTo>
                  <a:lnTo>
                    <a:pt x="67" y="36"/>
                  </a:lnTo>
                  <a:lnTo>
                    <a:pt x="0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3539" y="1526"/>
              <a:ext cx="294" cy="739"/>
            </a:xfrm>
            <a:custGeom>
              <a:avLst/>
              <a:gdLst/>
              <a:ahLst/>
              <a:cxnLst>
                <a:cxn ang="0">
                  <a:pos x="294" y="0"/>
                </a:cxn>
                <a:cxn ang="0">
                  <a:pos x="294" y="739"/>
                </a:cxn>
                <a:cxn ang="0">
                  <a:pos x="0" y="739"/>
                </a:cxn>
              </a:cxnLst>
              <a:rect l="0" t="0" r="r" b="b"/>
              <a:pathLst>
                <a:path w="294" h="739">
                  <a:moveTo>
                    <a:pt x="294" y="0"/>
                  </a:moveTo>
                  <a:lnTo>
                    <a:pt x="294" y="739"/>
                  </a:lnTo>
                  <a:lnTo>
                    <a:pt x="0" y="739"/>
                  </a:lnTo>
                </a:path>
              </a:pathLst>
            </a:custGeom>
            <a:noFill/>
            <a:ln w="15875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3479" y="2229"/>
              <a:ext cx="68" cy="72"/>
            </a:xfrm>
            <a:custGeom>
              <a:avLst/>
              <a:gdLst/>
              <a:ahLst/>
              <a:cxnLst>
                <a:cxn ang="0">
                  <a:pos x="68" y="72"/>
                </a:cxn>
                <a:cxn ang="0">
                  <a:pos x="0" y="36"/>
                </a:cxn>
                <a:cxn ang="0">
                  <a:pos x="68" y="0"/>
                </a:cxn>
                <a:cxn ang="0">
                  <a:pos x="68" y="72"/>
                </a:cxn>
              </a:cxnLst>
              <a:rect l="0" t="0" r="r" b="b"/>
              <a:pathLst>
                <a:path w="68" h="72">
                  <a:moveTo>
                    <a:pt x="68" y="72"/>
                  </a:moveTo>
                  <a:lnTo>
                    <a:pt x="0" y="36"/>
                  </a:lnTo>
                  <a:lnTo>
                    <a:pt x="68" y="0"/>
                  </a:lnTo>
                  <a:lnTo>
                    <a:pt x="68" y="72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2007" y="2819"/>
              <a:ext cx="569" cy="740"/>
            </a:xfrm>
            <a:custGeom>
              <a:avLst/>
              <a:gdLst/>
              <a:ahLst/>
              <a:cxnLst>
                <a:cxn ang="0">
                  <a:pos x="569" y="0"/>
                </a:cxn>
                <a:cxn ang="0">
                  <a:pos x="0" y="0"/>
                </a:cxn>
                <a:cxn ang="0">
                  <a:pos x="0" y="740"/>
                </a:cxn>
                <a:cxn ang="0">
                  <a:pos x="463" y="740"/>
                </a:cxn>
              </a:cxnLst>
              <a:rect l="0" t="0" r="r" b="b"/>
              <a:pathLst>
                <a:path w="569" h="740">
                  <a:moveTo>
                    <a:pt x="569" y="0"/>
                  </a:moveTo>
                  <a:lnTo>
                    <a:pt x="0" y="0"/>
                  </a:lnTo>
                  <a:lnTo>
                    <a:pt x="0" y="740"/>
                  </a:lnTo>
                  <a:lnTo>
                    <a:pt x="463" y="740"/>
                  </a:lnTo>
                </a:path>
              </a:pathLst>
            </a:custGeom>
            <a:noFill/>
            <a:ln w="15875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461" y="3523"/>
              <a:ext cx="68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8" y="36"/>
                </a:cxn>
                <a:cxn ang="0">
                  <a:pos x="0" y="72"/>
                </a:cxn>
                <a:cxn ang="0">
                  <a:pos x="0" y="0"/>
                </a:cxn>
              </a:cxnLst>
              <a:rect l="0" t="0" r="r" b="b"/>
              <a:pathLst>
                <a:path w="68" h="72">
                  <a:moveTo>
                    <a:pt x="0" y="0"/>
                  </a:moveTo>
                  <a:lnTo>
                    <a:pt x="68" y="36"/>
                  </a:lnTo>
                  <a:lnTo>
                    <a:pt x="0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3225" y="2819"/>
              <a:ext cx="521" cy="740"/>
            </a:xfrm>
            <a:custGeom>
              <a:avLst/>
              <a:gdLst/>
              <a:ahLst/>
              <a:cxnLst>
                <a:cxn ang="0">
                  <a:pos x="0" y="740"/>
                </a:cxn>
                <a:cxn ang="0">
                  <a:pos x="521" y="740"/>
                </a:cxn>
                <a:cxn ang="0">
                  <a:pos x="521" y="0"/>
                </a:cxn>
                <a:cxn ang="0">
                  <a:pos x="13" y="0"/>
                </a:cxn>
              </a:cxnLst>
              <a:rect l="0" t="0" r="r" b="b"/>
              <a:pathLst>
                <a:path w="521" h="740">
                  <a:moveTo>
                    <a:pt x="0" y="740"/>
                  </a:moveTo>
                  <a:lnTo>
                    <a:pt x="521" y="740"/>
                  </a:lnTo>
                  <a:lnTo>
                    <a:pt x="521" y="0"/>
                  </a:lnTo>
                  <a:lnTo>
                    <a:pt x="13" y="0"/>
                  </a:lnTo>
                </a:path>
              </a:pathLst>
            </a:custGeom>
            <a:noFill/>
            <a:ln w="15875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3178" y="2783"/>
              <a:ext cx="68" cy="73"/>
            </a:xfrm>
            <a:custGeom>
              <a:avLst/>
              <a:gdLst/>
              <a:ahLst/>
              <a:cxnLst>
                <a:cxn ang="0">
                  <a:pos x="68" y="73"/>
                </a:cxn>
                <a:cxn ang="0">
                  <a:pos x="0" y="36"/>
                </a:cxn>
                <a:cxn ang="0">
                  <a:pos x="68" y="0"/>
                </a:cxn>
                <a:cxn ang="0">
                  <a:pos x="68" y="73"/>
                </a:cxn>
              </a:cxnLst>
              <a:rect l="0" t="0" r="r" b="b"/>
              <a:pathLst>
                <a:path w="68" h="73">
                  <a:moveTo>
                    <a:pt x="68" y="73"/>
                  </a:moveTo>
                  <a:lnTo>
                    <a:pt x="0" y="36"/>
                  </a:lnTo>
                  <a:lnTo>
                    <a:pt x="68" y="0"/>
                  </a:lnTo>
                  <a:lnTo>
                    <a:pt x="68" y="73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" name="Title 1"/>
          <p:cNvSpPr txBox="1">
            <a:spLocks/>
          </p:cNvSpPr>
          <p:nvPr/>
        </p:nvSpPr>
        <p:spPr>
          <a:xfrm>
            <a:off x="4572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Example: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</a:t>
            </a:r>
            <a:b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Encrypted Video Viewer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587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81000" y="0"/>
            <a:ext cx="605177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006600"/>
                </a:solidFill>
                <a:latin typeface="Arial" panose="020B0604020202020204"/>
              </a:rPr>
              <a:t>Approach: Model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295400"/>
            <a:ext cx="8077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Tx/>
              <a:buSzTx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Static </a:t>
            </a:r>
            <a:r>
              <a:rPr lang="en-US" b="1" dirty="0" smtClean="0">
                <a:solidFill>
                  <a:sysClr val="windowText" lastClr="000000"/>
                </a:solidFill>
                <a:latin typeface="Arial" panose="020B0604020202020204"/>
              </a:rPr>
              <a:t>security labels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, </a:t>
            </a:r>
            <a:r>
              <a:rPr lang="en-US" b="1" dirty="0" smtClean="0">
                <a:solidFill>
                  <a:sysClr val="windowText" lastClr="000000"/>
                </a:solidFill>
                <a:latin typeface="French Script MT" pitchFamily="66" charset="0"/>
              </a:rPr>
              <a:t>L</a:t>
            </a:r>
            <a:endParaRPr lang="en-US" dirty="0" smtClean="0">
              <a:solidFill>
                <a:sysClr val="windowText" lastClr="000000"/>
              </a:solidFill>
              <a:latin typeface="Arial" panose="020B0604020202020204"/>
            </a:endParaRPr>
          </a:p>
          <a:p>
            <a:pPr fontAlgn="auto">
              <a:spcAft>
                <a:spcPts val="0"/>
              </a:spcAft>
              <a:buClrTx/>
              <a:buSzTx/>
              <a:defRPr/>
            </a:pPr>
            <a:r>
              <a:rPr lang="en-US" baseline="0" dirty="0" smtClean="0">
                <a:solidFill>
                  <a:sysClr val="windowText" lastClr="000000"/>
                </a:solidFill>
                <a:latin typeface="Arial" panose="020B0604020202020204"/>
              </a:rPr>
              <a:t>Global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 </a:t>
            </a:r>
            <a:r>
              <a:rPr lang="en-US" b="1" dirty="0" smtClean="0">
                <a:solidFill>
                  <a:sysClr val="windowText" lastClr="000000"/>
                </a:solidFill>
                <a:latin typeface="Arial" panose="020B0604020202020204"/>
              </a:rPr>
              <a:t>channels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, </a:t>
            </a:r>
            <a:r>
              <a:rPr lang="en-US" b="1" dirty="0" smtClean="0">
                <a:solidFill>
                  <a:sysClr val="windowText" lastClr="000000"/>
                </a:solidFill>
                <a:latin typeface="French Script MT" pitchFamily="66" charset="0"/>
              </a:rPr>
              <a:t>C</a:t>
            </a:r>
          </a:p>
          <a:p>
            <a:pPr fontAlgn="auto">
              <a:spcAft>
                <a:spcPts val="0"/>
              </a:spcAft>
              <a:buClrTx/>
              <a:buSzTx/>
              <a:defRPr/>
            </a:pPr>
            <a:r>
              <a:rPr lang="en-US" dirty="0" smtClean="0">
                <a:solidFill>
                  <a:sysClr val="windowText" lastClr="000000"/>
                </a:solidFill>
              </a:rPr>
              <a:t>API specified by channels and usage:</a:t>
            </a:r>
          </a:p>
          <a:p>
            <a:pPr lvl="1" fontAlgn="auto">
              <a:spcAft>
                <a:spcPts val="0"/>
              </a:spcAft>
              <a:buClrTx/>
              <a:buSzTx/>
              <a:defRPr/>
            </a:pPr>
            <a:r>
              <a:rPr lang="en-US" dirty="0" smtClean="0">
                <a:solidFill>
                  <a:sysClr val="windowText" lastClr="000000"/>
                </a:solidFill>
              </a:rPr>
              <a:t>Arguments (I)</a:t>
            </a:r>
          </a:p>
          <a:p>
            <a:pPr lvl="1" fontAlgn="auto">
              <a:spcAft>
                <a:spcPts val="0"/>
              </a:spcAft>
              <a:buClrTx/>
              <a:buSzTx/>
              <a:defRPr/>
            </a:pPr>
            <a:r>
              <a:rPr lang="en-US" dirty="0" smtClean="0">
                <a:solidFill>
                  <a:sysClr val="windowText" lastClr="000000"/>
                </a:solidFill>
              </a:rPr>
              <a:t>Results (O)</a:t>
            </a:r>
          </a:p>
          <a:p>
            <a:pPr fontAlgn="auto">
              <a:spcAft>
                <a:spcPts val="0"/>
              </a:spcAft>
              <a:buClrTx/>
              <a:buSzTx/>
              <a:defRPr/>
            </a:pPr>
            <a:r>
              <a:rPr lang="en-US" dirty="0" smtClean="0">
                <a:solidFill>
                  <a:sysClr val="windowText" lastClr="000000"/>
                </a:solidFill>
              </a:rPr>
              <a:t>Edge mapping, </a:t>
            </a:r>
            <a:r>
              <a:rPr lang="en-US" b="1" dirty="0" smtClean="0">
                <a:solidFill>
                  <a:sysClr val="windowText" lastClr="000000"/>
                </a:solidFill>
                <a:latin typeface="French Script MT" pitchFamily="66" charset="0"/>
              </a:rPr>
              <a:t>E</a:t>
            </a:r>
            <a:r>
              <a:rPr lang="en-US" dirty="0" smtClean="0">
                <a:solidFill>
                  <a:sysClr val="windowText" lastClr="000000"/>
                </a:solidFill>
              </a:rPr>
              <a:t> : {I,O}</a:t>
            </a:r>
            <a:r>
              <a:rPr lang="en-US" sz="2000" dirty="0" err="1" smtClean="0">
                <a:solidFill>
                  <a:sysClr val="windowText" lastClr="000000"/>
                </a:solidFill>
              </a:rPr>
              <a:t>x</a:t>
            </a:r>
            <a:r>
              <a:rPr lang="en-US" b="1" dirty="0" err="1" smtClean="0">
                <a:solidFill>
                  <a:sysClr val="windowText" lastClr="000000"/>
                </a:solidFill>
                <a:latin typeface="French Script MT" pitchFamily="66" charset="0"/>
              </a:rPr>
              <a:t>C</a:t>
            </a:r>
            <a:r>
              <a:rPr lang="en-US" dirty="0" smtClean="0">
                <a:solidFill>
                  <a:sysClr val="windowText" lastClr="000000"/>
                </a:solidFill>
              </a:rPr>
              <a:t> </a:t>
            </a:r>
            <a:r>
              <a:rPr lang="en-US" dirty="0" smtClean="0">
                <a:solidFill>
                  <a:sysClr val="windowText" lastClr="000000"/>
                </a:solidFill>
                <a:sym typeface="Symbol"/>
              </a:rPr>
              <a:t></a:t>
            </a:r>
            <a:r>
              <a:rPr lang="en-US" dirty="0" smtClean="0">
                <a:solidFill>
                  <a:sysClr val="windowText" lastClr="000000"/>
                </a:solidFill>
              </a:rPr>
              <a:t> </a:t>
            </a:r>
            <a:r>
              <a:rPr lang="en-US" b="1" dirty="0" smtClean="0">
                <a:solidFill>
                  <a:sysClr val="windowText" lastClr="000000"/>
                </a:solidFill>
                <a:latin typeface="French Script MT" pitchFamily="66" charset="0"/>
              </a:rPr>
              <a:t>L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36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810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006600"/>
                </a:solidFill>
                <a:latin typeface="Arial" panose="020B0604020202020204"/>
              </a:rPr>
              <a:t>Model Idea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914400" y="1228911"/>
            <a:ext cx="7100717" cy="4907329"/>
            <a:chOff x="809" y="935"/>
            <a:chExt cx="4024" cy="2781"/>
          </a:xfrm>
        </p:grpSpPr>
        <p:sp>
          <p:nvSpPr>
            <p:cNvPr id="2051" name="AutoShape 3"/>
            <p:cNvSpPr>
              <a:spLocks noChangeAspect="1" noChangeArrowheads="1" noTextEdit="1"/>
            </p:cNvSpPr>
            <p:nvPr/>
          </p:nvSpPr>
          <p:spPr bwMode="auto">
            <a:xfrm>
              <a:off x="809" y="935"/>
              <a:ext cx="4016" cy="2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09" y="935"/>
              <a:ext cx="1864" cy="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09" y="935"/>
              <a:ext cx="1864" cy="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5" name="Oval 7"/>
            <p:cNvSpPr>
              <a:spLocks noChangeArrowheads="1"/>
            </p:cNvSpPr>
            <p:nvPr/>
          </p:nvSpPr>
          <p:spPr bwMode="auto">
            <a:xfrm>
              <a:off x="830" y="947"/>
              <a:ext cx="1815" cy="2728"/>
            </a:xfrm>
            <a:prstGeom prst="ellipse">
              <a:avLst/>
            </a:pr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56" name="Picture 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83" y="1544"/>
              <a:ext cx="442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7" name="Picture 9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83" y="1544"/>
              <a:ext cx="442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1008" y="1556"/>
              <a:ext cx="389" cy="389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1008" y="1556"/>
              <a:ext cx="389" cy="389"/>
            </a:xfrm>
            <a:prstGeom prst="rect">
              <a:avLst/>
            </a:pr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1111" y="1664"/>
              <a:ext cx="13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UI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61" name="Picture 1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522" y="2811"/>
              <a:ext cx="44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522" y="2811"/>
              <a:ext cx="44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1543" y="2822"/>
              <a:ext cx="389" cy="390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1543" y="2822"/>
              <a:ext cx="389" cy="390"/>
            </a:xfrm>
            <a:prstGeom prst="rect">
              <a:avLst/>
            </a:pr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1629" y="2916"/>
              <a:ext cx="25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FILE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66" name="Picture 18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053" y="1544"/>
              <a:ext cx="442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19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053" y="1544"/>
              <a:ext cx="442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2078" y="1556"/>
              <a:ext cx="389" cy="389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2078" y="1556"/>
              <a:ext cx="389" cy="389"/>
            </a:xfrm>
            <a:prstGeom prst="rect">
              <a:avLst/>
            </a:pr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2148" y="1664"/>
              <a:ext cx="23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NET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376" y="2031"/>
              <a:ext cx="730" cy="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1376" y="2031"/>
              <a:ext cx="730" cy="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73" name="Freeform 25"/>
            <p:cNvSpPr>
              <a:spLocks/>
            </p:cNvSpPr>
            <p:nvPr/>
          </p:nvSpPr>
          <p:spPr bwMode="auto">
            <a:xfrm>
              <a:off x="1400" y="2043"/>
              <a:ext cx="674" cy="585"/>
            </a:xfrm>
            <a:custGeom>
              <a:avLst/>
              <a:gdLst/>
              <a:ahLst/>
              <a:cxnLst>
                <a:cxn ang="0">
                  <a:pos x="506" y="0"/>
                </a:cxn>
                <a:cxn ang="0">
                  <a:pos x="169" y="0"/>
                </a:cxn>
                <a:cxn ang="0">
                  <a:pos x="0" y="292"/>
                </a:cxn>
                <a:cxn ang="0">
                  <a:pos x="169" y="585"/>
                </a:cxn>
                <a:cxn ang="0">
                  <a:pos x="506" y="585"/>
                </a:cxn>
                <a:cxn ang="0">
                  <a:pos x="674" y="292"/>
                </a:cxn>
                <a:cxn ang="0">
                  <a:pos x="506" y="0"/>
                </a:cxn>
              </a:cxnLst>
              <a:rect l="0" t="0" r="r" b="b"/>
              <a:pathLst>
                <a:path w="674" h="585">
                  <a:moveTo>
                    <a:pt x="506" y="0"/>
                  </a:moveTo>
                  <a:lnTo>
                    <a:pt x="169" y="0"/>
                  </a:lnTo>
                  <a:lnTo>
                    <a:pt x="0" y="292"/>
                  </a:lnTo>
                  <a:lnTo>
                    <a:pt x="169" y="585"/>
                  </a:lnTo>
                  <a:lnTo>
                    <a:pt x="506" y="585"/>
                  </a:lnTo>
                  <a:lnTo>
                    <a:pt x="674" y="292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4" name="Freeform 26"/>
            <p:cNvSpPr>
              <a:spLocks/>
            </p:cNvSpPr>
            <p:nvPr/>
          </p:nvSpPr>
          <p:spPr bwMode="auto">
            <a:xfrm>
              <a:off x="1400" y="2043"/>
              <a:ext cx="674" cy="585"/>
            </a:xfrm>
            <a:custGeom>
              <a:avLst/>
              <a:gdLst/>
              <a:ahLst/>
              <a:cxnLst>
                <a:cxn ang="0">
                  <a:pos x="506" y="0"/>
                </a:cxn>
                <a:cxn ang="0">
                  <a:pos x="169" y="0"/>
                </a:cxn>
                <a:cxn ang="0">
                  <a:pos x="0" y="292"/>
                </a:cxn>
                <a:cxn ang="0">
                  <a:pos x="169" y="585"/>
                </a:cxn>
                <a:cxn ang="0">
                  <a:pos x="506" y="585"/>
                </a:cxn>
                <a:cxn ang="0">
                  <a:pos x="674" y="292"/>
                </a:cxn>
                <a:cxn ang="0">
                  <a:pos x="506" y="0"/>
                </a:cxn>
              </a:cxnLst>
              <a:rect l="0" t="0" r="r" b="b"/>
              <a:pathLst>
                <a:path w="674" h="585">
                  <a:moveTo>
                    <a:pt x="506" y="0"/>
                  </a:moveTo>
                  <a:lnTo>
                    <a:pt x="169" y="0"/>
                  </a:lnTo>
                  <a:lnTo>
                    <a:pt x="0" y="292"/>
                  </a:lnTo>
                  <a:lnTo>
                    <a:pt x="169" y="585"/>
                  </a:lnTo>
                  <a:lnTo>
                    <a:pt x="506" y="585"/>
                  </a:lnTo>
                  <a:lnTo>
                    <a:pt x="674" y="292"/>
                  </a:lnTo>
                  <a:lnTo>
                    <a:pt x="506" y="0"/>
                  </a:lnTo>
                  <a:close/>
                </a:path>
              </a:pathLst>
            </a:cu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5" name="Rectangle 27"/>
            <p:cNvSpPr>
              <a:spLocks noChangeArrowheads="1"/>
            </p:cNvSpPr>
            <p:nvPr/>
          </p:nvSpPr>
          <p:spPr bwMode="auto">
            <a:xfrm>
              <a:off x="1500" y="2095"/>
              <a:ext cx="605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Encrypted Video Viewer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1430" y="1751"/>
              <a:ext cx="139" cy="292"/>
            </a:xfrm>
            <a:custGeom>
              <a:avLst/>
              <a:gdLst/>
              <a:ahLst/>
              <a:cxnLst>
                <a:cxn ang="0">
                  <a:pos x="139" y="292"/>
                </a:cxn>
                <a:cxn ang="0">
                  <a:pos x="139" y="0"/>
                </a:cxn>
                <a:cxn ang="0">
                  <a:pos x="0" y="0"/>
                </a:cxn>
              </a:cxnLst>
              <a:rect l="0" t="0" r="r" b="b"/>
              <a:pathLst>
                <a:path w="139" h="292">
                  <a:moveTo>
                    <a:pt x="139" y="292"/>
                  </a:moveTo>
                  <a:lnTo>
                    <a:pt x="139" y="0"/>
                  </a:lnTo>
                  <a:lnTo>
                    <a:pt x="0" y="0"/>
                  </a:lnTo>
                </a:path>
              </a:pathLst>
            </a:custGeom>
            <a:noFill/>
            <a:ln w="7938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auto">
            <a:xfrm>
              <a:off x="1397" y="1732"/>
              <a:ext cx="38" cy="38"/>
            </a:xfrm>
            <a:custGeom>
              <a:avLst/>
              <a:gdLst/>
              <a:ahLst/>
              <a:cxnLst>
                <a:cxn ang="0">
                  <a:pos x="38" y="38"/>
                </a:cxn>
                <a:cxn ang="0">
                  <a:pos x="0" y="19"/>
                </a:cxn>
                <a:cxn ang="0">
                  <a:pos x="38" y="0"/>
                </a:cxn>
                <a:cxn ang="0">
                  <a:pos x="38" y="38"/>
                </a:cxn>
              </a:cxnLst>
              <a:rect l="0" t="0" r="r" b="b"/>
              <a:pathLst>
                <a:path w="38" h="38">
                  <a:moveTo>
                    <a:pt x="38" y="38"/>
                  </a:moveTo>
                  <a:lnTo>
                    <a:pt x="0" y="19"/>
                  </a:lnTo>
                  <a:lnTo>
                    <a:pt x="38" y="0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8" name="Freeform 30"/>
            <p:cNvSpPr>
              <a:spLocks/>
            </p:cNvSpPr>
            <p:nvPr/>
          </p:nvSpPr>
          <p:spPr bwMode="auto">
            <a:xfrm>
              <a:off x="1202" y="1945"/>
              <a:ext cx="165" cy="3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90"/>
                </a:cxn>
                <a:cxn ang="0">
                  <a:pos x="165" y="390"/>
                </a:cxn>
              </a:cxnLst>
              <a:rect l="0" t="0" r="r" b="b"/>
              <a:pathLst>
                <a:path w="165" h="390">
                  <a:moveTo>
                    <a:pt x="0" y="0"/>
                  </a:moveTo>
                  <a:lnTo>
                    <a:pt x="0" y="390"/>
                  </a:lnTo>
                  <a:lnTo>
                    <a:pt x="165" y="390"/>
                  </a:lnTo>
                </a:path>
              </a:pathLst>
            </a:custGeom>
            <a:noFill/>
            <a:ln w="7938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9" name="Freeform 31"/>
            <p:cNvSpPr>
              <a:spLocks/>
            </p:cNvSpPr>
            <p:nvPr/>
          </p:nvSpPr>
          <p:spPr bwMode="auto">
            <a:xfrm>
              <a:off x="1362" y="2316"/>
              <a:ext cx="38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19"/>
                </a:cxn>
                <a:cxn ang="0">
                  <a:pos x="0" y="38"/>
                </a:cxn>
                <a:cxn ang="0">
                  <a:pos x="0" y="0"/>
                </a:cxn>
              </a:cxnLst>
              <a:rect l="0" t="0" r="r" b="b"/>
              <a:pathLst>
                <a:path w="38" h="38">
                  <a:moveTo>
                    <a:pt x="0" y="0"/>
                  </a:moveTo>
                  <a:lnTo>
                    <a:pt x="38" y="19"/>
                  </a:lnTo>
                  <a:lnTo>
                    <a:pt x="0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0" name="Freeform 32"/>
            <p:cNvSpPr>
              <a:spLocks/>
            </p:cNvSpPr>
            <p:nvPr/>
          </p:nvSpPr>
          <p:spPr bwMode="auto">
            <a:xfrm>
              <a:off x="1906" y="1751"/>
              <a:ext cx="138" cy="292"/>
            </a:xfrm>
            <a:custGeom>
              <a:avLst/>
              <a:gdLst/>
              <a:ahLst/>
              <a:cxnLst>
                <a:cxn ang="0">
                  <a:pos x="0" y="292"/>
                </a:cxn>
                <a:cxn ang="0">
                  <a:pos x="0" y="0"/>
                </a:cxn>
                <a:cxn ang="0">
                  <a:pos x="138" y="0"/>
                </a:cxn>
              </a:cxnLst>
              <a:rect l="0" t="0" r="r" b="b"/>
              <a:pathLst>
                <a:path w="138" h="292">
                  <a:moveTo>
                    <a:pt x="0" y="292"/>
                  </a:moveTo>
                  <a:lnTo>
                    <a:pt x="0" y="0"/>
                  </a:lnTo>
                  <a:lnTo>
                    <a:pt x="138" y="0"/>
                  </a:lnTo>
                </a:path>
              </a:pathLst>
            </a:custGeom>
            <a:noFill/>
            <a:ln w="7938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1" name="Freeform 33"/>
            <p:cNvSpPr>
              <a:spLocks/>
            </p:cNvSpPr>
            <p:nvPr/>
          </p:nvSpPr>
          <p:spPr bwMode="auto">
            <a:xfrm>
              <a:off x="2040" y="1732"/>
              <a:ext cx="38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19"/>
                </a:cxn>
                <a:cxn ang="0">
                  <a:pos x="0" y="38"/>
                </a:cxn>
                <a:cxn ang="0">
                  <a:pos x="0" y="0"/>
                </a:cxn>
              </a:cxnLst>
              <a:rect l="0" t="0" r="r" b="b"/>
              <a:pathLst>
                <a:path w="38" h="38">
                  <a:moveTo>
                    <a:pt x="0" y="0"/>
                  </a:moveTo>
                  <a:lnTo>
                    <a:pt x="38" y="19"/>
                  </a:lnTo>
                  <a:lnTo>
                    <a:pt x="0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2" name="Freeform 34"/>
            <p:cNvSpPr>
              <a:spLocks/>
            </p:cNvSpPr>
            <p:nvPr/>
          </p:nvSpPr>
          <p:spPr bwMode="auto">
            <a:xfrm>
              <a:off x="2108" y="1945"/>
              <a:ext cx="164" cy="390"/>
            </a:xfrm>
            <a:custGeom>
              <a:avLst/>
              <a:gdLst/>
              <a:ahLst/>
              <a:cxnLst>
                <a:cxn ang="0">
                  <a:pos x="164" y="0"/>
                </a:cxn>
                <a:cxn ang="0">
                  <a:pos x="164" y="390"/>
                </a:cxn>
                <a:cxn ang="0">
                  <a:pos x="0" y="390"/>
                </a:cxn>
              </a:cxnLst>
              <a:rect l="0" t="0" r="r" b="b"/>
              <a:pathLst>
                <a:path w="164" h="390">
                  <a:moveTo>
                    <a:pt x="164" y="0"/>
                  </a:moveTo>
                  <a:lnTo>
                    <a:pt x="164" y="390"/>
                  </a:lnTo>
                  <a:lnTo>
                    <a:pt x="0" y="390"/>
                  </a:lnTo>
                </a:path>
              </a:pathLst>
            </a:custGeom>
            <a:noFill/>
            <a:ln w="7938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3" name="Freeform 35"/>
            <p:cNvSpPr>
              <a:spLocks/>
            </p:cNvSpPr>
            <p:nvPr/>
          </p:nvSpPr>
          <p:spPr bwMode="auto">
            <a:xfrm>
              <a:off x="2074" y="2316"/>
              <a:ext cx="38" cy="38"/>
            </a:xfrm>
            <a:custGeom>
              <a:avLst/>
              <a:gdLst/>
              <a:ahLst/>
              <a:cxnLst>
                <a:cxn ang="0">
                  <a:pos x="38" y="38"/>
                </a:cxn>
                <a:cxn ang="0">
                  <a:pos x="0" y="19"/>
                </a:cxn>
                <a:cxn ang="0">
                  <a:pos x="38" y="0"/>
                </a:cxn>
                <a:cxn ang="0">
                  <a:pos x="38" y="38"/>
                </a:cxn>
              </a:cxnLst>
              <a:rect l="0" t="0" r="r" b="b"/>
              <a:pathLst>
                <a:path w="38" h="38">
                  <a:moveTo>
                    <a:pt x="38" y="38"/>
                  </a:moveTo>
                  <a:lnTo>
                    <a:pt x="0" y="19"/>
                  </a:lnTo>
                  <a:lnTo>
                    <a:pt x="38" y="0"/>
                  </a:lnTo>
                  <a:lnTo>
                    <a:pt x="38" y="38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4" name="Freeform 36"/>
            <p:cNvSpPr>
              <a:spLocks/>
            </p:cNvSpPr>
            <p:nvPr/>
          </p:nvSpPr>
          <p:spPr bwMode="auto">
            <a:xfrm>
              <a:off x="1251" y="2628"/>
              <a:ext cx="318" cy="389"/>
            </a:xfrm>
            <a:custGeom>
              <a:avLst/>
              <a:gdLst/>
              <a:ahLst/>
              <a:cxnLst>
                <a:cxn ang="0">
                  <a:pos x="318" y="0"/>
                </a:cxn>
                <a:cxn ang="0">
                  <a:pos x="0" y="0"/>
                </a:cxn>
                <a:cxn ang="0">
                  <a:pos x="0" y="389"/>
                </a:cxn>
                <a:cxn ang="0">
                  <a:pos x="259" y="389"/>
                </a:cxn>
              </a:cxnLst>
              <a:rect l="0" t="0" r="r" b="b"/>
              <a:pathLst>
                <a:path w="318" h="389">
                  <a:moveTo>
                    <a:pt x="318" y="0"/>
                  </a:moveTo>
                  <a:lnTo>
                    <a:pt x="0" y="0"/>
                  </a:lnTo>
                  <a:lnTo>
                    <a:pt x="0" y="389"/>
                  </a:lnTo>
                  <a:lnTo>
                    <a:pt x="259" y="389"/>
                  </a:lnTo>
                </a:path>
              </a:pathLst>
            </a:custGeom>
            <a:noFill/>
            <a:ln w="7938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5" name="Freeform 37"/>
            <p:cNvSpPr>
              <a:spLocks/>
            </p:cNvSpPr>
            <p:nvPr/>
          </p:nvSpPr>
          <p:spPr bwMode="auto">
            <a:xfrm>
              <a:off x="1505" y="2998"/>
              <a:ext cx="38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19"/>
                </a:cxn>
                <a:cxn ang="0">
                  <a:pos x="0" y="38"/>
                </a:cxn>
                <a:cxn ang="0">
                  <a:pos x="0" y="0"/>
                </a:cxn>
              </a:cxnLst>
              <a:rect l="0" t="0" r="r" b="b"/>
              <a:pathLst>
                <a:path w="38" h="38">
                  <a:moveTo>
                    <a:pt x="0" y="0"/>
                  </a:moveTo>
                  <a:lnTo>
                    <a:pt x="38" y="19"/>
                  </a:lnTo>
                  <a:lnTo>
                    <a:pt x="0" y="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6" name="Freeform 38"/>
            <p:cNvSpPr>
              <a:spLocks/>
            </p:cNvSpPr>
            <p:nvPr/>
          </p:nvSpPr>
          <p:spPr bwMode="auto">
            <a:xfrm>
              <a:off x="1932" y="2628"/>
              <a:ext cx="292" cy="389"/>
            </a:xfrm>
            <a:custGeom>
              <a:avLst/>
              <a:gdLst/>
              <a:ahLst/>
              <a:cxnLst>
                <a:cxn ang="0">
                  <a:pos x="0" y="389"/>
                </a:cxn>
                <a:cxn ang="0">
                  <a:pos x="292" y="389"/>
                </a:cxn>
                <a:cxn ang="0">
                  <a:pos x="292" y="0"/>
                </a:cxn>
                <a:cxn ang="0">
                  <a:pos x="7" y="0"/>
                </a:cxn>
              </a:cxnLst>
              <a:rect l="0" t="0" r="r" b="b"/>
              <a:pathLst>
                <a:path w="292" h="389">
                  <a:moveTo>
                    <a:pt x="0" y="389"/>
                  </a:moveTo>
                  <a:lnTo>
                    <a:pt x="292" y="389"/>
                  </a:lnTo>
                  <a:lnTo>
                    <a:pt x="292" y="0"/>
                  </a:lnTo>
                  <a:lnTo>
                    <a:pt x="7" y="0"/>
                  </a:lnTo>
                </a:path>
              </a:pathLst>
            </a:custGeom>
            <a:noFill/>
            <a:ln w="7938" cap="rnd">
              <a:solidFill>
                <a:srgbClr val="5B9BD5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7" name="Freeform 39"/>
            <p:cNvSpPr>
              <a:spLocks/>
            </p:cNvSpPr>
            <p:nvPr/>
          </p:nvSpPr>
          <p:spPr bwMode="auto">
            <a:xfrm>
              <a:off x="1906" y="2608"/>
              <a:ext cx="38" cy="39"/>
            </a:xfrm>
            <a:custGeom>
              <a:avLst/>
              <a:gdLst/>
              <a:ahLst/>
              <a:cxnLst>
                <a:cxn ang="0">
                  <a:pos x="38" y="39"/>
                </a:cxn>
                <a:cxn ang="0">
                  <a:pos x="0" y="20"/>
                </a:cxn>
                <a:cxn ang="0">
                  <a:pos x="38" y="0"/>
                </a:cxn>
                <a:cxn ang="0">
                  <a:pos x="38" y="39"/>
                </a:cxn>
              </a:cxnLst>
              <a:rect l="0" t="0" r="r" b="b"/>
              <a:pathLst>
                <a:path w="38" h="39">
                  <a:moveTo>
                    <a:pt x="38" y="39"/>
                  </a:moveTo>
                  <a:lnTo>
                    <a:pt x="0" y="20"/>
                  </a:lnTo>
                  <a:lnTo>
                    <a:pt x="38" y="0"/>
                  </a:lnTo>
                  <a:lnTo>
                    <a:pt x="38" y="39"/>
                  </a:lnTo>
                  <a:close/>
                </a:path>
              </a:pathLst>
            </a:custGeom>
            <a:solidFill>
              <a:srgbClr val="5B9BD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88" name="Picture 40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965" y="935"/>
              <a:ext cx="1868" cy="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89" name="Picture 41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965" y="935"/>
              <a:ext cx="1868" cy="2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90" name="Oval 42"/>
            <p:cNvSpPr>
              <a:spLocks noChangeArrowheads="1"/>
            </p:cNvSpPr>
            <p:nvPr/>
          </p:nvSpPr>
          <p:spPr bwMode="auto">
            <a:xfrm>
              <a:off x="2985" y="947"/>
              <a:ext cx="1816" cy="2728"/>
            </a:xfrm>
            <a:prstGeom prst="ellipse">
              <a:avLst/>
            </a:pr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91" name="Picture 43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3565" y="1544"/>
              <a:ext cx="636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92" name="Picture 44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3565" y="1544"/>
              <a:ext cx="636" cy="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93" name="Rectangle 45"/>
            <p:cNvSpPr>
              <a:spLocks noChangeArrowheads="1"/>
            </p:cNvSpPr>
            <p:nvPr/>
          </p:nvSpPr>
          <p:spPr bwMode="auto">
            <a:xfrm>
              <a:off x="3585" y="1556"/>
              <a:ext cx="584" cy="389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3585" y="1556"/>
              <a:ext cx="584" cy="389"/>
            </a:xfrm>
            <a:prstGeom prst="rect">
              <a:avLst/>
            </a:pr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3659" y="1664"/>
              <a:ext cx="412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Private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096" name="Picture 48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3565" y="2080"/>
              <a:ext cx="6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97" name="Picture 49"/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3565" y="2080"/>
              <a:ext cx="6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98" name="Rectangle 50"/>
            <p:cNvSpPr>
              <a:spLocks noChangeArrowheads="1"/>
            </p:cNvSpPr>
            <p:nvPr/>
          </p:nvSpPr>
          <p:spPr bwMode="auto">
            <a:xfrm>
              <a:off x="3585" y="2092"/>
              <a:ext cx="584" cy="389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9" name="Rectangle 51"/>
            <p:cNvSpPr>
              <a:spLocks noChangeArrowheads="1"/>
            </p:cNvSpPr>
            <p:nvPr/>
          </p:nvSpPr>
          <p:spPr bwMode="auto">
            <a:xfrm>
              <a:off x="3585" y="2092"/>
              <a:ext cx="584" cy="389"/>
            </a:xfrm>
            <a:prstGeom prst="rect">
              <a:avLst/>
            </a:pr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3702" y="2182"/>
              <a:ext cx="274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User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101" name="Picture 53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3565" y="2665"/>
              <a:ext cx="6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02" name="Picture 54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3565" y="2665"/>
              <a:ext cx="6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03" name="Rectangle 55"/>
            <p:cNvSpPr>
              <a:spLocks noChangeArrowheads="1"/>
            </p:cNvSpPr>
            <p:nvPr/>
          </p:nvSpPr>
          <p:spPr bwMode="auto">
            <a:xfrm>
              <a:off x="3585" y="2676"/>
              <a:ext cx="584" cy="390"/>
            </a:xfrm>
            <a:prstGeom prst="rect">
              <a:avLst/>
            </a:prstGeom>
            <a:solidFill>
              <a:srgbClr val="5B9BD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4" name="Rectangle 56"/>
            <p:cNvSpPr>
              <a:spLocks noChangeArrowheads="1"/>
            </p:cNvSpPr>
            <p:nvPr/>
          </p:nvSpPr>
          <p:spPr bwMode="auto">
            <a:xfrm>
              <a:off x="3585" y="2676"/>
              <a:ext cx="584" cy="390"/>
            </a:xfrm>
            <a:prstGeom prst="rect">
              <a:avLst/>
            </a:prstGeom>
            <a:noFill/>
            <a:ln w="6350" cap="sq">
              <a:solidFill>
                <a:srgbClr val="C8C8C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5" name="Rectangle 57"/>
            <p:cNvSpPr>
              <a:spLocks noChangeArrowheads="1"/>
            </p:cNvSpPr>
            <p:nvPr/>
          </p:nvSpPr>
          <p:spPr bwMode="auto">
            <a:xfrm>
              <a:off x="3659" y="2786"/>
              <a:ext cx="35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FEFFFF"/>
                  </a:solidFill>
                  <a:effectLst/>
                  <a:latin typeface="Calibri" pitchFamily="34" charset="0"/>
                  <a:cs typeface="Arial" pitchFamily="34" charset="0"/>
                </a:rPr>
                <a:t>Public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6" name="Line 58"/>
            <p:cNvSpPr>
              <a:spLocks noChangeShapeType="1"/>
            </p:cNvSpPr>
            <p:nvPr/>
          </p:nvSpPr>
          <p:spPr bwMode="auto">
            <a:xfrm flipV="1">
              <a:off x="2272" y="1760"/>
              <a:ext cx="1281" cy="356"/>
            </a:xfrm>
            <a:prstGeom prst="line">
              <a:avLst/>
            </a:prstGeom>
            <a:noFill/>
            <a:ln w="7938" cap="rnd">
              <a:solidFill>
                <a:srgbClr val="0C0C0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7" name="Freeform 59"/>
            <p:cNvSpPr>
              <a:spLocks/>
            </p:cNvSpPr>
            <p:nvPr/>
          </p:nvSpPr>
          <p:spPr bwMode="auto">
            <a:xfrm>
              <a:off x="3543" y="1742"/>
              <a:ext cx="42" cy="37"/>
            </a:xfrm>
            <a:custGeom>
              <a:avLst/>
              <a:gdLst/>
              <a:ahLst/>
              <a:cxnLst>
                <a:cxn ang="0">
                  <a:pos x="11" y="37"/>
                </a:cxn>
                <a:cxn ang="0">
                  <a:pos x="42" y="9"/>
                </a:cxn>
                <a:cxn ang="0">
                  <a:pos x="0" y="0"/>
                </a:cxn>
                <a:cxn ang="0">
                  <a:pos x="11" y="37"/>
                </a:cxn>
              </a:cxnLst>
              <a:rect l="0" t="0" r="r" b="b"/>
              <a:pathLst>
                <a:path w="42" h="37">
                  <a:moveTo>
                    <a:pt x="11" y="37"/>
                  </a:moveTo>
                  <a:lnTo>
                    <a:pt x="42" y="9"/>
                  </a:lnTo>
                  <a:lnTo>
                    <a:pt x="0" y="0"/>
                  </a:lnTo>
                  <a:lnTo>
                    <a:pt x="11" y="37"/>
                  </a:lnTo>
                  <a:close/>
                </a:path>
              </a:pathLst>
            </a:custGeom>
            <a:solidFill>
              <a:srgbClr val="0C0C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8" name="Line 60"/>
            <p:cNvSpPr>
              <a:spLocks noChangeShapeType="1"/>
            </p:cNvSpPr>
            <p:nvPr/>
          </p:nvSpPr>
          <p:spPr bwMode="auto">
            <a:xfrm flipV="1">
              <a:off x="1906" y="1753"/>
              <a:ext cx="1646" cy="119"/>
            </a:xfrm>
            <a:prstGeom prst="line">
              <a:avLst/>
            </a:prstGeom>
            <a:noFill/>
            <a:ln w="7938" cap="rnd">
              <a:solidFill>
                <a:srgbClr val="0C0C0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9" name="Freeform 61"/>
            <p:cNvSpPr>
              <a:spLocks/>
            </p:cNvSpPr>
            <p:nvPr/>
          </p:nvSpPr>
          <p:spPr bwMode="auto">
            <a:xfrm>
              <a:off x="3546" y="1734"/>
              <a:ext cx="39" cy="38"/>
            </a:xfrm>
            <a:custGeom>
              <a:avLst/>
              <a:gdLst/>
              <a:ahLst/>
              <a:cxnLst>
                <a:cxn ang="0">
                  <a:pos x="3" y="38"/>
                </a:cxn>
                <a:cxn ang="0">
                  <a:pos x="39" y="17"/>
                </a:cxn>
                <a:cxn ang="0">
                  <a:pos x="0" y="0"/>
                </a:cxn>
                <a:cxn ang="0">
                  <a:pos x="3" y="38"/>
                </a:cxn>
              </a:cxnLst>
              <a:rect l="0" t="0" r="r" b="b"/>
              <a:pathLst>
                <a:path w="39" h="38">
                  <a:moveTo>
                    <a:pt x="3" y="38"/>
                  </a:moveTo>
                  <a:lnTo>
                    <a:pt x="39" y="17"/>
                  </a:lnTo>
                  <a:lnTo>
                    <a:pt x="0" y="0"/>
                  </a:lnTo>
                  <a:lnTo>
                    <a:pt x="3" y="38"/>
                  </a:lnTo>
                  <a:close/>
                </a:path>
              </a:pathLst>
            </a:custGeom>
            <a:solidFill>
              <a:srgbClr val="0C0C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0" name="Line 62"/>
            <p:cNvSpPr>
              <a:spLocks noChangeShapeType="1"/>
            </p:cNvSpPr>
            <p:nvPr/>
          </p:nvSpPr>
          <p:spPr bwMode="auto">
            <a:xfrm>
              <a:off x="1569" y="1872"/>
              <a:ext cx="1986" cy="984"/>
            </a:xfrm>
            <a:prstGeom prst="line">
              <a:avLst/>
            </a:prstGeom>
            <a:noFill/>
            <a:ln w="7938" cap="rnd">
              <a:solidFill>
                <a:srgbClr val="0C0C0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1" name="Freeform 63"/>
            <p:cNvSpPr>
              <a:spLocks/>
            </p:cNvSpPr>
            <p:nvPr/>
          </p:nvSpPr>
          <p:spPr bwMode="auto">
            <a:xfrm>
              <a:off x="3543" y="2837"/>
              <a:ext cx="42" cy="34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42" y="34"/>
                </a:cxn>
                <a:cxn ang="0">
                  <a:pos x="0" y="34"/>
                </a:cxn>
                <a:cxn ang="0">
                  <a:pos x="17" y="0"/>
                </a:cxn>
              </a:cxnLst>
              <a:rect l="0" t="0" r="r" b="b"/>
              <a:pathLst>
                <a:path w="42" h="34">
                  <a:moveTo>
                    <a:pt x="17" y="0"/>
                  </a:moveTo>
                  <a:lnTo>
                    <a:pt x="42" y="34"/>
                  </a:lnTo>
                  <a:lnTo>
                    <a:pt x="0" y="34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C0C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2" name="Line 64"/>
            <p:cNvSpPr>
              <a:spLocks noChangeShapeType="1"/>
            </p:cNvSpPr>
            <p:nvPr/>
          </p:nvSpPr>
          <p:spPr bwMode="auto">
            <a:xfrm>
              <a:off x="1202" y="2116"/>
              <a:ext cx="2350" cy="168"/>
            </a:xfrm>
            <a:prstGeom prst="line">
              <a:avLst/>
            </a:prstGeom>
            <a:noFill/>
            <a:ln w="7938" cap="rnd">
              <a:solidFill>
                <a:srgbClr val="0C0C0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3" name="Freeform 65"/>
            <p:cNvSpPr>
              <a:spLocks/>
            </p:cNvSpPr>
            <p:nvPr/>
          </p:nvSpPr>
          <p:spPr bwMode="auto">
            <a:xfrm>
              <a:off x="3546" y="2265"/>
              <a:ext cx="39" cy="38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39" y="21"/>
                </a:cxn>
                <a:cxn ang="0">
                  <a:pos x="0" y="38"/>
                </a:cxn>
                <a:cxn ang="0">
                  <a:pos x="3" y="0"/>
                </a:cxn>
              </a:cxnLst>
              <a:rect l="0" t="0" r="r" b="b"/>
              <a:pathLst>
                <a:path w="39" h="38">
                  <a:moveTo>
                    <a:pt x="3" y="0"/>
                  </a:moveTo>
                  <a:lnTo>
                    <a:pt x="39" y="21"/>
                  </a:lnTo>
                  <a:lnTo>
                    <a:pt x="0" y="3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C0C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4" name="Line 66"/>
            <p:cNvSpPr>
              <a:spLocks noChangeShapeType="1"/>
            </p:cNvSpPr>
            <p:nvPr/>
          </p:nvSpPr>
          <p:spPr bwMode="auto">
            <a:xfrm flipV="1">
              <a:off x="2224" y="1771"/>
              <a:ext cx="1335" cy="1009"/>
            </a:xfrm>
            <a:prstGeom prst="line">
              <a:avLst/>
            </a:prstGeom>
            <a:noFill/>
            <a:ln w="7938" cap="rnd">
              <a:solidFill>
                <a:srgbClr val="0C0C0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5" name="Freeform 67"/>
            <p:cNvSpPr>
              <a:spLocks/>
            </p:cNvSpPr>
            <p:nvPr/>
          </p:nvSpPr>
          <p:spPr bwMode="auto">
            <a:xfrm>
              <a:off x="3543" y="1751"/>
              <a:ext cx="42" cy="38"/>
            </a:xfrm>
            <a:custGeom>
              <a:avLst/>
              <a:gdLst/>
              <a:ahLst/>
              <a:cxnLst>
                <a:cxn ang="0">
                  <a:pos x="23" y="38"/>
                </a:cxn>
                <a:cxn ang="0">
                  <a:pos x="42" y="0"/>
                </a:cxn>
                <a:cxn ang="0">
                  <a:pos x="0" y="7"/>
                </a:cxn>
                <a:cxn ang="0">
                  <a:pos x="23" y="38"/>
                </a:cxn>
              </a:cxnLst>
              <a:rect l="0" t="0" r="r" b="b"/>
              <a:pathLst>
                <a:path w="42" h="38">
                  <a:moveTo>
                    <a:pt x="23" y="38"/>
                  </a:moveTo>
                  <a:lnTo>
                    <a:pt x="42" y="0"/>
                  </a:lnTo>
                  <a:lnTo>
                    <a:pt x="0" y="7"/>
                  </a:lnTo>
                  <a:lnTo>
                    <a:pt x="23" y="38"/>
                  </a:lnTo>
                  <a:close/>
                </a:path>
              </a:pathLst>
            </a:custGeom>
            <a:solidFill>
              <a:srgbClr val="0C0C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 flipV="1">
              <a:off x="1251" y="1764"/>
              <a:ext cx="2304" cy="1010"/>
            </a:xfrm>
            <a:prstGeom prst="line">
              <a:avLst/>
            </a:prstGeom>
            <a:noFill/>
            <a:ln w="7938" cap="rnd">
              <a:solidFill>
                <a:srgbClr val="0C0C0C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7" name="Freeform 69"/>
            <p:cNvSpPr>
              <a:spLocks/>
            </p:cNvSpPr>
            <p:nvPr/>
          </p:nvSpPr>
          <p:spPr bwMode="auto">
            <a:xfrm>
              <a:off x="3543" y="1749"/>
              <a:ext cx="42" cy="34"/>
            </a:xfrm>
            <a:custGeom>
              <a:avLst/>
              <a:gdLst/>
              <a:ahLst/>
              <a:cxnLst>
                <a:cxn ang="0">
                  <a:pos x="15" y="34"/>
                </a:cxn>
                <a:cxn ang="0">
                  <a:pos x="42" y="2"/>
                </a:cxn>
                <a:cxn ang="0">
                  <a:pos x="0" y="0"/>
                </a:cxn>
                <a:cxn ang="0">
                  <a:pos x="15" y="34"/>
                </a:cxn>
              </a:cxnLst>
              <a:rect l="0" t="0" r="r" b="b"/>
              <a:pathLst>
                <a:path w="42" h="34">
                  <a:moveTo>
                    <a:pt x="15" y="34"/>
                  </a:moveTo>
                  <a:lnTo>
                    <a:pt x="42" y="2"/>
                  </a:lnTo>
                  <a:lnTo>
                    <a:pt x="0" y="0"/>
                  </a:lnTo>
                  <a:lnTo>
                    <a:pt x="15" y="34"/>
                  </a:lnTo>
                  <a:close/>
                </a:path>
              </a:pathLst>
            </a:custGeom>
            <a:solidFill>
              <a:srgbClr val="0C0C0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8" name="Rectangle 70"/>
            <p:cNvSpPr>
              <a:spLocks noChangeArrowheads="1"/>
            </p:cNvSpPr>
            <p:nvPr/>
          </p:nvSpPr>
          <p:spPr bwMode="auto">
            <a:xfrm>
              <a:off x="1414" y="3261"/>
              <a:ext cx="647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Channels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0" name="Rectangle 72"/>
            <p:cNvSpPr>
              <a:spLocks noChangeArrowheads="1"/>
            </p:cNvSpPr>
            <p:nvPr/>
          </p:nvSpPr>
          <p:spPr bwMode="auto">
            <a:xfrm>
              <a:off x="3400" y="3218"/>
              <a:ext cx="1123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defTabSz="914400">
                <a:lnSpc>
                  <a:spcPct val="100000"/>
                </a:lnSpc>
                <a:buClrTx/>
                <a:buSzTx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Security Labels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22" name="Rectangle 74"/>
            <p:cNvSpPr>
              <a:spLocks noChangeArrowheads="1"/>
            </p:cNvSpPr>
            <p:nvPr/>
          </p:nvSpPr>
          <p:spPr bwMode="auto">
            <a:xfrm>
              <a:off x="2493" y="2700"/>
              <a:ext cx="705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Edge Map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79" name="Straight Arrow Connector 78"/>
          <p:cNvCxnSpPr>
            <a:stCxn id="2104" idx="0"/>
            <a:endCxn id="2099" idx="2"/>
          </p:cNvCxnSpPr>
          <p:nvPr/>
        </p:nvCxnSpPr>
        <p:spPr bwMode="auto">
          <a:xfrm flipV="1">
            <a:off x="6328167" y="3956969"/>
            <a:ext cx="0" cy="344096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2099" idx="0"/>
          </p:cNvCxnSpPr>
          <p:nvPr/>
        </p:nvCxnSpPr>
        <p:spPr bwMode="auto">
          <a:xfrm flipH="1" flipV="1">
            <a:off x="6324600" y="3048000"/>
            <a:ext cx="3567" cy="222543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4" name="TextBox 83"/>
          <p:cNvSpPr txBox="1"/>
          <p:nvPr/>
        </p:nvSpPr>
        <p:spPr>
          <a:xfrm>
            <a:off x="6248400" y="5638800"/>
            <a:ext cx="360996" cy="4256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ysClr val="windowText" lastClr="000000"/>
                </a:solidFill>
                <a:latin typeface="French Script MT" pitchFamily="66" charset="0"/>
              </a:rPr>
              <a:t>L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2362200" y="5638800"/>
            <a:ext cx="328936" cy="4256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ysClr val="windowText" lastClr="000000"/>
                </a:solidFill>
                <a:latin typeface="French Script MT" pitchFamily="66" charset="0"/>
              </a:rPr>
              <a:t>C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4267200" y="4724400"/>
            <a:ext cx="344966" cy="4256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ysClr val="windowText" lastClr="000000"/>
                </a:solidFill>
                <a:latin typeface="French Script MT" pitchFamily="66" charset="0"/>
              </a:rPr>
              <a:t>E</a:t>
            </a:r>
            <a:endParaRPr lang="en-US" dirty="0"/>
          </a:p>
        </p:txBody>
      </p:sp>
      <p:sp>
        <p:nvSpPr>
          <p:cNvPr id="80" name="Rounded Rectangle 79"/>
          <p:cNvSpPr/>
          <p:nvPr/>
        </p:nvSpPr>
        <p:spPr bwMode="auto">
          <a:xfrm>
            <a:off x="1890219" y="3085262"/>
            <a:ext cx="1386969" cy="1258154"/>
          </a:xfrm>
          <a:prstGeom prst="roundRect">
            <a:avLst/>
          </a:prstGeom>
          <a:noFill/>
          <a:ln w="22225" cap="flat" cmpd="sng" algn="ctr">
            <a:solidFill>
              <a:schemeClr val="bg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CC"/>
              </a:buClr>
              <a:buSzPct val="100000"/>
              <a:buFont typeface="Comic Sans MS" pitchFamily="6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  <a:ea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82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Problem</a:t>
            </a:r>
            <a:endParaRPr lang="en-US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Expressing Information Flow Security Specifications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Android applications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Applications in general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Libraries</a:t>
            </a:r>
          </a:p>
          <a:p>
            <a:pPr lvl="1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Example Security Lattice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Security.xml file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28650" y="1524000"/>
            <a:ext cx="8365331" cy="4514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382" y="1447800"/>
            <a:ext cx="8268317" cy="43433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0" y="4419600"/>
            <a:ext cx="1219200" cy="413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24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5334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Example Channel Mapping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Channels.xml file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09600" y="1295400"/>
            <a:ext cx="8384381" cy="4743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0639" y="1447800"/>
            <a:ext cx="8354411" cy="4572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97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Simple Example 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(Voting Booth)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  <p:grpSp>
        <p:nvGrpSpPr>
          <p:cNvPr id="3076" name="Group 4"/>
          <p:cNvGrpSpPr>
            <a:grpSpLocks noChangeAspect="1"/>
          </p:cNvGrpSpPr>
          <p:nvPr/>
        </p:nvGrpSpPr>
        <p:grpSpPr bwMode="auto">
          <a:xfrm>
            <a:off x="382588" y="1368425"/>
            <a:ext cx="8883649" cy="4270375"/>
            <a:chOff x="241" y="862"/>
            <a:chExt cx="5596" cy="2690"/>
          </a:xfrm>
        </p:grpSpPr>
        <p:sp>
          <p:nvSpPr>
            <p:cNvPr id="3075" name="AutoShape 3"/>
            <p:cNvSpPr>
              <a:spLocks noChangeAspect="1" noChangeArrowheads="1" noTextEdit="1"/>
            </p:cNvSpPr>
            <p:nvPr/>
          </p:nvSpPr>
          <p:spPr bwMode="auto">
            <a:xfrm>
              <a:off x="241" y="864"/>
              <a:ext cx="5519" cy="2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241" y="862"/>
              <a:ext cx="504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smtClean="0">
                  <a:ln>
                    <a:noFill/>
                  </a:ln>
                  <a:solidFill>
                    <a:srgbClr val="7F0055"/>
                  </a:solidFill>
                  <a:effectLst/>
                  <a:latin typeface="Courier New" pitchFamily="49" charset="0"/>
                  <a:cs typeface="Arial" pitchFamily="34" charset="0"/>
                </a:rPr>
                <a:t>public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655" y="866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724" y="866"/>
              <a:ext cx="13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void castVote(@Lev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2016" y="864"/>
              <a:ext cx="331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el(SECRET) User u, @Level(TOPSECRET) Vote v){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5065" y="866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241" y="1007"/>
              <a:ext cx="2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380" y="1007"/>
              <a:ext cx="2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..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518" y="1007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241" y="1147"/>
              <a:ext cx="2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380" y="1147"/>
              <a:ext cx="2327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3F7F59"/>
                  </a:solidFill>
                  <a:effectLst/>
                  <a:latin typeface="Courier New" pitchFamily="49" charset="0"/>
                  <a:cs typeface="Arial" pitchFamily="34" charset="0"/>
                </a:rPr>
                <a:t>// ok because TOPSECRET &gt; SECRET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7" name="Rectangle 15"/>
            <p:cNvSpPr>
              <a:spLocks noChangeArrowheads="1"/>
            </p:cNvSpPr>
            <p:nvPr/>
          </p:nvSpPr>
          <p:spPr bwMode="auto">
            <a:xfrm>
              <a:off x="3205" y="1147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8" name="Rectangle 16"/>
            <p:cNvSpPr>
              <a:spLocks noChangeArrowheads="1"/>
            </p:cNvSpPr>
            <p:nvPr/>
          </p:nvSpPr>
          <p:spPr bwMode="auto">
            <a:xfrm>
              <a:off x="241" y="1281"/>
              <a:ext cx="2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9" name="Rectangle 17"/>
            <p:cNvSpPr>
              <a:spLocks noChangeArrowheads="1"/>
            </p:cNvSpPr>
            <p:nvPr/>
          </p:nvSpPr>
          <p:spPr bwMode="auto">
            <a:xfrm>
              <a:off x="380" y="1277"/>
              <a:ext cx="504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smtClean="0">
                  <a:ln>
                    <a:noFill/>
                  </a:ln>
                  <a:solidFill>
                    <a:srgbClr val="7F0055"/>
                  </a:solidFill>
                  <a:effectLst/>
                  <a:latin typeface="Courier New" pitchFamily="49" charset="0"/>
                  <a:cs typeface="Arial" pitchFamily="34" charset="0"/>
                </a:rPr>
                <a:t>String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0" name="Rectangle 18"/>
            <p:cNvSpPr>
              <a:spLocks noChangeArrowheads="1"/>
            </p:cNvSpPr>
            <p:nvPr/>
          </p:nvSpPr>
          <p:spPr bwMode="auto">
            <a:xfrm>
              <a:off x="793" y="1281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1" name="Rectangle 19"/>
            <p:cNvSpPr>
              <a:spLocks noChangeArrowheads="1"/>
            </p:cNvSpPr>
            <p:nvPr/>
          </p:nvSpPr>
          <p:spPr bwMode="auto">
            <a:xfrm>
              <a:off x="861" y="1281"/>
              <a:ext cx="3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encryptedId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=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encryptVoterId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(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u.getUserId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());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2" name="Rectangle 20"/>
            <p:cNvSpPr>
              <a:spLocks noChangeArrowheads="1"/>
            </p:cNvSpPr>
            <p:nvPr/>
          </p:nvSpPr>
          <p:spPr bwMode="auto">
            <a:xfrm>
              <a:off x="3893" y="1281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3" name="Rectangle 21"/>
            <p:cNvSpPr>
              <a:spLocks noChangeArrowheads="1"/>
            </p:cNvSpPr>
            <p:nvPr/>
          </p:nvSpPr>
          <p:spPr bwMode="auto">
            <a:xfrm>
              <a:off x="241" y="1424"/>
              <a:ext cx="2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4" name="Rectangle 22"/>
            <p:cNvSpPr>
              <a:spLocks noChangeArrowheads="1"/>
            </p:cNvSpPr>
            <p:nvPr/>
          </p:nvSpPr>
          <p:spPr bwMode="auto">
            <a:xfrm>
              <a:off x="380" y="1424"/>
              <a:ext cx="1672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3F7F59"/>
                  </a:solidFill>
                  <a:effectLst/>
                  <a:latin typeface="Courier New" pitchFamily="49" charset="0"/>
                  <a:cs typeface="Arial" pitchFamily="34" charset="0"/>
                </a:rPr>
                <a:t>// ok because TOPSECRET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5" name="Rectangle 23"/>
            <p:cNvSpPr>
              <a:spLocks noChangeArrowheads="1"/>
            </p:cNvSpPr>
            <p:nvPr/>
          </p:nvSpPr>
          <p:spPr bwMode="auto">
            <a:xfrm>
              <a:off x="2929" y="1424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6" name="Rectangle 24"/>
            <p:cNvSpPr>
              <a:spLocks noChangeArrowheads="1"/>
            </p:cNvSpPr>
            <p:nvPr/>
          </p:nvSpPr>
          <p:spPr bwMode="auto">
            <a:xfrm>
              <a:off x="241" y="1562"/>
              <a:ext cx="2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7" name="Rectangle 25"/>
            <p:cNvSpPr>
              <a:spLocks noChangeArrowheads="1"/>
            </p:cNvSpPr>
            <p:nvPr/>
          </p:nvSpPr>
          <p:spPr bwMode="auto">
            <a:xfrm>
              <a:off x="380" y="1562"/>
              <a:ext cx="1745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logVote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(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encryptedId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, v);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8" name="Rectangle 26"/>
            <p:cNvSpPr>
              <a:spLocks noChangeArrowheads="1"/>
            </p:cNvSpPr>
            <p:nvPr/>
          </p:nvSpPr>
          <p:spPr bwMode="auto">
            <a:xfrm>
              <a:off x="1826" y="1562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9" name="Rectangle 27"/>
            <p:cNvSpPr>
              <a:spLocks noChangeArrowheads="1"/>
            </p:cNvSpPr>
            <p:nvPr/>
          </p:nvSpPr>
          <p:spPr bwMode="auto">
            <a:xfrm>
              <a:off x="241" y="1701"/>
              <a:ext cx="2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0" name="Rectangle 28"/>
            <p:cNvSpPr>
              <a:spLocks noChangeArrowheads="1"/>
            </p:cNvSpPr>
            <p:nvPr/>
          </p:nvSpPr>
          <p:spPr bwMode="auto">
            <a:xfrm>
              <a:off x="380" y="1701"/>
              <a:ext cx="436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//</a:t>
              </a:r>
              <a:r>
                <a:rPr kumimoji="0" lang="en-US" sz="15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...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1" name="Rectangle 29"/>
            <p:cNvSpPr>
              <a:spLocks noChangeArrowheads="1"/>
            </p:cNvSpPr>
            <p:nvPr/>
          </p:nvSpPr>
          <p:spPr bwMode="auto">
            <a:xfrm>
              <a:off x="518" y="1701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2" name="Rectangle 30"/>
            <p:cNvSpPr>
              <a:spLocks noChangeArrowheads="1"/>
            </p:cNvSpPr>
            <p:nvPr/>
          </p:nvSpPr>
          <p:spPr bwMode="auto">
            <a:xfrm>
              <a:off x="241" y="1839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}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3" name="Rectangle 31"/>
            <p:cNvSpPr>
              <a:spLocks noChangeArrowheads="1"/>
            </p:cNvSpPr>
            <p:nvPr/>
          </p:nvSpPr>
          <p:spPr bwMode="auto">
            <a:xfrm>
              <a:off x="310" y="1839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4" name="Rectangle 32"/>
            <p:cNvSpPr>
              <a:spLocks noChangeArrowheads="1"/>
            </p:cNvSpPr>
            <p:nvPr/>
          </p:nvSpPr>
          <p:spPr bwMode="auto">
            <a:xfrm>
              <a:off x="241" y="1978"/>
              <a:ext cx="266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3F7F59"/>
                  </a:solidFill>
                  <a:effectLst/>
                  <a:latin typeface="Courier New" pitchFamily="49" charset="0"/>
                  <a:cs typeface="Arial" pitchFamily="34" charset="0"/>
                </a:rPr>
                <a:t>// in the program, but described wit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5" name="Rectangle 33"/>
            <p:cNvSpPr>
              <a:spLocks noChangeArrowheads="1"/>
            </p:cNvSpPr>
            <p:nvPr/>
          </p:nvSpPr>
          <p:spPr bwMode="auto">
            <a:xfrm>
              <a:off x="2832" y="1968"/>
              <a:ext cx="100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3F7F59"/>
                  </a:solidFill>
                  <a:effectLst/>
                  <a:latin typeface="Courier New" pitchFamily="49" charset="0"/>
                  <a:cs typeface="Arial" pitchFamily="34" charset="0"/>
                </a:rPr>
                <a:t>h @Channels.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6" name="Rectangle 34"/>
            <p:cNvSpPr>
              <a:spLocks noChangeArrowheads="1"/>
            </p:cNvSpPr>
            <p:nvPr/>
          </p:nvSpPr>
          <p:spPr bwMode="auto">
            <a:xfrm>
              <a:off x="3618" y="1978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7" name="Rectangle 35"/>
            <p:cNvSpPr>
              <a:spLocks noChangeArrowheads="1"/>
            </p:cNvSpPr>
            <p:nvPr/>
          </p:nvSpPr>
          <p:spPr bwMode="auto">
            <a:xfrm>
              <a:off x="241" y="2109"/>
              <a:ext cx="504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smtClean="0">
                  <a:ln>
                    <a:noFill/>
                  </a:ln>
                  <a:solidFill>
                    <a:srgbClr val="7F0055"/>
                  </a:solidFill>
                  <a:effectLst/>
                  <a:latin typeface="Courier New" pitchFamily="49" charset="0"/>
                  <a:cs typeface="Arial" pitchFamily="34" charset="0"/>
                </a:rPr>
                <a:t>public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8" name="Rectangle 36"/>
            <p:cNvSpPr>
              <a:spLocks noChangeArrowheads="1"/>
            </p:cNvSpPr>
            <p:nvPr/>
          </p:nvSpPr>
          <p:spPr bwMode="auto">
            <a:xfrm>
              <a:off x="655" y="2113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9" name="Rectangle 37"/>
            <p:cNvSpPr>
              <a:spLocks noChangeArrowheads="1"/>
            </p:cNvSpPr>
            <p:nvPr/>
          </p:nvSpPr>
          <p:spPr bwMode="auto">
            <a:xfrm>
              <a:off x="724" y="2113"/>
              <a:ext cx="475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void logVote(@Channel(FILESYSTEM) id, @Channel(FILESYSTEM) vote){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0" name="Rectangle 38"/>
            <p:cNvSpPr>
              <a:spLocks noChangeArrowheads="1"/>
            </p:cNvSpPr>
            <p:nvPr/>
          </p:nvSpPr>
          <p:spPr bwMode="auto">
            <a:xfrm>
              <a:off x="5203" y="2113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1" name="Rectangle 39"/>
            <p:cNvSpPr>
              <a:spLocks noChangeArrowheads="1"/>
            </p:cNvSpPr>
            <p:nvPr/>
          </p:nvSpPr>
          <p:spPr bwMode="auto">
            <a:xfrm>
              <a:off x="241" y="2254"/>
              <a:ext cx="2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2" name="Rectangle 40"/>
            <p:cNvSpPr>
              <a:spLocks noChangeArrowheads="1"/>
            </p:cNvSpPr>
            <p:nvPr/>
          </p:nvSpPr>
          <p:spPr bwMode="auto">
            <a:xfrm>
              <a:off x="380" y="2254"/>
              <a:ext cx="364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//...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3" name="Rectangle 41"/>
            <p:cNvSpPr>
              <a:spLocks noChangeArrowheads="1"/>
            </p:cNvSpPr>
            <p:nvPr/>
          </p:nvSpPr>
          <p:spPr bwMode="auto">
            <a:xfrm>
              <a:off x="518" y="2254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4" name="Rectangle 42"/>
            <p:cNvSpPr>
              <a:spLocks noChangeArrowheads="1"/>
            </p:cNvSpPr>
            <p:nvPr/>
          </p:nvSpPr>
          <p:spPr bwMode="auto">
            <a:xfrm>
              <a:off x="241" y="2393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}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5" name="Rectangle 43"/>
            <p:cNvSpPr>
              <a:spLocks noChangeArrowheads="1"/>
            </p:cNvSpPr>
            <p:nvPr/>
          </p:nvSpPr>
          <p:spPr bwMode="auto">
            <a:xfrm>
              <a:off x="310" y="2393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6" name="Rectangle 44"/>
            <p:cNvSpPr>
              <a:spLocks noChangeArrowheads="1"/>
            </p:cNvSpPr>
            <p:nvPr/>
          </p:nvSpPr>
          <p:spPr bwMode="auto">
            <a:xfrm>
              <a:off x="241" y="2531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7" name="Rectangle 45"/>
            <p:cNvSpPr>
              <a:spLocks noChangeArrowheads="1"/>
            </p:cNvSpPr>
            <p:nvPr/>
          </p:nvSpPr>
          <p:spPr bwMode="auto">
            <a:xfrm>
              <a:off x="241" y="2671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8" name="Rectangle 46"/>
            <p:cNvSpPr>
              <a:spLocks noChangeArrowheads="1"/>
            </p:cNvSpPr>
            <p:nvPr/>
          </p:nvSpPr>
          <p:spPr bwMode="auto">
            <a:xfrm>
              <a:off x="241" y="2809"/>
              <a:ext cx="937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3F7F59"/>
                  </a:solidFill>
                  <a:effectLst/>
                  <a:latin typeface="Courier New" pitchFamily="49" charset="0"/>
                  <a:cs typeface="Arial" pitchFamily="34" charset="0"/>
                </a:rPr>
                <a:t>// in an API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9" name="Rectangle 47"/>
            <p:cNvSpPr>
              <a:spLocks noChangeArrowheads="1"/>
            </p:cNvSpPr>
            <p:nvPr/>
          </p:nvSpPr>
          <p:spPr bwMode="auto">
            <a:xfrm>
              <a:off x="1069" y="2809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0" name="Rectangle 48"/>
            <p:cNvSpPr>
              <a:spLocks noChangeArrowheads="1"/>
            </p:cNvSpPr>
            <p:nvPr/>
          </p:nvSpPr>
          <p:spPr bwMode="auto">
            <a:xfrm>
              <a:off x="241" y="2940"/>
              <a:ext cx="504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smtClean="0">
                  <a:ln>
                    <a:noFill/>
                  </a:ln>
                  <a:solidFill>
                    <a:srgbClr val="7F0055"/>
                  </a:solidFill>
                  <a:effectLst/>
                  <a:latin typeface="Courier New" pitchFamily="49" charset="0"/>
                  <a:cs typeface="Arial" pitchFamily="34" charset="0"/>
                </a:rPr>
                <a:t>public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1" name="Rectangle 49"/>
            <p:cNvSpPr>
              <a:spLocks noChangeArrowheads="1"/>
            </p:cNvSpPr>
            <p:nvPr/>
          </p:nvSpPr>
          <p:spPr bwMode="auto">
            <a:xfrm>
              <a:off x="655" y="2944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2" name="Rectangle 50"/>
            <p:cNvSpPr>
              <a:spLocks noChangeArrowheads="1"/>
            </p:cNvSpPr>
            <p:nvPr/>
          </p:nvSpPr>
          <p:spPr bwMode="auto">
            <a:xfrm>
              <a:off x="724" y="2944"/>
              <a:ext cx="511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@Channel(CRYPT) String encryptVoterId(@Channel(CRYPT) String voterId){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3" name="Rectangle 51"/>
            <p:cNvSpPr>
              <a:spLocks noChangeArrowheads="1"/>
            </p:cNvSpPr>
            <p:nvPr/>
          </p:nvSpPr>
          <p:spPr bwMode="auto">
            <a:xfrm>
              <a:off x="5548" y="2944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4" name="Rectangle 52"/>
            <p:cNvSpPr>
              <a:spLocks noChangeArrowheads="1"/>
            </p:cNvSpPr>
            <p:nvPr/>
          </p:nvSpPr>
          <p:spPr bwMode="auto">
            <a:xfrm>
              <a:off x="241" y="3086"/>
              <a:ext cx="2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5" name="Rectangle 53"/>
            <p:cNvSpPr>
              <a:spLocks noChangeArrowheads="1"/>
            </p:cNvSpPr>
            <p:nvPr/>
          </p:nvSpPr>
          <p:spPr bwMode="auto">
            <a:xfrm>
              <a:off x="380" y="3086"/>
              <a:ext cx="364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//...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6" name="Rectangle 54"/>
            <p:cNvSpPr>
              <a:spLocks noChangeArrowheads="1"/>
            </p:cNvSpPr>
            <p:nvPr/>
          </p:nvSpPr>
          <p:spPr bwMode="auto">
            <a:xfrm>
              <a:off x="518" y="3086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7" name="Rectangle 55"/>
            <p:cNvSpPr>
              <a:spLocks noChangeArrowheads="1"/>
            </p:cNvSpPr>
            <p:nvPr/>
          </p:nvSpPr>
          <p:spPr bwMode="auto">
            <a:xfrm>
              <a:off x="241" y="3225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}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8" name="Rectangle 56"/>
            <p:cNvSpPr>
              <a:spLocks noChangeArrowheads="1"/>
            </p:cNvSpPr>
            <p:nvPr/>
          </p:nvSpPr>
          <p:spPr bwMode="auto">
            <a:xfrm>
              <a:off x="310" y="3225"/>
              <a:ext cx="14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9" name="Rectangle 57"/>
            <p:cNvSpPr>
              <a:spLocks noChangeArrowheads="1"/>
            </p:cNvSpPr>
            <p:nvPr/>
          </p:nvSpPr>
          <p:spPr bwMode="auto">
            <a:xfrm>
              <a:off x="241" y="3357"/>
              <a:ext cx="67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137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FF0000"/>
                </a:solidFill>
                <a:latin typeface="Arial" panose="020B0604020202020204"/>
              </a:rPr>
              <a:t>More Detailed Example</a:t>
            </a:r>
            <a:br>
              <a:rPr lang="en-US" dirty="0" smtClean="0">
                <a:solidFill>
                  <a:srgbClr val="FF0000"/>
                </a:solidFill>
                <a:latin typeface="Arial" panose="020B0604020202020204"/>
              </a:rPr>
            </a:br>
            <a:r>
              <a:rPr lang="en-US" dirty="0" smtClean="0">
                <a:solidFill>
                  <a:srgbClr val="FF0000"/>
                </a:solidFill>
                <a:latin typeface="Arial" panose="020B0604020202020204"/>
              </a:rPr>
              <a:t>Distributed Label Approach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17326" y="1933554"/>
            <a:ext cx="9161326" cy="355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384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006600"/>
                </a:solidFill>
                <a:latin typeface="Arial" panose="020B0604020202020204"/>
              </a:rPr>
              <a:t>More Detailed Example</a:t>
            </a:r>
            <a:br>
              <a:rPr lang="en-US" dirty="0" smtClean="0">
                <a:solidFill>
                  <a:srgbClr val="006600"/>
                </a:solidFill>
                <a:latin typeface="Arial" panose="020B0604020202020204"/>
              </a:rPr>
            </a:br>
            <a:r>
              <a:rPr lang="en-US" dirty="0" smtClean="0">
                <a:solidFill>
                  <a:srgbClr val="006600"/>
                </a:solidFill>
                <a:latin typeface="Arial" panose="020B0604020202020204"/>
              </a:rPr>
              <a:t>Bipartite Graph Model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7" y="1328737"/>
            <a:ext cx="9001125" cy="420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597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Using the Model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33400" y="1295400"/>
            <a:ext cx="8365331" cy="4514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User writes:</a:t>
            </a:r>
          </a:p>
          <a:p>
            <a:pPr lvl="1"/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Security.xml</a:t>
            </a:r>
          </a:p>
          <a:p>
            <a:pPr lvl="1"/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Channels.xml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endParaRPr lang="en-US" dirty="0" smtClean="0">
              <a:solidFill>
                <a:sysClr val="windowText" lastClr="000000"/>
              </a:solidFill>
              <a:latin typeface="Arial" panose="020B0604020202020204"/>
            </a:endParaRP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User supplies program annotation via @Level and @Channel for APIs (“poor man’s” polymorphism)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endParaRPr lang="en-US" dirty="0" smtClean="0">
              <a:solidFill>
                <a:sysClr val="windowText" lastClr="000000"/>
              </a:solidFill>
              <a:latin typeface="Arial" panose="020B0604020202020204"/>
            </a:endParaRP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Runs checking tool over program</a:t>
            </a:r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6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5334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006600"/>
                </a:solidFill>
                <a:latin typeface="Arial" panose="020B0604020202020204"/>
              </a:rPr>
              <a:t>Advantages of the Model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81000" y="1295400"/>
            <a:ext cx="80772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ysClr val="windowText" lastClr="000000"/>
                </a:solidFill>
              </a:rPr>
              <a:t>Can mix Channels and Labels in </a:t>
            </a:r>
            <a:r>
              <a:rPr lang="en-US" dirty="0" smtClean="0">
                <a:solidFill>
                  <a:sysClr val="windowText" lastClr="000000"/>
                </a:solidFill>
              </a:rPr>
              <a:t>program:</a:t>
            </a:r>
          </a:p>
          <a:p>
            <a:pPr lvl="1"/>
            <a:r>
              <a:rPr lang="en-US" dirty="0" smtClean="0">
                <a:solidFill>
                  <a:sysClr val="windowText" lastClr="000000"/>
                </a:solidFill>
              </a:rPr>
              <a:t>Channels in API</a:t>
            </a:r>
          </a:p>
          <a:p>
            <a:pPr lvl="1"/>
            <a:r>
              <a:rPr lang="en-US" dirty="0" smtClean="0">
                <a:solidFill>
                  <a:sysClr val="windowText" lastClr="000000"/>
                </a:solidFill>
              </a:rPr>
              <a:t>Labels in client code</a:t>
            </a:r>
            <a:endParaRPr lang="en-US" dirty="0">
              <a:solidFill>
                <a:sysClr val="windowText" lastClr="000000"/>
              </a:solidFill>
            </a:endParaRP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Compact types: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	channels or labels, not two sets</a:t>
            </a:r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  <a:p>
            <a:r>
              <a:rPr lang="en-US" dirty="0" smtClean="0">
                <a:solidFill>
                  <a:sysClr val="windowText" lastClr="000000"/>
                </a:solidFill>
              </a:rPr>
              <a:t>Can handle confidentiality and integrity separately or together. </a:t>
            </a: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Users </a:t>
            </a:r>
            <a:r>
              <a:rPr lang="en-US" dirty="0">
                <a:solidFill>
                  <a:sysClr val="windowText" lastClr="000000"/>
                </a:solidFill>
                <a:latin typeface="Arial" panose="020B0604020202020204"/>
              </a:rPr>
              <a:t>can 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define arbitrarily </a:t>
            </a:r>
            <a:r>
              <a:rPr lang="en-US" dirty="0">
                <a:solidFill>
                  <a:sysClr val="windowText" lastClr="000000"/>
                </a:solidFill>
                <a:latin typeface="Arial" panose="020B0604020202020204"/>
              </a:rPr>
              <a:t>complex 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lattices</a:t>
            </a:r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3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006600"/>
                </a:solidFill>
                <a:latin typeface="Arial" panose="020B0604020202020204"/>
              </a:rPr>
              <a:t>Suitability for APIs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81000" y="1295400"/>
            <a:ext cx="8001000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@Channel annotations 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specify </a:t>
            </a:r>
            <a:r>
              <a:rPr lang="en-US" dirty="0" smtClean="0">
                <a:solidFill>
                  <a:sysClr val="windowText" lastClr="000000"/>
                </a:solidFill>
              </a:rPr>
              <a:t>information flow </a:t>
            </a:r>
            <a:r>
              <a:rPr lang="en-US" dirty="0" smtClean="0">
                <a:solidFill>
                  <a:srgbClr val="006600"/>
                </a:solidFill>
              </a:rPr>
              <a:t>generically </a:t>
            </a:r>
            <a:endParaRPr lang="en-US" dirty="0" smtClean="0">
              <a:solidFill>
                <a:srgbClr val="006600"/>
              </a:solidFill>
              <a:latin typeface="Arial" panose="020B0604020202020204"/>
            </a:endParaRP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Can customize </a:t>
            </a:r>
          </a:p>
          <a:p>
            <a:pPr lvl="1"/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security.xml (levels) and </a:t>
            </a:r>
          </a:p>
          <a:p>
            <a:pPr lvl="1"/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channels.xml (mapping)</a:t>
            </a:r>
          </a:p>
          <a:p>
            <a:pPr>
              <a:buNone/>
            </a:pP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   to fit the security concerns of the application.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97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09600" y="-7620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Preliminary Experimental Work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1447800"/>
            <a:ext cx="7010400" cy="40195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A few systems using these ideas:</a:t>
            </a:r>
          </a:p>
          <a:p>
            <a:pPr marL="0" indent="0">
              <a:buNone/>
            </a:pPr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  <a:p>
            <a:r>
              <a:rPr lang="en-US" dirty="0" err="1" smtClean="0">
                <a:solidFill>
                  <a:sysClr val="windowText" lastClr="000000"/>
                </a:solidFill>
                <a:latin typeface="Arial" panose="020B0604020202020204"/>
              </a:rPr>
              <a:t>CheckLT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 – Lattice-based taint checking for Java</a:t>
            </a:r>
          </a:p>
          <a:p>
            <a:pPr lvl="1"/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  <a:hlinkClick r:id="rId3"/>
              </a:rPr>
              <a:t>http://checklt.github.io</a:t>
            </a:r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  <a:p>
            <a:pPr lvl="1"/>
            <a:endParaRPr lang="en-US" dirty="0" smtClean="0">
              <a:solidFill>
                <a:sysClr val="windowText" lastClr="000000"/>
              </a:solidFill>
              <a:latin typeface="Arial" panose="020B0604020202020204"/>
            </a:endParaRP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FS4A – </a:t>
            </a:r>
            <a:r>
              <a:rPr lang="en-US" dirty="0" err="1" smtClean="0">
                <a:solidFill>
                  <a:sysClr val="windowText" lastClr="000000"/>
                </a:solidFill>
                <a:latin typeface="Arial" panose="020B0604020202020204"/>
              </a:rPr>
              <a:t>Flowspecs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 for Android (an extension to </a:t>
            </a:r>
            <a:r>
              <a:rPr lang="en-US" dirty="0" err="1" smtClean="0">
                <a:solidFill>
                  <a:sysClr val="windowText" lastClr="000000"/>
                </a:solidFill>
                <a:latin typeface="Arial" panose="020B0604020202020204"/>
              </a:rPr>
              <a:t>OpenJML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) </a:t>
            </a:r>
          </a:p>
          <a:p>
            <a:pPr lvl="1"/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Full implementation of the Bipartite Graph Model </a:t>
            </a:r>
          </a:p>
          <a:p>
            <a:pPr lvl="1"/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Incorporates Conditional Release aspects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  <p:pic>
        <p:nvPicPr>
          <p:cNvPr id="1028" name="Picture 4" descr="http://www.eecs.ucf.edu/~leavens/formal-methods-lab/img/checklt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133600"/>
            <a:ext cx="1328655" cy="1384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eecs.ucf.edu/~leavens/formal-methods-lab/img/saf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810000"/>
            <a:ext cx="1435379" cy="1218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287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09600" y="15240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006600"/>
                </a:solidFill>
                <a:latin typeface="Arial" panose="020B0604020202020204"/>
              </a:rPr>
              <a:t>Conclusions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1418734"/>
            <a:ext cx="8210550" cy="4524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User-defined lattice </a:t>
            </a:r>
            <a:r>
              <a:rPr lang="en-US" dirty="0">
                <a:solidFill>
                  <a:sysClr val="windowText" lastClr="000000"/>
                </a:solidFill>
                <a:latin typeface="Arial" panose="020B0604020202020204"/>
              </a:rPr>
              <a:t>to describe 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security levels</a:t>
            </a:r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Fixed set of channels (centralized)</a:t>
            </a:r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Mapping from channels to levels allows customization</a:t>
            </a:r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  <a:p>
            <a:pPr marL="0" indent="0">
              <a:buNone/>
            </a:pPr>
            <a:endParaRPr lang="en-US" dirty="0" smtClean="0">
              <a:solidFill>
                <a:sysClr val="windowText" lastClr="000000"/>
              </a:solidFill>
              <a:latin typeface="Arial" panose="020B060402020202020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8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5334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Why Information Flow?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28650" y="1535112"/>
            <a:ext cx="665797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ACLs and Firewalls 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prevent or allow access to data, 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but they do </a:t>
            </a:r>
            <a:r>
              <a:rPr lang="en-US" i="1" dirty="0" smtClean="0">
                <a:solidFill>
                  <a:sysClr val="windowText" lastClr="000000"/>
                </a:solidFill>
                <a:latin typeface="Arial" panose="020B0604020202020204"/>
              </a:rPr>
              <a:t>not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 control what happens </a:t>
            </a:r>
            <a:r>
              <a:rPr lang="en-US" i="1" dirty="0" smtClean="0">
                <a:solidFill>
                  <a:sysClr val="windowText" lastClr="000000"/>
                </a:solidFill>
                <a:latin typeface="Arial" panose="020B0604020202020204"/>
              </a:rPr>
              <a:t>after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 an access 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endParaRPr lang="en-US" dirty="0" smtClean="0">
              <a:solidFill>
                <a:sysClr val="windowText" lastClr="000000"/>
              </a:solidFill>
              <a:latin typeface="Arial" panose="020B0604020202020204"/>
            </a:endParaRPr>
          </a:p>
          <a:p>
            <a:r>
              <a:rPr lang="en-US" dirty="0" err="1" smtClean="0">
                <a:solidFill>
                  <a:sysClr val="windowText" lastClr="000000"/>
                </a:solidFill>
              </a:rPr>
              <a:t>Heartbleed</a:t>
            </a:r>
            <a:r>
              <a:rPr lang="en-US" dirty="0" smtClean="0">
                <a:solidFill>
                  <a:sysClr val="windowText" lastClr="000000"/>
                </a:solidFill>
              </a:rPr>
              <a:t>, a defect in </a:t>
            </a:r>
            <a:r>
              <a:rPr lang="en-US" dirty="0" err="1" smtClean="0">
                <a:solidFill>
                  <a:sysClr val="windowText" lastClr="000000"/>
                </a:solidFill>
              </a:rPr>
              <a:t>OpenSSL</a:t>
            </a:r>
            <a:r>
              <a:rPr lang="en-US" dirty="0" smtClean="0">
                <a:solidFill>
                  <a:sysClr val="windowText" lastClr="000000"/>
                </a:solidFill>
              </a:rPr>
              <a:t>, </a:t>
            </a:r>
            <a:br>
              <a:rPr lang="en-US" dirty="0" smtClean="0">
                <a:solidFill>
                  <a:sysClr val="windowText" lastClr="000000"/>
                </a:solidFill>
              </a:rPr>
            </a:br>
            <a:r>
              <a:rPr lang="en-US" dirty="0" smtClean="0">
                <a:solidFill>
                  <a:sysClr val="windowText" lastClr="000000"/>
                </a:solidFill>
              </a:rPr>
              <a:t>could have been found by</a:t>
            </a:r>
            <a:br>
              <a:rPr lang="en-US" dirty="0" smtClean="0">
                <a:solidFill>
                  <a:sysClr val="windowText" lastClr="000000"/>
                </a:solidFill>
              </a:rPr>
            </a:br>
            <a:r>
              <a:rPr lang="en-US" dirty="0" smtClean="0">
                <a:solidFill>
                  <a:sysClr val="windowText" lastClr="000000"/>
                </a:solidFill>
              </a:rPr>
              <a:t>Information Flow analysis</a:t>
            </a:r>
          </a:p>
        </p:txBody>
      </p:sp>
      <p:pic>
        <p:nvPicPr>
          <p:cNvPr id="6" name="Picture 2" descr="http://recodetech.files.wordpress.com/2014/04/heartbleed1-e1397067189618.jpg?w=64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505200"/>
            <a:ext cx="2545547" cy="1897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16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381000" y="-76200"/>
            <a:ext cx="76771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Background: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</a:t>
            </a:r>
            <a:b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Information Flow Problem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33400" y="1371600"/>
            <a:ext cx="8001000" cy="47243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      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solidFill>
                  <a:sysClr val="windowText" lastClr="000000"/>
                </a:solidFill>
                <a:latin typeface="Arial" panose="020B0604020202020204"/>
              </a:rPr>
              <a:t>	</a:t>
            </a:r>
            <a: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  <a:t>send(company, </a:t>
            </a:r>
            <a:r>
              <a:rPr lang="en-US" sz="2900" dirty="0" err="1" smtClean="0">
                <a:solidFill>
                  <a:srgbClr val="C00000"/>
                </a:solidFill>
                <a:latin typeface="Arial" panose="020B0604020202020204"/>
              </a:rPr>
              <a:t>address_book</a:t>
            </a:r>
            <a: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  <a:t>);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  <a:t>	company = </a:t>
            </a:r>
            <a:r>
              <a:rPr lang="en-US" sz="2900" dirty="0" err="1" smtClean="0">
                <a:solidFill>
                  <a:srgbClr val="C00000"/>
                </a:solidFill>
                <a:latin typeface="Arial" panose="020B0604020202020204"/>
              </a:rPr>
              <a:t>address_book</a:t>
            </a:r>
            <a: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  <a:t>	</a:t>
            </a:r>
            <a:r>
              <a:rPr lang="en-US" sz="2900" b="1" dirty="0" err="1" smtClean="0">
                <a:solidFill>
                  <a:srgbClr val="C00000"/>
                </a:solidFill>
                <a:latin typeface="Arial" panose="020B0604020202020204"/>
              </a:rPr>
              <a:t>boolean</a:t>
            </a:r>
            <a: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  <a:t> b = false;</a:t>
            </a:r>
          </a:p>
          <a:p>
            <a:pPr marL="0" lvl="0" indent="0" fontAlgn="auto">
              <a:spcAft>
                <a:spcPts val="0"/>
              </a:spcAft>
              <a:buClrTx/>
              <a:buSzTx/>
              <a:buNone/>
              <a:defRPr/>
            </a:pPr>
            <a: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  <a:t>	</a:t>
            </a:r>
            <a:r>
              <a:rPr lang="en-US" sz="2900" b="1" dirty="0" smtClean="0">
                <a:solidFill>
                  <a:srgbClr val="C00000"/>
                </a:solidFill>
                <a:latin typeface="Arial" panose="020B0604020202020204"/>
              </a:rPr>
              <a:t>if</a:t>
            </a:r>
            <a: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  <a:t> (address_book.get(“president”).num() </a:t>
            </a:r>
            <a:b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</a:br>
            <a: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  <a:t>	    .equals(“</a:t>
            </a:r>
            <a:r>
              <a:rPr lang="en-US" sz="2900" dirty="0" smtClean="0">
                <a:solidFill>
                  <a:srgbClr val="C00000"/>
                </a:solidFill>
              </a:rPr>
              <a:t>(202) 456-1111”) {</a:t>
            </a:r>
          </a:p>
          <a:p>
            <a:pPr marL="0" lvl="0" indent="0" fontAlgn="auto">
              <a:spcAft>
                <a:spcPts val="0"/>
              </a:spcAft>
              <a:buClrTx/>
              <a:buSzTx/>
              <a:buNone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	</a:t>
            </a:r>
            <a: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  <a:t>	b = true;</a:t>
            </a:r>
            <a:b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</a:br>
            <a:r>
              <a:rPr lang="en-US" sz="2900" dirty="0" smtClean="0">
                <a:solidFill>
                  <a:srgbClr val="C00000"/>
                </a:solidFill>
                <a:latin typeface="Arial" panose="020B0604020202020204"/>
              </a:rPr>
              <a:t>	}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45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0"/>
            <a:ext cx="762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Background: Lattice Model of Information Flow (Denning, 1976)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81000" y="1371600"/>
            <a:ext cx="6248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Tx/>
              <a:buSzTx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Each variable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 given a security label </a:t>
            </a:r>
            <a:b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</a:b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	(e.g., Public, User, Private, …)</a:t>
            </a:r>
          </a:p>
          <a:p>
            <a:pPr marL="0" indent="0" fontAlgn="auto">
              <a:spcAft>
                <a:spcPts val="0"/>
              </a:spcAft>
              <a:buClrTx/>
              <a:buSzTx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Statically check all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statements</a:t>
            </a:r>
            <a:b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        x = e;</a:t>
            </a:r>
            <a:b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   permitted only if    </a:t>
            </a:r>
            <a:b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        label(e)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sym typeface="Symbol"/>
              </a:rPr>
              <a:t> label(x)</a:t>
            </a:r>
            <a:endParaRPr lang="en-US" dirty="0" smtClean="0">
              <a:solidFill>
                <a:sysClr val="windowText" lastClr="000000"/>
              </a:solidFill>
              <a:latin typeface="Arial" panose="020B0604020202020204"/>
            </a:endParaRPr>
          </a:p>
          <a:p>
            <a:pPr marL="457200" lvl="1" indent="0" fontAlgn="auto">
              <a:spcAft>
                <a:spcPts val="0"/>
              </a:spcAft>
              <a:buClrTx/>
              <a:buSzTx/>
              <a:buNone/>
              <a:defRPr/>
            </a:pPr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  <a:p>
            <a:pPr fontAlgn="auto">
              <a:spcAft>
                <a:spcPts val="0"/>
              </a:spcAft>
              <a:buClrTx/>
              <a:buSzTx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Invariant: only permitted information flows allowed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698915" y="3320161"/>
            <a:ext cx="835485" cy="413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User</a:t>
            </a:r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362200"/>
            <a:ext cx="1143262" cy="413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Private</a:t>
            </a:r>
            <a:endParaRPr lang="en-US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0" y="4386961"/>
            <a:ext cx="1024639" cy="4136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Public</a:t>
            </a:r>
            <a:endParaRPr lang="en-US" dirty="0">
              <a:latin typeface="+mn-lt"/>
            </a:endParaRPr>
          </a:p>
        </p:txBody>
      </p:sp>
      <p:cxnSp>
        <p:nvCxnSpPr>
          <p:cNvPr id="4" name="Straight Arrow Connector 3"/>
          <p:cNvCxnSpPr>
            <a:stCxn id="2" idx="0"/>
            <a:endCxn id="8" idx="2"/>
          </p:cNvCxnSpPr>
          <p:nvPr/>
        </p:nvCxnSpPr>
        <p:spPr bwMode="auto">
          <a:xfrm flipH="1" flipV="1">
            <a:off x="8115431" y="2775839"/>
            <a:ext cx="1227" cy="544322"/>
          </a:xfrm>
          <a:prstGeom prst="straightConnector1">
            <a:avLst/>
          </a:prstGeom>
          <a:solidFill>
            <a:srgbClr val="00B8FF"/>
          </a:solidFill>
          <a:ln w="222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10" idx="0"/>
            <a:endCxn id="2" idx="2"/>
          </p:cNvCxnSpPr>
          <p:nvPr/>
        </p:nvCxnSpPr>
        <p:spPr bwMode="auto">
          <a:xfrm flipH="1" flipV="1">
            <a:off x="8116658" y="3733800"/>
            <a:ext cx="15662" cy="653161"/>
          </a:xfrm>
          <a:prstGeom prst="straightConnector1">
            <a:avLst/>
          </a:prstGeom>
          <a:solidFill>
            <a:srgbClr val="00B8FF"/>
          </a:solidFill>
          <a:ln w="222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6556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Integrity 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can the variable’s value come from? </a:t>
            </a:r>
            <a:br>
              <a:rPr lang="en-US" dirty="0" smtClean="0"/>
            </a:br>
            <a:r>
              <a:rPr lang="en-US" dirty="0" smtClean="0"/>
              <a:t>What can affect it?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6366" y="2362200"/>
            <a:ext cx="3757535" cy="3998104"/>
          </a:xfrm>
          <a:prstGeom prst="rect">
            <a:avLst/>
          </a:prstGeom>
          <a:noFill/>
        </p:spPr>
      </p:pic>
      <p:sp>
        <p:nvSpPr>
          <p:cNvPr id="6" name="Right Arrow 5"/>
          <p:cNvSpPr/>
          <p:nvPr/>
        </p:nvSpPr>
        <p:spPr>
          <a:xfrm rot="16200000">
            <a:off x="6179923" y="3536348"/>
            <a:ext cx="2349924" cy="12922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Influences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Confidentiality Interpretation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Where can a variable’s value be sent?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What can learn from it?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1371600" y="2177161"/>
            <a:ext cx="6854836" cy="4147439"/>
            <a:chOff x="1371600" y="1752600"/>
            <a:chExt cx="6854836" cy="4147439"/>
          </a:xfrm>
        </p:grpSpPr>
        <p:sp>
          <p:nvSpPr>
            <p:cNvPr id="4" name="TextBox 3"/>
            <p:cNvSpPr txBox="1"/>
            <p:nvPr/>
          </p:nvSpPr>
          <p:spPr>
            <a:xfrm>
              <a:off x="4038600" y="1752600"/>
              <a:ext cx="437940" cy="4136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  <a:sym typeface="Symbol"/>
                </a:rPr>
                <a:t></a:t>
              </a:r>
              <a:endParaRPr lang="en-US" dirty="0">
                <a:solidFill>
                  <a:schemeClr val="bg2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752600" y="2895600"/>
              <a:ext cx="1039067" cy="4136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{FILE}</a:t>
              </a:r>
              <a:endParaRPr lang="en-US" dirty="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10000" y="2895600"/>
              <a:ext cx="1005403" cy="4136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{NET}</a:t>
              </a:r>
              <a:endParaRPr lang="en-US" dirty="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931773" y="2895600"/>
              <a:ext cx="697627" cy="4136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{UI}</a:t>
              </a:r>
              <a:endParaRPr lang="en-US" dirty="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62600" y="4267200"/>
              <a:ext cx="1448986" cy="4136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{NET, UI}</a:t>
              </a:r>
              <a:endParaRPr lang="en-US" dirty="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81400" y="4267200"/>
              <a:ext cx="1516762" cy="4136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{FILE, UI}</a:t>
              </a:r>
              <a:endParaRPr lang="en-US" dirty="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1600" y="4267200"/>
              <a:ext cx="1824538" cy="4136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{FILE, NET}</a:t>
              </a:r>
              <a:endParaRPr lang="en-US" dirty="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00400" y="5486400"/>
              <a:ext cx="2268121" cy="4136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{FILE, NET, UI}</a:t>
              </a:r>
              <a:endParaRPr lang="en-US" dirty="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" name="Straight Arrow Connector 12"/>
            <p:cNvCxnSpPr>
              <a:stCxn id="5" idx="0"/>
              <a:endCxn id="4" idx="2"/>
            </p:cNvCxnSpPr>
            <p:nvPr/>
          </p:nvCxnSpPr>
          <p:spPr bwMode="auto">
            <a:xfrm flipV="1">
              <a:off x="2272134" y="2166239"/>
              <a:ext cx="1985436" cy="729361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stCxn id="7" idx="0"/>
              <a:endCxn id="4" idx="2"/>
            </p:cNvCxnSpPr>
            <p:nvPr/>
          </p:nvCxnSpPr>
          <p:spPr bwMode="auto">
            <a:xfrm flipH="1" flipV="1">
              <a:off x="4257570" y="2166239"/>
              <a:ext cx="2023017" cy="729361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2" name="Straight Arrow Connector 21"/>
            <p:cNvCxnSpPr>
              <a:stCxn id="10" idx="0"/>
              <a:endCxn id="5" idx="2"/>
            </p:cNvCxnSpPr>
            <p:nvPr/>
          </p:nvCxnSpPr>
          <p:spPr bwMode="auto">
            <a:xfrm flipH="1" flipV="1">
              <a:off x="2272134" y="3309239"/>
              <a:ext cx="11735" cy="957961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" name="Straight Arrow Connector 27"/>
            <p:cNvCxnSpPr>
              <a:stCxn id="8" idx="0"/>
              <a:endCxn id="7" idx="2"/>
            </p:cNvCxnSpPr>
            <p:nvPr/>
          </p:nvCxnSpPr>
          <p:spPr bwMode="auto">
            <a:xfrm flipH="1" flipV="1">
              <a:off x="6280587" y="3309239"/>
              <a:ext cx="6506" cy="957961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9" idx="0"/>
              <a:endCxn id="5" idx="2"/>
            </p:cNvCxnSpPr>
            <p:nvPr/>
          </p:nvCxnSpPr>
          <p:spPr bwMode="auto">
            <a:xfrm flipH="1" flipV="1">
              <a:off x="2272134" y="3309239"/>
              <a:ext cx="2067647" cy="957961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" name="Straight Arrow Connector 32"/>
            <p:cNvCxnSpPr>
              <a:stCxn id="9" idx="0"/>
            </p:cNvCxnSpPr>
            <p:nvPr/>
          </p:nvCxnSpPr>
          <p:spPr bwMode="auto">
            <a:xfrm flipV="1">
              <a:off x="4339781" y="3276601"/>
              <a:ext cx="1908619" cy="990599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" name="Straight Arrow Connector 34"/>
            <p:cNvCxnSpPr>
              <a:stCxn id="8" idx="0"/>
              <a:endCxn id="6" idx="2"/>
            </p:cNvCxnSpPr>
            <p:nvPr/>
          </p:nvCxnSpPr>
          <p:spPr bwMode="auto">
            <a:xfrm flipH="1" flipV="1">
              <a:off x="4312702" y="3309239"/>
              <a:ext cx="1974391" cy="957961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8" name="Straight Arrow Connector 37"/>
            <p:cNvCxnSpPr>
              <a:stCxn id="10" idx="0"/>
              <a:endCxn id="6" idx="2"/>
            </p:cNvCxnSpPr>
            <p:nvPr/>
          </p:nvCxnSpPr>
          <p:spPr bwMode="auto">
            <a:xfrm flipV="1">
              <a:off x="2283869" y="3309239"/>
              <a:ext cx="2028833" cy="957961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" name="Straight Arrow Connector 40"/>
            <p:cNvCxnSpPr>
              <a:stCxn id="11" idx="0"/>
            </p:cNvCxnSpPr>
            <p:nvPr/>
          </p:nvCxnSpPr>
          <p:spPr bwMode="auto">
            <a:xfrm flipH="1" flipV="1">
              <a:off x="2209800" y="4572000"/>
              <a:ext cx="2124661" cy="914400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Straight Arrow Connector 41"/>
            <p:cNvCxnSpPr>
              <a:stCxn id="11" idx="0"/>
              <a:endCxn id="8" idx="2"/>
            </p:cNvCxnSpPr>
            <p:nvPr/>
          </p:nvCxnSpPr>
          <p:spPr bwMode="auto">
            <a:xfrm flipV="1">
              <a:off x="4334461" y="4680839"/>
              <a:ext cx="1952632" cy="805561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5" name="Straight Arrow Connector 44"/>
            <p:cNvCxnSpPr/>
            <p:nvPr/>
          </p:nvCxnSpPr>
          <p:spPr bwMode="auto">
            <a:xfrm flipH="1" flipV="1">
              <a:off x="4343400" y="4648200"/>
              <a:ext cx="7239" cy="849123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0" name="Straight Arrow Connector 39"/>
            <p:cNvCxnSpPr>
              <a:endCxn id="4" idx="2"/>
            </p:cNvCxnSpPr>
            <p:nvPr/>
          </p:nvCxnSpPr>
          <p:spPr bwMode="auto">
            <a:xfrm flipH="1" flipV="1">
              <a:off x="4257570" y="2166239"/>
              <a:ext cx="16870" cy="740285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5" name="Right Arrow 24"/>
            <p:cNvSpPr/>
            <p:nvPr/>
          </p:nvSpPr>
          <p:spPr>
            <a:xfrm rot="16200000">
              <a:off x="6405357" y="3195845"/>
              <a:ext cx="2349924" cy="129223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More Confidential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5334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fontAlgn="auto">
              <a:spcAft>
                <a:spcPts val="0"/>
              </a:spcAft>
              <a:buClrTx/>
              <a:buSzTx/>
              <a:defRPr/>
            </a:pPr>
            <a:r>
              <a:rPr lang="en-US" dirty="0" smtClean="0">
                <a:solidFill>
                  <a:sysClr val="windowText" lastClr="000000"/>
                </a:solidFill>
              </a:rPr>
              <a:t>The Decentralized Label Model (Myers &amp; </a:t>
            </a:r>
            <a:r>
              <a:rPr lang="en-US" dirty="0" err="1" smtClean="0">
                <a:solidFill>
                  <a:sysClr val="windowText" lastClr="000000"/>
                </a:solidFill>
              </a:rPr>
              <a:t>Liskov</a:t>
            </a:r>
            <a:r>
              <a:rPr lang="en-US" dirty="0" smtClean="0">
                <a:solidFill>
                  <a:sysClr val="windowText" lastClr="000000"/>
                </a:solidFill>
              </a:rPr>
              <a:t>, 1998)</a:t>
            </a:r>
            <a:endParaRPr lang="en-US" sz="7200" dirty="0">
              <a:solidFill>
                <a:sysClr val="windowText" lastClr="000000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09600" y="1295400"/>
            <a:ext cx="8534400" cy="4676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Each variable has two sets of labels</a:t>
            </a: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Sinks: where information can flow</a:t>
            </a: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Sources: where information can be obtained from</a:t>
            </a:r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  <a:p>
            <a:pPr marL="0" indent="0">
              <a:buNone/>
            </a:pPr>
            <a:endParaRPr lang="en-US" b="1" dirty="0" smtClean="0">
              <a:solidFill>
                <a:sysClr val="windowText" lastClr="000000"/>
              </a:solidFill>
              <a:latin typeface="Arial" panose="020B0604020202020204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ysClr val="windowText" lastClr="000000"/>
                </a:solidFill>
                <a:latin typeface="Arial" panose="020B0604020202020204"/>
              </a:rPr>
              <a:t>Rules: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ysClr val="windowText" lastClr="000000"/>
                </a:solidFill>
                <a:latin typeface="Arial" panose="020B0604020202020204"/>
              </a:rPr>
              <a:t>     </a:t>
            </a:r>
            <a:r>
              <a:rPr lang="en-US" i="1" dirty="0" smtClean="0">
                <a:solidFill>
                  <a:sysClr val="windowText" lastClr="000000"/>
                </a:solidFill>
                <a:latin typeface="Arial" panose="020B0604020202020204"/>
              </a:rPr>
              <a:t>x = e</a:t>
            </a:r>
          </a:p>
          <a:p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Safe to REMOVE sinks from x</a:t>
            </a:r>
          </a:p>
          <a:p>
            <a:r>
              <a:rPr lang="en-US" dirty="0" smtClean="0">
                <a:solidFill>
                  <a:sysClr val="windowText" lastClr="000000"/>
                </a:solidFill>
              </a:rPr>
              <a:t>Safe to ADD sources to x</a:t>
            </a:r>
          </a:p>
          <a:p>
            <a:endParaRPr lang="en-US" dirty="0">
              <a:solidFill>
                <a:sysClr val="windowText" lastClr="000000"/>
              </a:solidFill>
              <a:latin typeface="Arial" panose="020B0604020202020204"/>
            </a:endParaRPr>
          </a:p>
          <a:p>
            <a:pPr marL="0" indent="0">
              <a:buNone/>
            </a:pPr>
            <a:endParaRPr lang="en-US" dirty="0" smtClean="0">
              <a:solidFill>
                <a:sysClr val="windowText" lastClr="000000"/>
              </a:solidFill>
              <a:latin typeface="Arial" panose="020B060402020202020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80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0"/>
            <a:ext cx="727948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Example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9206" y="4285728"/>
            <a:ext cx="6858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prstClr val="white">
                    <a:lumMod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Methods @ UCF</a:t>
            </a:r>
            <a:endParaRPr lang="en-US" sz="3600" dirty="0">
              <a:solidFill>
                <a:prstClr val="white">
                  <a:lumMod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04800" y="1371600"/>
            <a:ext cx="86868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@Sink</a:t>
            </a:r>
            <a:r>
              <a:rPr lang="en-US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({FILE})    </a:t>
            </a:r>
            <a:r>
              <a:rPr lang="en-US" b="1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@Source</a:t>
            </a:r>
            <a:r>
              <a:rPr lang="en-US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({NET})     </a:t>
            </a:r>
            <a:r>
              <a:rPr lang="en-US" b="1" dirty="0" err="1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x;</a:t>
            </a:r>
          </a:p>
          <a:p>
            <a:pPr marL="0" indent="0">
              <a:buNone/>
            </a:pPr>
            <a:endParaRPr lang="en-US" dirty="0" smtClean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@Sink</a:t>
            </a:r>
            <a:r>
              <a:rPr lang="en-US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({FILE,UI}) </a:t>
            </a:r>
            <a:r>
              <a:rPr lang="en-US" b="1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@Source</a:t>
            </a:r>
            <a:r>
              <a:rPr lang="en-US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({NET, UI}) </a:t>
            </a:r>
            <a:r>
              <a:rPr lang="en-US" b="1" dirty="0" err="1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e;</a:t>
            </a:r>
          </a:p>
          <a:p>
            <a:pPr marL="0" indent="0">
              <a:buNone/>
            </a:pPr>
            <a:endParaRPr lang="en-US" dirty="0" smtClean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ysClr val="windowText" lastClr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e; </a:t>
            </a:r>
            <a:r>
              <a:rPr lang="en-US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legal?</a:t>
            </a:r>
          </a:p>
          <a:p>
            <a:pPr marL="0" indent="0">
              <a:buNone/>
            </a:pPr>
            <a:endParaRPr lang="en-US" dirty="0" smtClean="0">
              <a:solidFill>
                <a:sysClr val="windowText" lastClr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5886450"/>
            <a:ext cx="2247900" cy="97155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 bwMode="auto">
          <a:xfrm>
            <a:off x="228600" y="1295400"/>
            <a:ext cx="8534400" cy="685800"/>
          </a:xfrm>
          <a:prstGeom prst="roundRect">
            <a:avLst/>
          </a:prstGeom>
          <a:noFill/>
          <a:ln w="15875" cap="flat" cmpd="sng" algn="ctr">
            <a:solidFill>
              <a:schemeClr val="bg2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CC"/>
              </a:buClr>
              <a:buSzPct val="100000"/>
              <a:buFont typeface="Comic Sans MS" pitchFamily="6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28600" y="2133600"/>
            <a:ext cx="8534400" cy="685800"/>
          </a:xfrm>
          <a:prstGeom prst="roundRect">
            <a:avLst/>
          </a:prstGeom>
          <a:noFill/>
          <a:ln w="15875" cap="flat" cmpd="sng" algn="ctr">
            <a:solidFill>
              <a:schemeClr val="bg2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CC"/>
              </a:buClr>
              <a:buSzPct val="100000"/>
              <a:buFont typeface="Comic Sans MS" pitchFamily="6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Comic Sans MS" pitchFamily="66" charset="0"/>
              <a:ea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60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1_GS_PowerPoint_template">
  <a:themeElements>
    <a:clrScheme name="1_GS_PowerPoint_template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1_GS_PowerPoint_templat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CC"/>
          </a:buClr>
          <a:buSzPct val="100000"/>
          <a:buFont typeface="Comic Sans MS" pitchFamily="6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CC"/>
          </a:buClr>
          <a:buSzPct val="100000"/>
          <a:buFont typeface="Comic Sans MS" pitchFamily="6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1_GS_PowerPoint_template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S_PowerPoint_template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S_PowerPoint_template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S_PowerPoint_template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S_PowerPoint_template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S_PowerPoint_template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S_PowerPoint_template">
  <a:themeElements>
    <a:clrScheme name="GS_PowerPoint_template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CC"/>
          </a:buClr>
          <a:buSzPct val="100000"/>
          <a:buFont typeface="Comic Sans MS" pitchFamily="6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CC"/>
          </a:buClr>
          <a:buSzPct val="100000"/>
          <a:buFont typeface="Comic Sans MS" pitchFamily="6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GS_PowerPoint_template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_PowerPoint_template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_PowerPoint_template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_PowerPoint_template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_PowerPoint_template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_PowerPoint_template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6957</TotalTime>
  <Words>1077</Words>
  <Application>Microsoft Office PowerPoint</Application>
  <PresentationFormat>On-screen Show (4:3)</PresentationFormat>
  <Paragraphs>287</Paragraphs>
  <Slides>29</Slides>
  <Notes>29</Notes>
  <HiddenSlides>3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1_GS_PowerPoint_template</vt:lpstr>
      <vt:lpstr>GS_PowerPoint_template</vt:lpstr>
      <vt:lpstr>A Bipartite Graph Model of Information Flow</vt:lpstr>
      <vt:lpstr>Problem</vt:lpstr>
      <vt:lpstr>PowerPoint Presentation</vt:lpstr>
      <vt:lpstr>PowerPoint Presentation</vt:lpstr>
      <vt:lpstr>PowerPoint Presentation</vt:lpstr>
      <vt:lpstr>Integrity Interpretation</vt:lpstr>
      <vt:lpstr>Confidentiality Interpretation</vt:lpstr>
      <vt:lpstr>PowerPoint Presentation</vt:lpstr>
      <vt:lpstr>PowerPoint Presentation</vt:lpstr>
      <vt:lpstr>PowerPoint Presentation</vt:lpstr>
      <vt:lpstr>PowerPoint Presentation</vt:lpstr>
      <vt:lpstr>API Example</vt:lpstr>
      <vt:lpstr>Client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Aspect-Oriented Programming and its Reasoning Problems</dc:title>
  <dc:subject>Aspect-Oriented Programming</dc:subject>
  <dc:creator>Gary T. Leavens</dc:creator>
  <cp:lastModifiedBy>leavens</cp:lastModifiedBy>
  <cp:revision>730</cp:revision>
  <cp:lastPrinted>2011-06-13T14:01:10Z</cp:lastPrinted>
  <dcterms:modified xsi:type="dcterms:W3CDTF">2014-05-23T14:22:49Z</dcterms:modified>
</cp:coreProperties>
</file>